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318" r:id="rId2"/>
    <p:sldId id="258" r:id="rId3"/>
    <p:sldId id="260" r:id="rId4"/>
    <p:sldId id="261" r:id="rId5"/>
    <p:sldId id="319" r:id="rId6"/>
    <p:sldId id="322" r:id="rId7"/>
    <p:sldId id="321" r:id="rId8"/>
    <p:sldId id="268" r:id="rId9"/>
    <p:sldId id="324" r:id="rId10"/>
    <p:sldId id="325" r:id="rId11"/>
    <p:sldId id="326" r:id="rId12"/>
    <p:sldId id="327" r:id="rId13"/>
    <p:sldId id="328" r:id="rId14"/>
    <p:sldId id="329" r:id="rId15"/>
    <p:sldId id="330" r:id="rId16"/>
    <p:sldId id="332" r:id="rId17"/>
    <p:sldId id="333" r:id="rId18"/>
    <p:sldId id="347" r:id="rId19"/>
    <p:sldId id="334" r:id="rId20"/>
    <p:sldId id="335" r:id="rId21"/>
    <p:sldId id="337" r:id="rId22"/>
    <p:sldId id="336" r:id="rId23"/>
    <p:sldId id="272" r:id="rId24"/>
    <p:sldId id="338" r:id="rId25"/>
    <p:sldId id="339" r:id="rId26"/>
    <p:sldId id="357" r:id="rId27"/>
    <p:sldId id="358" r:id="rId28"/>
    <p:sldId id="343" r:id="rId29"/>
    <p:sldId id="344" r:id="rId30"/>
    <p:sldId id="345" r:id="rId31"/>
    <p:sldId id="348" r:id="rId32"/>
    <p:sldId id="274" r:id="rId33"/>
    <p:sldId id="350" r:id="rId34"/>
    <p:sldId id="351" r:id="rId35"/>
    <p:sldId id="359" r:id="rId36"/>
    <p:sldId id="360" r:id="rId37"/>
    <p:sldId id="352" r:id="rId38"/>
    <p:sldId id="355" r:id="rId39"/>
    <p:sldId id="353" r:id="rId40"/>
    <p:sldId id="354" r:id="rId41"/>
    <p:sldId id="356" r:id="rId42"/>
    <p:sldId id="361" r:id="rId43"/>
    <p:sldId id="302"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17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A705F7-D30F-4096-B512-516B02B97135}" type="datetimeFigureOut">
              <a:rPr lang="zh-CN" altLang="en-US" smtClean="0"/>
              <a:t>2020/6/9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18F722-E615-4760-A9B2-A23E3EEA1B68}" type="slidenum">
              <a:rPr lang="zh-CN" altLang="en-US" smtClean="0"/>
              <a:t>‹#›</a:t>
            </a:fld>
            <a:endParaRPr lang="zh-CN" altLang="en-US"/>
          </a:p>
        </p:txBody>
      </p:sp>
    </p:spTree>
    <p:extLst>
      <p:ext uri="{BB962C8B-B14F-4D97-AF65-F5344CB8AC3E}">
        <p14:creationId xmlns:p14="http://schemas.microsoft.com/office/powerpoint/2010/main" val="411961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83101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DDF5CE-2131-4FF5-AEE9-3D14E70618D8}" type="slidenum">
              <a:rPr lang="en-US" altLang="zh-CN"/>
              <a:t>2</a:t>
            </a:fld>
            <a:endParaRPr lang="en-US" altLang="zh-CN"/>
          </a:p>
        </p:txBody>
      </p:sp>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77473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68E4BB-8EFE-4B28-85EB-5A980848D5FF}" type="slidenum">
              <a:rPr lang="en-US" altLang="zh-CN"/>
              <a:t>3</a:t>
            </a:fld>
            <a:endParaRPr lang="en-US" altLang="zh-CN"/>
          </a:p>
        </p:txBody>
      </p:sp>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1499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4A6273B-E332-4CBA-B0D1-F27689DA8F0B}" type="slidenum">
              <a:rPr lang="en-US" altLang="zh-CN"/>
              <a:t>4</a:t>
            </a:fld>
            <a:endParaRPr lang="en-US" altLang="zh-CN"/>
          </a:p>
        </p:txBody>
      </p:sp>
      <p:sp>
        <p:nvSpPr>
          <p:cNvPr id="87042" name="Rectangle 2"/>
          <p:cNvSpPr>
            <a:spLocks noGrp="1" noRot="1" noChangeAspect="1" noChangeArrowheads="1" noTextEdit="1"/>
          </p:cNvSpPr>
          <p:nvPr>
            <p:ph type="sldImg"/>
          </p:nvPr>
        </p:nvSpPr>
        <p:spPr/>
      </p:sp>
      <p:sp>
        <p:nvSpPr>
          <p:cNvPr id="8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2695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80448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991346C-0B1B-4121-A5BA-7E40A04C7921}" type="slidenum">
              <a:rPr lang="en-US" altLang="zh-CN"/>
              <a:t>8</a:t>
            </a:fld>
            <a:endParaRPr lang="en-US" altLang="zh-CN"/>
          </a:p>
        </p:txBody>
      </p:sp>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8940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A66A79-4F5C-40CE-BA38-D1261BB9346F}" type="slidenum">
              <a:rPr lang="en-US" altLang="zh-CN"/>
              <a:t>23</a:t>
            </a:fld>
            <a:endParaRPr lang="en-US" altLang="zh-CN"/>
          </a:p>
        </p:txBody>
      </p:sp>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33492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C1A8402-A6D9-459A-B68E-DF7D001BB719}" type="slidenum">
              <a:rPr lang="en-US" altLang="zh-CN"/>
              <a:t>32</a:t>
            </a:fld>
            <a:endParaRPr lang="en-US" altLang="zh-CN"/>
          </a:p>
        </p:txBody>
      </p:sp>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5849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692659"/>
      </p:ext>
    </p:extLst>
  </p:cSld>
  <p:clrMapOvr>
    <a:masterClrMapping/>
  </p:clrMapOvr>
  <p:transition spd="slow" advClick="0" advTm="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020010D-C16F-4E1E-B694-E224136F1903}" type="datetimeFigureOut">
              <a:rPr lang="zh-CN" altLang="en-US" smtClean="0"/>
              <a:t>2020/6/9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55790-7DF7-401D-8AE5-F969596831D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20010D-C16F-4E1E-B694-E224136F1903}" type="datetimeFigureOut">
              <a:rPr lang="zh-CN" altLang="en-US" smtClean="0"/>
              <a:t>2020/6/9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55790-7DF7-401D-8AE5-F969596831D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file:///E:\&#20013;&#22269;&#21382;&#21490;&#31532;&#22235;&#20876;\CourseWare\8&#19979;2&#25239;&#32654;&#25588;&#26397;\&#38899;&#24433;&#25991;&#20214;\ls-8x-yx-2.wav" TargetMode="External"/><Relationship Id="rId1" Type="http://schemas.openxmlformats.org/officeDocument/2006/relationships/audio" Target="file:///H:\ls-8x-yx-2.wav" TargetMode="Externa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oleObject" Target="../embeddings/oleObject2.bin"/><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file:///E:\&#20041;&#21191;&#20891;&#36827;&#34892;&#26354;%20&#20013;&#21326;&#20154;&#27665;&#20849;&#21644;&#22269;&#22269;&#27468;.mp3" TargetMode="External"/><Relationship Id="rId1" Type="http://schemas.openxmlformats.org/officeDocument/2006/relationships/audio" Target="file:///H:\ls-8x-yx-1.mid"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1241698" y="4700716"/>
            <a:ext cx="7902302" cy="1300034"/>
          </a:xfrm>
          <a:prstGeom prst="rect">
            <a:avLst/>
          </a:prstGeom>
        </p:spPr>
      </p:pic>
      <p:pic>
        <p:nvPicPr>
          <p:cNvPr id="3" name="图片 2"/>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r="50056"/>
          <a:stretch>
            <a:fillRect/>
          </a:stretch>
        </p:blipFill>
        <p:spPr>
          <a:xfrm rot="16200000">
            <a:off x="2674146" y="-901841"/>
            <a:ext cx="3510904" cy="7029755"/>
          </a:xfrm>
          <a:prstGeom prst="rect">
            <a:avLst/>
          </a:prstGeom>
        </p:spPr>
      </p:pic>
      <p:sp>
        <p:nvSpPr>
          <p:cNvPr id="4" name="文本框 3"/>
          <p:cNvSpPr txBox="1"/>
          <p:nvPr/>
        </p:nvSpPr>
        <p:spPr>
          <a:xfrm>
            <a:off x="1" y="1944127"/>
            <a:ext cx="9143999" cy="2239074"/>
          </a:xfrm>
          <a:prstGeom prst="rect">
            <a:avLst/>
          </a:prstGeom>
          <a:solidFill>
            <a:schemeClr val="bg1">
              <a:alpha val="90000"/>
            </a:schemeClr>
          </a:solidFill>
        </p:spPr>
        <p:txBody>
          <a:bodyPr wrap="square" rtlCol="0">
            <a:spAutoFit/>
          </a:bodyPr>
          <a:lstStyle/>
          <a:p>
            <a:pPr algn="ctr" defTabSz="685800">
              <a:defRPr/>
            </a:pPr>
            <a:r>
              <a:rPr lang="zh-CN" altLang="en-US" sz="6975" spc="-225" dirty="0" smtClean="0">
                <a:blipFill dpi="0" rotWithShape="1">
                  <a:blip r:embed="rId7"/>
                  <a:srcRect/>
                  <a:tile tx="0" ty="0" sx="100000" sy="100000" flip="none" algn="b"/>
                </a:blipFill>
                <a:latin typeface="Arial" panose="020B0604020202020204"/>
                <a:ea typeface="微软雅黑" panose="020B0503020204020204" pitchFamily="34" charset="-122"/>
                <a:cs typeface="+mn-ea"/>
                <a:sym typeface="+mn-lt"/>
              </a:rPr>
              <a:t>中国现代史</a:t>
            </a:r>
            <a:endParaRPr lang="en-US" altLang="zh-CN" sz="6975" spc="-225" dirty="0">
              <a:blipFill dpi="0" rotWithShape="1">
                <a:blip r:embed="rId7"/>
                <a:srcRect/>
                <a:tile tx="0" ty="0" sx="100000" sy="100000" flip="none" algn="b"/>
              </a:blipFill>
              <a:latin typeface="Arial" panose="020B0604020202020204"/>
              <a:ea typeface="微软雅黑" panose="020B0503020204020204" pitchFamily="34" charset="-122"/>
              <a:cs typeface="+mn-ea"/>
              <a:sym typeface="+mn-lt"/>
            </a:endParaRPr>
          </a:p>
          <a:p>
            <a:pPr algn="ctr" defTabSz="685800">
              <a:defRPr/>
            </a:pPr>
            <a:r>
              <a:rPr lang="zh-CN" altLang="en-US" sz="6975" spc="-225" dirty="0">
                <a:blipFill dpi="0" rotWithShape="1">
                  <a:blip r:embed="rId7"/>
                  <a:srcRect/>
                  <a:tile tx="0" ty="0" sx="100000" sy="100000" flip="none" algn="b"/>
                </a:blipFill>
                <a:latin typeface="Arial" panose="020B0604020202020204"/>
                <a:ea typeface="微软雅黑" panose="020B0503020204020204" pitchFamily="34" charset="-122"/>
                <a:cs typeface="+mn-ea"/>
                <a:sym typeface="+mn-lt"/>
              </a:rPr>
              <a:t>复习</a:t>
            </a:r>
            <a:endParaRPr lang="en-US" altLang="zh-CN" sz="6975" spc="-225" dirty="0">
              <a:blipFill dpi="0" rotWithShape="1">
                <a:blip r:embed="rId7"/>
                <a:srcRect/>
                <a:tile tx="0" ty="0" sx="100000" sy="100000" flip="none" algn="b"/>
              </a:blipFill>
              <a:latin typeface="Arial" panose="020B0604020202020204"/>
              <a:ea typeface="微软雅黑" panose="020B0503020204020204" pitchFamily="34" charset="-122"/>
              <a:cs typeface="+mn-ea"/>
              <a:sym typeface="+mn-lt"/>
            </a:endParaRPr>
          </a:p>
        </p:txBody>
      </p:sp>
    </p:spTree>
    <p:extLst>
      <p:ext uri="{BB962C8B-B14F-4D97-AF65-F5344CB8AC3E}">
        <p14:creationId xmlns:p14="http://schemas.microsoft.com/office/powerpoint/2010/main" val="9765970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ppt_x</p:attrName>
                                        </p:attrNameLst>
                                      </p:cBhvr>
                                      <p:tavLst>
                                        <p:tav tm="0">
                                          <p:val>
                                            <p:strVal val="#ppt_x"/>
                                          </p:val>
                                        </p:tav>
                                        <p:tav tm="100000">
                                          <p:val>
                                            <p:strVal val="#ppt_x"/>
                                          </p:val>
                                        </p:tav>
                                      </p:tavLst>
                                    </p:anim>
                                    <p:anim calcmode="lin" valueType="num">
                                      <p:cBhvr>
                                        <p:cTn id="9" dur="2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750"/>
                                        <p:tgtEl>
                                          <p:spTgt spid="4"/>
                                        </p:tgtEl>
                                      </p:cBhvr>
                                    </p:animEffect>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a:spLocks noChangeArrowheads="1"/>
          </p:cNvSpPr>
          <p:nvPr/>
        </p:nvSpPr>
        <p:spPr bwMode="auto">
          <a:xfrm>
            <a:off x="1905000" y="2209800"/>
            <a:ext cx="5486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endParaRPr kumimoji="1" lang="zh-CN" altLang="zh-CN" sz="2400">
              <a:latin typeface="Times New Roman" panose="02020603050405020304" pitchFamily="18" charset="0"/>
            </a:endParaRPr>
          </a:p>
        </p:txBody>
      </p:sp>
      <p:sp>
        <p:nvSpPr>
          <p:cNvPr id="7171" name="Text Box 3"/>
          <p:cNvSpPr>
            <a:spLocks noChangeArrowheads="1"/>
          </p:cNvSpPr>
          <p:nvPr/>
        </p:nvSpPr>
        <p:spPr bwMode="auto">
          <a:xfrm>
            <a:off x="5029200" y="838200"/>
            <a:ext cx="2590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、图名？</a:t>
            </a:r>
          </a:p>
        </p:txBody>
      </p:sp>
      <p:pic>
        <p:nvPicPr>
          <p:cNvPr id="7172" name="Picture 5" descr="未标题-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4435475" cy="5715000"/>
          </a:xfrm>
          <a:prstGeom prst="rect">
            <a:avLst/>
          </a:prstGeom>
          <a:noFill/>
          <a:ln w="57150" cmpd="thickThin"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076" name="Text Box 7"/>
          <p:cNvSpPr>
            <a:spLocks noChangeArrowheads="1"/>
          </p:cNvSpPr>
          <p:nvPr/>
        </p:nvSpPr>
        <p:spPr bwMode="auto">
          <a:xfrm>
            <a:off x="5410200" y="1371600"/>
            <a:ext cx="2590800" cy="466725"/>
          </a:xfrm>
          <a:prstGeom prst="rect">
            <a:avLst/>
          </a:prstGeom>
          <a:solidFill>
            <a:srgbClr val="FFFF00"/>
          </a:solidFill>
          <a:ln w="9525" algn="ctr">
            <a:solidFill>
              <a:srgbClr val="000000"/>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400" b="1">
                <a:latin typeface="Times New Roman" panose="02020603050405020304" pitchFamily="18" charset="0"/>
                <a:ea typeface="黑体" panose="02010609060101010101" pitchFamily="49" charset="-122"/>
              </a:rPr>
              <a:t>人民英雄纪念碑</a:t>
            </a:r>
          </a:p>
        </p:txBody>
      </p:sp>
      <p:sp>
        <p:nvSpPr>
          <p:cNvPr id="7174" name="Text Box 8"/>
          <p:cNvSpPr>
            <a:spLocks noChangeArrowheads="1"/>
          </p:cNvSpPr>
          <p:nvPr/>
        </p:nvSpPr>
        <p:spPr bwMode="auto">
          <a:xfrm>
            <a:off x="5105400" y="2286000"/>
            <a:ext cx="3714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400" b="1">
                <a:latin typeface="Times New Roman" panose="02020603050405020304" pitchFamily="18" charset="0"/>
              </a:rPr>
              <a:t>2</a:t>
            </a:r>
            <a:r>
              <a:rPr kumimoji="1" lang="zh-CN" altLang="en-US" sz="2400" b="1">
                <a:latin typeface="Times New Roman" panose="02020603050405020304" pitchFamily="18" charset="0"/>
              </a:rPr>
              <a:t>、哪次会议决定建立的？</a:t>
            </a:r>
          </a:p>
        </p:txBody>
      </p:sp>
      <p:sp>
        <p:nvSpPr>
          <p:cNvPr id="2078" name="Text Box 9"/>
          <p:cNvSpPr>
            <a:spLocks noChangeArrowheads="1"/>
          </p:cNvSpPr>
          <p:nvPr/>
        </p:nvSpPr>
        <p:spPr bwMode="auto">
          <a:xfrm>
            <a:off x="5562600" y="2971800"/>
            <a:ext cx="2362200" cy="466725"/>
          </a:xfrm>
          <a:prstGeom prst="rect">
            <a:avLst/>
          </a:prstGeom>
          <a:solidFill>
            <a:srgbClr val="FFFF00"/>
          </a:solidFill>
          <a:ln w="9525" algn="ctr">
            <a:solidFill>
              <a:srgbClr val="000000"/>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400" b="1">
                <a:latin typeface="Times New Roman" panose="02020603050405020304" pitchFamily="18" charset="0"/>
                <a:ea typeface="黑体" panose="02010609060101010101" pitchFamily="49" charset="-122"/>
              </a:rPr>
              <a:t>第一届政协会议</a:t>
            </a:r>
          </a:p>
        </p:txBody>
      </p:sp>
      <p:sp>
        <p:nvSpPr>
          <p:cNvPr id="7176" name="Text Box 10"/>
          <p:cNvSpPr>
            <a:spLocks noChangeArrowheads="1"/>
          </p:cNvSpPr>
          <p:nvPr/>
        </p:nvSpPr>
        <p:spPr bwMode="auto">
          <a:xfrm>
            <a:off x="5181600" y="3810000"/>
            <a:ext cx="3962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400" b="1">
                <a:latin typeface="Times New Roman" panose="02020603050405020304" pitchFamily="18" charset="0"/>
              </a:rPr>
              <a:t>3</a:t>
            </a:r>
            <a:r>
              <a:rPr kumimoji="1" lang="zh-CN" altLang="en-US" sz="2400" b="1">
                <a:latin typeface="Times New Roman" panose="02020603050405020304" pitchFamily="18" charset="0"/>
              </a:rPr>
              <a:t>、你知道碑文的含义吗？</a:t>
            </a:r>
          </a:p>
        </p:txBody>
      </p:sp>
    </p:spTree>
    <p:extLst>
      <p:ext uri="{BB962C8B-B14F-4D97-AF65-F5344CB8AC3E}">
        <p14:creationId xmlns:p14="http://schemas.microsoft.com/office/powerpoint/2010/main" val="3397899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childTnLst>
                                    <p:set>
                                      <p:cBhvr additive="base">
                                        <p:cTn id="6" dur="1" fill="hold">
                                          <p:stCondLst>
                                            <p:cond delay="0"/>
                                          </p:stCondLst>
                                        </p:cTn>
                                        <p:tgtEl>
                                          <p:spTgt spid="2076"/>
                                        </p:tgtEl>
                                        <p:attrNameLst>
                                          <p:attrName>style.visibility</p:attrName>
                                        </p:attrNameLst>
                                      </p:cBhvr>
                                      <p:to>
                                        <p:strVal val="visible"/>
                                      </p:to>
                                    </p:set>
                                    <p:anim calcmode="lin" valueType="num">
                                      <p:cBhvr additive="base">
                                        <p:cTn id="7" dur="500" fill="hold"/>
                                        <p:tgtEl>
                                          <p:spTgt spid="2076"/>
                                        </p:tgtEl>
                                        <p:attrNameLst>
                                          <p:attrName>ppt_x</p:attrName>
                                        </p:attrNameLst>
                                      </p:cBhvr>
                                      <p:tavLst>
                                        <p:tav tm="0">
                                          <p:val>
                                            <p:strVal val="0-#ppt_w/2"/>
                                          </p:val>
                                        </p:tav>
                                        <p:tav tm="100000">
                                          <p:val>
                                            <p:strVal val="#ppt_x"/>
                                          </p:val>
                                        </p:tav>
                                      </p:tavLst>
                                    </p:anim>
                                    <p:anim calcmode="lin" valueType="num">
                                      <p:cBhvr additive="base">
                                        <p:cTn id="8" dur="500" fill="hold"/>
                                        <p:tgtEl>
                                          <p:spTgt spid="207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8" fill="hold" grpId="0" nodeType="clickEffect">
                                  <p:childTnLst>
                                    <p:set>
                                      <p:cBhvr additive="base">
                                        <p:cTn id="13" dur="1" fill="hold">
                                          <p:stCondLst>
                                            <p:cond delay="0"/>
                                          </p:stCondLst>
                                        </p:cTn>
                                        <p:tgtEl>
                                          <p:spTgt spid="2078"/>
                                        </p:tgtEl>
                                        <p:attrNameLst>
                                          <p:attrName>style.visibility</p:attrName>
                                        </p:attrNameLst>
                                      </p:cBhvr>
                                      <p:to>
                                        <p:strVal val="visible"/>
                                      </p:to>
                                    </p:set>
                                    <p:anim calcmode="lin" valueType="num">
                                      <p:cBhvr additive="base">
                                        <p:cTn id="14" dur="500" fill="hold"/>
                                        <p:tgtEl>
                                          <p:spTgt spid="2078"/>
                                        </p:tgtEl>
                                        <p:attrNameLst>
                                          <p:attrName>ppt_x</p:attrName>
                                        </p:attrNameLst>
                                      </p:cBhvr>
                                      <p:tavLst>
                                        <p:tav tm="0">
                                          <p:val>
                                            <p:strVal val="0-#ppt_w/2"/>
                                          </p:val>
                                        </p:tav>
                                        <p:tav tm="100000">
                                          <p:val>
                                            <p:strVal val="#ppt_x"/>
                                          </p:val>
                                        </p:tav>
                                      </p:tavLst>
                                    </p:anim>
                                    <p:anim calcmode="lin" valueType="num">
                                      <p:cBhvr additive="base">
                                        <p:cTn id="15" dur="500" fill="hold"/>
                                        <p:tgtEl>
                                          <p:spTgt spid="20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6" grpId="0" animBg="1"/>
      <p:bldP spid="20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Text Box 2"/>
          <p:cNvSpPr>
            <a:spLocks noChangeArrowheads="1"/>
          </p:cNvSpPr>
          <p:nvPr/>
        </p:nvSpPr>
        <p:spPr bwMode="auto">
          <a:xfrm>
            <a:off x="533400" y="304800"/>
            <a:ext cx="8229600" cy="6492875"/>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100000"/>
              <a:defRPr/>
            </a:pPr>
            <a:r>
              <a:rPr kumimoji="1" lang="zh-CN" altLang="en-US" sz="3600" b="1" dirty="0" smtClean="0">
                <a:solidFill>
                  <a:srgbClr val="FF0000"/>
                </a:solidFill>
                <a:latin typeface="Times New Roman" panose="02020603050405020304" pitchFamily="18" charset="0"/>
                <a:ea typeface="黑体" panose="02010609060101010101" pitchFamily="49" charset="-122"/>
              </a:rPr>
              <a:t>人民英雄纪念碑碑文：</a:t>
            </a:r>
          </a:p>
          <a:p>
            <a:pPr eaLnBrk="1" hangingPunct="1">
              <a:spcBef>
                <a:spcPct val="50000"/>
              </a:spcBef>
              <a:buSzPct val="100000"/>
              <a:defRPr/>
            </a:pPr>
            <a:r>
              <a:rPr kumimoji="1" lang="zh-CN" altLang="en-US" sz="2400" dirty="0" smtClean="0">
                <a:solidFill>
                  <a:srgbClr val="FF0000"/>
                </a:solidFill>
                <a:latin typeface="Times New Roman" panose="02020603050405020304" pitchFamily="18" charset="0"/>
              </a:rPr>
              <a:t>          </a:t>
            </a:r>
            <a:r>
              <a:rPr kumimoji="1" lang="zh-CN" altLang="en-US" sz="3200" b="1" dirty="0" smtClean="0">
                <a:solidFill>
                  <a:srgbClr val="FF0000"/>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三年以来，在人民解放战争和人民革命中牺牲的人民英雄们永垂不朽！</a:t>
            </a:r>
          </a:p>
          <a:p>
            <a:pPr eaLnBrk="1" hangingPunct="1">
              <a:spcBef>
                <a:spcPct val="50000"/>
              </a:spcBef>
              <a:buSzPct val="100000"/>
              <a:defRPr/>
            </a:pPr>
            <a:r>
              <a:rPr kumimoji="1" lang="zh-CN" altLang="en-US" sz="3200" b="1" dirty="0" smtClean="0">
                <a:solidFill>
                  <a:srgbClr val="FF0000"/>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三十年以来，在人民解放战争和人民革命中牺牲的人民英雄们永垂不朽！</a:t>
            </a:r>
          </a:p>
          <a:p>
            <a:pPr eaLnBrk="1" hangingPunct="1">
              <a:spcBef>
                <a:spcPct val="50000"/>
              </a:spcBef>
              <a:buSzPct val="100000"/>
              <a:defRPr/>
            </a:pPr>
            <a:r>
              <a:rPr kumimoji="1" lang="zh-CN" altLang="en-US" sz="3200" b="1" dirty="0" smtClean="0">
                <a:solidFill>
                  <a:srgbClr val="FF0000"/>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由此上溯到一千八百四十年，从那时起，为了反对内外敌人，争取民族独立和人民自由幸福，在历次斗争中牺牲的人民英雄们永垂不朽！</a:t>
            </a:r>
          </a:p>
          <a:p>
            <a:pPr eaLnBrk="1" hangingPunct="1">
              <a:spcBef>
                <a:spcPct val="50000"/>
              </a:spcBef>
              <a:buSzPct val="100000"/>
              <a:defRPr/>
            </a:pPr>
            <a:r>
              <a:rPr kumimoji="1" lang="zh-CN" altLang="en-US" sz="3200" b="1" dirty="0" smtClean="0">
                <a:solidFill>
                  <a:srgbClr val="FF0000"/>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毛泽东题</a:t>
            </a:r>
          </a:p>
          <a:p>
            <a:pPr eaLnBrk="1" hangingPunct="1">
              <a:buSzPct val="100000"/>
              <a:defRPr/>
            </a:pPr>
            <a:r>
              <a:rPr kumimoji="1" lang="zh-CN" altLang="en-US" sz="3200" b="1" dirty="0" smtClean="0">
                <a:solidFill>
                  <a:srgbClr val="FF0000"/>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周恩来书</a:t>
            </a:r>
          </a:p>
        </p:txBody>
      </p:sp>
      <p:sp>
        <p:nvSpPr>
          <p:cNvPr id="8195" name="Line 3"/>
          <p:cNvSpPr>
            <a:spLocks noChangeShapeType="1"/>
          </p:cNvSpPr>
          <p:nvPr/>
        </p:nvSpPr>
        <p:spPr bwMode="auto">
          <a:xfrm flipV="1">
            <a:off x="1371600" y="1676400"/>
            <a:ext cx="1752600" cy="0"/>
          </a:xfrm>
          <a:prstGeom prst="line">
            <a:avLst/>
          </a:prstGeom>
          <a:noFill/>
          <a:ln w="60325" algn="ctr">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196" name="Line 4"/>
          <p:cNvSpPr>
            <a:spLocks noChangeShapeType="1"/>
          </p:cNvSpPr>
          <p:nvPr/>
        </p:nvSpPr>
        <p:spPr bwMode="auto">
          <a:xfrm flipV="1">
            <a:off x="1524000" y="4038600"/>
            <a:ext cx="5029200" cy="76200"/>
          </a:xfrm>
          <a:prstGeom prst="line">
            <a:avLst/>
          </a:prstGeom>
          <a:noFill/>
          <a:ln w="60325" algn="ctr">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197" name="Line 5"/>
          <p:cNvSpPr>
            <a:spLocks noChangeShapeType="1"/>
          </p:cNvSpPr>
          <p:nvPr/>
        </p:nvSpPr>
        <p:spPr bwMode="auto">
          <a:xfrm flipV="1">
            <a:off x="1447800" y="2895600"/>
            <a:ext cx="2133600" cy="0"/>
          </a:xfrm>
          <a:prstGeom prst="line">
            <a:avLst/>
          </a:prstGeom>
          <a:noFill/>
          <a:ln w="60325" algn="ctr">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611367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auto">
          <a:xfrm>
            <a:off x="5148263" y="1714500"/>
            <a:ext cx="3505200" cy="1066800"/>
          </a:xfrm>
          <a:prstGeom prst="roundRect">
            <a:avLst>
              <a:gd name="adj" fmla="val 16667"/>
            </a:avLst>
          </a:prstGeom>
          <a:solidFill>
            <a:srgbClr val="FAF0B4"/>
          </a:solidFill>
          <a:ln w="9525" algn="ctr">
            <a:solidFill>
              <a:srgbClr val="FF0000"/>
            </a:solidFill>
            <a:round/>
            <a:headEnd/>
            <a:tailEnd/>
          </a:ln>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lgn="ctr" eaLnBrk="1" hangingPunct="1">
              <a:spcBef>
                <a:spcPct val="0"/>
              </a:spcBef>
              <a:buFontTx/>
              <a:buNone/>
            </a:pPr>
            <a:r>
              <a:rPr kumimoji="1" lang="zh-CN" altLang="en-US" sz="2800" b="1">
                <a:latin typeface="Times New Roman" panose="02020603050405020304" pitchFamily="18" charset="0"/>
                <a:ea typeface="华文新魏" panose="02010800040101010101" pitchFamily="2" charset="-122"/>
              </a:rPr>
              <a:t>毛泽东会见西藏</a:t>
            </a:r>
          </a:p>
          <a:p>
            <a:pPr algn="ctr" eaLnBrk="1" hangingPunct="1">
              <a:spcBef>
                <a:spcPct val="0"/>
              </a:spcBef>
              <a:buFontTx/>
              <a:buNone/>
            </a:pPr>
            <a:r>
              <a:rPr kumimoji="1" lang="zh-CN" altLang="en-US" sz="2800" b="1">
                <a:latin typeface="Times New Roman" panose="02020603050405020304" pitchFamily="18" charset="0"/>
                <a:ea typeface="华文新魏" panose="02010800040101010101" pitchFamily="2" charset="-122"/>
              </a:rPr>
              <a:t>代表阿沛</a:t>
            </a:r>
            <a:r>
              <a:rPr kumimoji="1" lang="en-US" altLang="zh-CN" sz="2800" b="1">
                <a:latin typeface="Times New Roman" panose="02020603050405020304" pitchFamily="18" charset="0"/>
                <a:cs typeface="Times New Roman" panose="02020603050405020304" pitchFamily="18" charset="0"/>
              </a:rPr>
              <a:t>•</a:t>
            </a:r>
            <a:r>
              <a:rPr kumimoji="1" lang="zh-CN" altLang="en-US" sz="2800" b="1">
                <a:latin typeface="Times New Roman" panose="02020603050405020304" pitchFamily="18" charset="0"/>
                <a:ea typeface="华文新魏" panose="02010800040101010101" pitchFamily="2" charset="-122"/>
              </a:rPr>
              <a:t>阿旺晋美</a:t>
            </a:r>
          </a:p>
        </p:txBody>
      </p:sp>
      <p:pic>
        <p:nvPicPr>
          <p:cNvPr id="10243" name="Picture 3" descr="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257300"/>
            <a:ext cx="4321175" cy="2449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4" name="Text Box 6"/>
          <p:cNvSpPr>
            <a:spLocks noChangeArrowheads="1"/>
          </p:cNvSpPr>
          <p:nvPr/>
        </p:nvSpPr>
        <p:spPr bwMode="auto">
          <a:xfrm>
            <a:off x="652463" y="3733800"/>
            <a:ext cx="4495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800" b="1">
                <a:latin typeface="Times New Roman" panose="02020603050405020304" pitchFamily="18" charset="0"/>
              </a:rPr>
              <a:t>1</a:t>
            </a:r>
            <a:r>
              <a:rPr kumimoji="1" lang="zh-CN" altLang="en-US" sz="2800" b="1">
                <a:latin typeface="Times New Roman" panose="02020603050405020304" pitchFamily="18" charset="0"/>
              </a:rPr>
              <a:t>、此图反映的历史事件？</a:t>
            </a:r>
          </a:p>
        </p:txBody>
      </p:sp>
      <p:sp>
        <p:nvSpPr>
          <p:cNvPr id="2100" name="Rectangle 7"/>
          <p:cNvSpPr>
            <a:spLocks noChangeArrowheads="1"/>
          </p:cNvSpPr>
          <p:nvPr/>
        </p:nvSpPr>
        <p:spPr bwMode="auto">
          <a:xfrm>
            <a:off x="4800599" y="3733800"/>
            <a:ext cx="3852863" cy="584775"/>
          </a:xfrm>
          <a:prstGeom prst="rect">
            <a:avLst/>
          </a:prstGeom>
          <a:solidFill>
            <a:srgbClr val="FFFF00"/>
          </a:solidFill>
          <a:ln w="9525" algn="ctr">
            <a:solidFill>
              <a:srgbClr val="000000"/>
            </a:solidFill>
            <a:miter lim="800000"/>
            <a:headEnd/>
            <a:tailEnd/>
          </a:ln>
        </p:spPr>
        <p:txBody>
          <a:bodyPr wrap="squar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fontAlgn="t">
              <a:spcBef>
                <a:spcPct val="0"/>
              </a:spcBef>
              <a:buFontTx/>
              <a:buNone/>
            </a:pPr>
            <a:r>
              <a:rPr kumimoji="1" lang="en-US" altLang="zh-CN" b="1" dirty="0">
                <a:solidFill>
                  <a:srgbClr val="FF0000"/>
                </a:solidFill>
                <a:latin typeface="华文新魏" panose="02010800040101010101" pitchFamily="2" charset="-122"/>
                <a:ea typeface="华文新魏" panose="02010800040101010101" pitchFamily="2" charset="-122"/>
              </a:rPr>
              <a:t>1951</a:t>
            </a:r>
            <a:r>
              <a:rPr kumimoji="1" lang="zh-CN" altLang="en-US" b="1" dirty="0">
                <a:solidFill>
                  <a:srgbClr val="FF0000"/>
                </a:solidFill>
                <a:latin typeface="华文新魏" panose="02010800040101010101" pitchFamily="2" charset="-122"/>
                <a:ea typeface="华文新魏" panose="02010800040101010101" pitchFamily="2" charset="-122"/>
              </a:rPr>
              <a:t>年西藏和平解放</a:t>
            </a:r>
          </a:p>
        </p:txBody>
      </p:sp>
      <p:sp>
        <p:nvSpPr>
          <p:cNvPr id="10246" name="Rectangle 8"/>
          <p:cNvSpPr>
            <a:spLocks noChangeArrowheads="1"/>
          </p:cNvSpPr>
          <p:nvPr/>
        </p:nvSpPr>
        <p:spPr bwMode="auto">
          <a:xfrm>
            <a:off x="639763" y="4419600"/>
            <a:ext cx="4724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fontAlgn="t">
              <a:spcBef>
                <a:spcPct val="0"/>
              </a:spcBef>
              <a:buFontTx/>
              <a:buNone/>
            </a:pPr>
            <a:r>
              <a:rPr kumimoji="1" lang="en-US" altLang="zh-CN" sz="2800" b="1">
                <a:latin typeface="黑体" panose="02010609060101010101" pitchFamily="49" charset="-122"/>
                <a:ea typeface="黑体" panose="02010609060101010101" pitchFamily="49" charset="-122"/>
              </a:rPr>
              <a:t>2</a:t>
            </a:r>
            <a:r>
              <a:rPr kumimoji="1" lang="zh-CN" altLang="en-US" sz="2800" b="1">
                <a:latin typeface="黑体" panose="02010609060101010101" pitchFamily="49" charset="-122"/>
                <a:ea typeface="黑体" panose="02010609060101010101" pitchFamily="49" charset="-122"/>
              </a:rPr>
              <a:t>、此事件有何历史意义？</a:t>
            </a:r>
          </a:p>
        </p:txBody>
      </p:sp>
      <p:sp>
        <p:nvSpPr>
          <p:cNvPr id="2102" name="Rectangle 9"/>
          <p:cNvSpPr>
            <a:spLocks noChangeArrowheads="1"/>
          </p:cNvSpPr>
          <p:nvPr/>
        </p:nvSpPr>
        <p:spPr bwMode="auto">
          <a:xfrm>
            <a:off x="685800" y="5029200"/>
            <a:ext cx="7467600" cy="1320800"/>
          </a:xfrm>
          <a:prstGeom prst="rect">
            <a:avLst/>
          </a:prstGeom>
          <a:solidFill>
            <a:srgbClr val="FFFF00"/>
          </a:solidFill>
          <a:ln w="9525" algn="ctr">
            <a:solidFill>
              <a:srgbClr val="000000"/>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fontAlgn="t">
              <a:spcBef>
                <a:spcPct val="0"/>
              </a:spcBef>
              <a:buFontTx/>
              <a:buNone/>
            </a:pPr>
            <a:r>
              <a:rPr kumimoji="1" lang="zh-CN" altLang="en-US" sz="2800" b="1">
                <a:solidFill>
                  <a:schemeClr val="accent2"/>
                </a:solidFill>
                <a:latin typeface="华文新魏" panose="02010800040101010101" pitchFamily="2" charset="-122"/>
                <a:ea typeface="华文新魏" panose="02010800040101010101" pitchFamily="2" charset="-122"/>
              </a:rPr>
              <a:t>标志中国除港、澳、台及其他一些海岛以外，大陆全部解放</a:t>
            </a:r>
          </a:p>
          <a:p>
            <a:pPr>
              <a:spcBef>
                <a:spcPct val="0"/>
              </a:spcBef>
              <a:buFontTx/>
              <a:buNone/>
            </a:pPr>
            <a:endParaRPr kumimoji="1" lang="en-US" altLang="zh-CN" sz="2400" b="1">
              <a:solidFill>
                <a:schemeClr val="accent2"/>
              </a:solidFill>
              <a:latin typeface="Times New Roman" panose="02020603050405020304" pitchFamily="18" charset="0"/>
            </a:endParaRPr>
          </a:p>
        </p:txBody>
      </p:sp>
      <p:sp>
        <p:nvSpPr>
          <p:cNvPr id="10248" name="Text Box 10"/>
          <p:cNvSpPr>
            <a:spLocks noChangeArrowheads="1"/>
          </p:cNvSpPr>
          <p:nvPr/>
        </p:nvSpPr>
        <p:spPr bwMode="auto">
          <a:xfrm>
            <a:off x="304156" y="247773"/>
            <a:ext cx="784924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4800" b="1" dirty="0">
                <a:solidFill>
                  <a:srgbClr val="0070C0"/>
                </a:solidFill>
                <a:latin typeface="Times New Roman" panose="02020603050405020304" pitchFamily="18" charset="0"/>
                <a:ea typeface="黑体" panose="02010609060101010101" pitchFamily="49" charset="-122"/>
              </a:rPr>
              <a:t>二</a:t>
            </a:r>
            <a:r>
              <a:rPr kumimoji="1" lang="zh-CN" altLang="en-US" sz="4800" b="1" dirty="0" smtClean="0">
                <a:solidFill>
                  <a:srgbClr val="0070C0"/>
                </a:solidFill>
                <a:latin typeface="Times New Roman" panose="02020603050405020304" pitchFamily="18" charset="0"/>
                <a:ea typeface="黑体" panose="02010609060101010101" pitchFamily="49" charset="-122"/>
              </a:rPr>
              <a:t>、</a:t>
            </a:r>
            <a:r>
              <a:rPr kumimoji="1" lang="zh-CN" altLang="en-US" sz="4800" b="1" dirty="0">
                <a:solidFill>
                  <a:srgbClr val="0070C0"/>
                </a:solidFill>
                <a:latin typeface="Times New Roman" panose="02020603050405020304" pitchFamily="18" charset="0"/>
                <a:ea typeface="黑体" panose="02010609060101010101" pitchFamily="49" charset="-122"/>
              </a:rPr>
              <a:t>中华人民共和国</a:t>
            </a:r>
            <a:r>
              <a:rPr kumimoji="1" lang="zh-CN" altLang="en-US" sz="4800" b="1" dirty="0" smtClean="0">
                <a:solidFill>
                  <a:srgbClr val="0070C0"/>
                </a:solidFill>
                <a:latin typeface="Times New Roman" panose="02020603050405020304" pitchFamily="18" charset="0"/>
                <a:ea typeface="黑体" panose="02010609060101010101" pitchFamily="49" charset="-122"/>
              </a:rPr>
              <a:t>的巩固</a:t>
            </a:r>
            <a:endParaRPr kumimoji="1" lang="zh-CN" altLang="en-US" sz="4800" b="1" dirty="0">
              <a:solidFill>
                <a:srgbClr val="0070C0"/>
              </a:solidFill>
              <a:latin typeface="Times New Roman" panose="02020603050405020304" pitchFamily="18" charset="0"/>
              <a:ea typeface="黑体" panose="02010609060101010101" pitchFamily="49" charset="-122"/>
            </a:endParaRPr>
          </a:p>
        </p:txBody>
      </p:sp>
      <p:sp>
        <p:nvSpPr>
          <p:cNvPr id="2" name="矩形 1"/>
          <p:cNvSpPr/>
          <p:nvPr/>
        </p:nvSpPr>
        <p:spPr>
          <a:xfrm>
            <a:off x="6776025" y="3032309"/>
            <a:ext cx="1877437" cy="769441"/>
          </a:xfrm>
          <a:prstGeom prst="rect">
            <a:avLst/>
          </a:prstGeom>
          <a:noFill/>
        </p:spPr>
        <p:txBody>
          <a:bodyPr wrap="none" lIns="91440" tIns="45720" rIns="91440" bIns="45720">
            <a:spAutoFit/>
          </a:bodyPr>
          <a:lstStyle/>
          <a:p>
            <a:pPr algn="ctr"/>
            <a:r>
              <a:rPr lang="zh-CN" altLang="en-US" sz="4400" dirty="0" smtClean="0">
                <a:ln w="13462">
                  <a:solidFill>
                    <a:schemeClr val="bg1"/>
                  </a:solidFill>
                  <a:prstDash val="solid"/>
                </a:ln>
                <a:effectLst>
                  <a:outerShdw dist="38100" dir="2700000" algn="bl" rotWithShape="0">
                    <a:schemeClr val="accent5"/>
                  </a:outerShdw>
                </a:effectLst>
                <a:latin typeface="隶书" panose="02010509060101010101" pitchFamily="49" charset="-122"/>
                <a:ea typeface="隶书" panose="02010509060101010101" pitchFamily="49" charset="-122"/>
              </a:rPr>
              <a:t>措施一</a:t>
            </a:r>
            <a:endParaRPr lang="zh-CN" altLang="en-US" sz="4400" cap="none" spc="0" dirty="0">
              <a:ln w="13462">
                <a:solidFill>
                  <a:schemeClr val="bg1"/>
                </a:solidFill>
                <a:prstDash val="solid"/>
              </a:ln>
              <a:effectLst>
                <a:outerShdw dist="38100" dir="2700000" algn="bl" rotWithShape="0">
                  <a:schemeClr val="accent5"/>
                </a:outerShdw>
              </a:effectLst>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857547830"/>
      </p:ext>
    </p:extLst>
  </p:cSld>
  <p:clrMapOvr>
    <a:masterClrMapping/>
  </p:clrMapOvr>
  <p:transition>
    <p:cover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childTnLst>
                                    <p:set>
                                      <p:cBhvr additive="base">
                                        <p:cTn id="6" dur="1" fill="hold">
                                          <p:stCondLst>
                                            <p:cond delay="0"/>
                                          </p:stCondLst>
                                        </p:cTn>
                                        <p:tgtEl>
                                          <p:spTgt spid="2100"/>
                                        </p:tgtEl>
                                        <p:attrNameLst>
                                          <p:attrName>style.visibility</p:attrName>
                                        </p:attrNameLst>
                                      </p:cBhvr>
                                      <p:to>
                                        <p:strVal val="visible"/>
                                      </p:to>
                                    </p:set>
                                    <p:anim calcmode="lin" valueType="num">
                                      <p:cBhvr additive="base">
                                        <p:cTn id="7" dur="500" fill="hold"/>
                                        <p:tgtEl>
                                          <p:spTgt spid="2100"/>
                                        </p:tgtEl>
                                        <p:attrNameLst>
                                          <p:attrName>ppt_x</p:attrName>
                                        </p:attrNameLst>
                                      </p:cBhvr>
                                      <p:tavLst>
                                        <p:tav tm="0">
                                          <p:val>
                                            <p:strVal val="0-#ppt_w/2"/>
                                          </p:val>
                                        </p:tav>
                                        <p:tav tm="100000">
                                          <p:val>
                                            <p:strVal val="#ppt_x"/>
                                          </p:val>
                                        </p:tav>
                                      </p:tavLst>
                                    </p:anim>
                                    <p:anim calcmode="lin" valueType="num">
                                      <p:cBhvr additive="base">
                                        <p:cTn id="8" dur="500" fill="hold"/>
                                        <p:tgtEl>
                                          <p:spTgt spid="210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8" fill="hold" grpId="0" nodeType="clickEffect">
                                  <p:childTnLst>
                                    <p:set>
                                      <p:cBhvr additive="base">
                                        <p:cTn id="13" dur="1" fill="hold">
                                          <p:stCondLst>
                                            <p:cond delay="0"/>
                                          </p:stCondLst>
                                        </p:cTn>
                                        <p:tgtEl>
                                          <p:spTgt spid="2102"/>
                                        </p:tgtEl>
                                        <p:attrNameLst>
                                          <p:attrName>style.visibility</p:attrName>
                                        </p:attrNameLst>
                                      </p:cBhvr>
                                      <p:to>
                                        <p:strVal val="visible"/>
                                      </p:to>
                                    </p:set>
                                    <p:anim calcmode="lin" valueType="num">
                                      <p:cBhvr additive="base">
                                        <p:cTn id="14" dur="500" fill="hold"/>
                                        <p:tgtEl>
                                          <p:spTgt spid="2102"/>
                                        </p:tgtEl>
                                        <p:attrNameLst>
                                          <p:attrName>ppt_x</p:attrName>
                                        </p:attrNameLst>
                                      </p:cBhvr>
                                      <p:tavLst>
                                        <p:tav tm="0">
                                          <p:val>
                                            <p:strVal val="0-#ppt_w/2"/>
                                          </p:val>
                                        </p:tav>
                                        <p:tav tm="100000">
                                          <p:val>
                                            <p:strVal val="#ppt_x"/>
                                          </p:val>
                                        </p:tav>
                                      </p:tavLst>
                                    </p:anim>
                                    <p:anim calcmode="lin" valueType="num">
                                      <p:cBhvr additive="base">
                                        <p:cTn id="15" dur="500" fill="hold"/>
                                        <p:tgtEl>
                                          <p:spTgt spid="2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0" grpId="0" animBg="1"/>
      <p:bldP spid="210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抗美援朝保家卫国"/>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55576"/>
            <a:ext cx="7245350" cy="3240087"/>
          </a:xfrm>
          <a:prstGeom prst="rect">
            <a:avLst/>
          </a:prstGeom>
          <a:noFill/>
          <a:ln w="12700"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2107" name="Text Box 3"/>
          <p:cNvSpPr>
            <a:spLocks noChangeArrowheads="1"/>
          </p:cNvSpPr>
          <p:nvPr/>
        </p:nvSpPr>
        <p:spPr bwMode="auto">
          <a:xfrm>
            <a:off x="539750" y="3573463"/>
            <a:ext cx="47529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en-US" altLang="zh-CN" sz="2800" b="1" smtClean="0">
                <a:effectLst>
                  <a:outerShdw blurRad="38100" dist="38100" dir="2700000" algn="tl">
                    <a:srgbClr val="C0C0C0"/>
                  </a:outerShdw>
                </a:effectLst>
                <a:latin typeface="Times New Roman" panose="02020603050405020304" pitchFamily="18" charset="0"/>
              </a:rPr>
              <a:t>①</a:t>
            </a:r>
            <a:r>
              <a:rPr lang="zh-CN" altLang="en-US" sz="2800" b="1" smtClean="0">
                <a:effectLst>
                  <a:outerShdw blurRad="38100" dist="38100" dir="2700000" algn="tl">
                    <a:srgbClr val="C0C0C0"/>
                  </a:outerShdw>
                </a:effectLst>
                <a:latin typeface="黑体" panose="02010609060101010101" pitchFamily="49" charset="-122"/>
                <a:ea typeface="黑体" panose="02010609060101010101" pitchFamily="49" charset="-122"/>
              </a:rPr>
              <a:t>被称为</a:t>
            </a:r>
            <a:r>
              <a:rPr lang="zh-CN" altLang="en-US" sz="2800" b="1"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b="1" smtClean="0">
                <a:effectLst>
                  <a:outerShdw blurRad="38100" dist="38100" dir="2700000" algn="tl">
                    <a:srgbClr val="C0C0C0"/>
                  </a:outerShdw>
                </a:effectLst>
                <a:latin typeface="黑体" panose="02010609060101010101" pitchFamily="49" charset="-122"/>
                <a:ea typeface="黑体" panose="02010609060101010101" pitchFamily="49" charset="-122"/>
              </a:rPr>
              <a:t>最可爱的人</a:t>
            </a:r>
            <a:r>
              <a:rPr lang="zh-CN" altLang="en-US" sz="2800" b="1"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b="1" smtClean="0">
                <a:effectLst>
                  <a:outerShdw blurRad="38100" dist="38100" dir="2700000" algn="tl">
                    <a:srgbClr val="C0C0C0"/>
                  </a:outerShdw>
                </a:effectLst>
                <a:latin typeface="黑体" panose="02010609060101010101" pitchFamily="49" charset="-122"/>
                <a:ea typeface="黑体" panose="02010609060101010101" pitchFamily="49" charset="-122"/>
              </a:rPr>
              <a:t>是：</a:t>
            </a:r>
          </a:p>
        </p:txBody>
      </p:sp>
      <p:sp>
        <p:nvSpPr>
          <p:cNvPr id="2108" name="Text Box 4"/>
          <p:cNvSpPr>
            <a:spLocks noChangeArrowheads="1"/>
          </p:cNvSpPr>
          <p:nvPr/>
        </p:nvSpPr>
        <p:spPr bwMode="auto">
          <a:xfrm>
            <a:off x="2195513" y="981075"/>
            <a:ext cx="5230812" cy="245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lnSpc>
                <a:spcPct val="155000"/>
              </a:lnSpc>
              <a:buSzPct val="100000"/>
              <a:defRPr/>
            </a:pPr>
            <a:r>
              <a:rPr lang="zh-CN" altLang="en-US" sz="2000" b="1" dirty="0" smtClean="0">
                <a:solidFill>
                  <a:srgbClr val="0070C0"/>
                </a:solidFill>
                <a:effectLst>
                  <a:outerShdw blurRad="38100" dist="38100" dir="2700000" algn="tl">
                    <a:srgbClr val="C0C0C0"/>
                  </a:outerShdw>
                </a:effectLst>
                <a:latin typeface="Times New Roman" panose="02020603050405020304" pitchFamily="18" charset="0"/>
                <a:ea typeface="隶书" pitchFamily="49" charset="-122"/>
              </a:rPr>
              <a:t>“雄纠纠，气昂昂，跨过鸭绿江！</a:t>
            </a:r>
          </a:p>
          <a:p>
            <a:pPr eaLnBrk="1" hangingPunct="1">
              <a:lnSpc>
                <a:spcPct val="155000"/>
              </a:lnSpc>
              <a:buSzPct val="100000"/>
              <a:defRPr/>
            </a:pPr>
            <a:r>
              <a:rPr lang="zh-CN" altLang="en-US" sz="2000" b="1" dirty="0" smtClean="0">
                <a:solidFill>
                  <a:srgbClr val="0070C0"/>
                </a:solidFill>
                <a:effectLst>
                  <a:outerShdw blurRad="38100" dist="38100" dir="2700000" algn="tl">
                    <a:srgbClr val="C0C0C0"/>
                  </a:outerShdw>
                </a:effectLst>
                <a:latin typeface="Times New Roman" panose="02020603050405020304" pitchFamily="18" charset="0"/>
                <a:ea typeface="隶书" pitchFamily="49" charset="-122"/>
              </a:rPr>
              <a:t>  保和平，卫祖国，就是保家乡！</a:t>
            </a:r>
          </a:p>
          <a:p>
            <a:pPr eaLnBrk="1" hangingPunct="1">
              <a:lnSpc>
                <a:spcPct val="155000"/>
              </a:lnSpc>
              <a:buSzPct val="100000"/>
              <a:defRPr/>
            </a:pPr>
            <a:r>
              <a:rPr lang="zh-CN" altLang="en-US" sz="2000" b="1" dirty="0" smtClean="0">
                <a:solidFill>
                  <a:srgbClr val="0070C0"/>
                </a:solidFill>
                <a:effectLst>
                  <a:outerShdw blurRad="38100" dist="38100" dir="2700000" algn="tl">
                    <a:srgbClr val="C0C0C0"/>
                  </a:outerShdw>
                </a:effectLst>
                <a:latin typeface="Times New Roman" panose="02020603050405020304" pitchFamily="18" charset="0"/>
                <a:ea typeface="隶书" pitchFamily="49" charset="-122"/>
              </a:rPr>
              <a:t>  中国好儿女，齐心团结紧，</a:t>
            </a:r>
          </a:p>
          <a:p>
            <a:pPr eaLnBrk="1" hangingPunct="1">
              <a:lnSpc>
                <a:spcPct val="155000"/>
              </a:lnSpc>
              <a:buSzPct val="100000"/>
              <a:defRPr/>
            </a:pPr>
            <a:r>
              <a:rPr lang="zh-CN" altLang="en-US" sz="2000" b="1" dirty="0" smtClean="0">
                <a:solidFill>
                  <a:srgbClr val="0070C0"/>
                </a:solidFill>
                <a:effectLst>
                  <a:outerShdw blurRad="38100" dist="38100" dir="2700000" algn="tl">
                    <a:srgbClr val="C0C0C0"/>
                  </a:outerShdw>
                </a:effectLst>
                <a:latin typeface="Times New Roman" panose="02020603050405020304" pitchFamily="18" charset="0"/>
                <a:ea typeface="隶书" pitchFamily="49" charset="-122"/>
              </a:rPr>
              <a:t>  抗美援朝，打败美国野心狼！”</a:t>
            </a:r>
          </a:p>
          <a:p>
            <a:pPr eaLnBrk="1" hangingPunct="1">
              <a:lnSpc>
                <a:spcPct val="155000"/>
              </a:lnSpc>
              <a:buSzPct val="100000"/>
              <a:defRPr/>
            </a:pPr>
            <a:r>
              <a:rPr lang="zh-CN" altLang="en-US" sz="2000" b="1" dirty="0" smtClean="0">
                <a:solidFill>
                  <a:srgbClr val="0070C0"/>
                </a:solidFill>
                <a:effectLst>
                  <a:outerShdw blurRad="38100" dist="38100" dir="2700000" algn="tl">
                    <a:srgbClr val="C0C0C0"/>
                  </a:outerShdw>
                </a:effectLst>
                <a:latin typeface="Times New Roman" panose="02020603050405020304" pitchFamily="18" charset="0"/>
                <a:ea typeface="隶书" pitchFamily="49" charset="-122"/>
              </a:rPr>
              <a:t>              ——《中国人民志愿军战歌》</a:t>
            </a:r>
          </a:p>
        </p:txBody>
      </p:sp>
      <p:pic>
        <p:nvPicPr>
          <p:cNvPr id="2109" name="ls-8x-yx-2.wav">
            <a:hlinkClick r:id="" action="ppaction://media"/>
          </p:cNvPr>
          <p:cNvPicPr preferRelativeResize="0">
            <a:picLocks noRot="1" noChangeAspect="1" noChangeArrowheads="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6659563" y="2924175"/>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0" name="Rectangle 6"/>
          <p:cNvSpPr>
            <a:spLocks noChangeArrowheads="1"/>
          </p:cNvSpPr>
          <p:nvPr/>
        </p:nvSpPr>
        <p:spPr bwMode="auto">
          <a:xfrm>
            <a:off x="611188" y="5589588"/>
            <a:ext cx="52578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zh-CN" altLang="zh-CN" sz="2800" b="1" dirty="0" smtClean="0">
                <a:effectLst>
                  <a:outerShdw blurRad="38100" dist="38100" dir="2700000" algn="tl">
                    <a:srgbClr val="C0C0C0"/>
                  </a:outerShdw>
                </a:effectLst>
                <a:latin typeface="Times New Roman" panose="02020603050405020304" pitchFamily="18" charset="0"/>
              </a:rPr>
              <a:t>③</a:t>
            </a:r>
            <a:r>
              <a:rPr lang="zh-CN" altLang="en-US" sz="2800" b="1" dirty="0" smtClean="0">
                <a:effectLst>
                  <a:outerShdw blurRad="38100" dist="38100" dir="2700000" algn="tl">
                    <a:srgbClr val="C0C0C0"/>
                  </a:outerShdw>
                </a:effectLst>
                <a:latin typeface="黑体" panose="02010609060101010101" pitchFamily="49" charset="-122"/>
                <a:ea typeface="黑体" panose="02010609060101010101" pitchFamily="49" charset="-122"/>
              </a:rPr>
              <a:t>抗美援朝胜利的意义</a:t>
            </a:r>
            <a:r>
              <a:rPr lang="en-US" altLang="en-US" sz="2800" b="1"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2111" name="Rectangle 8"/>
          <p:cNvSpPr>
            <a:spLocks noChangeArrowheads="1"/>
          </p:cNvSpPr>
          <p:nvPr/>
        </p:nvSpPr>
        <p:spPr bwMode="auto">
          <a:xfrm>
            <a:off x="5148263" y="3644900"/>
            <a:ext cx="2673350" cy="519113"/>
          </a:xfrm>
          <a:prstGeom prst="rect">
            <a:avLst/>
          </a:prstGeom>
          <a:solidFill>
            <a:srgbClr val="00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zh-CN" altLang="en-US" sz="2800" b="1" smtClean="0">
                <a:solidFill>
                  <a:srgbClr val="FF0000"/>
                </a:solidFill>
                <a:effectLst>
                  <a:outerShdw blurRad="38100" dist="38100" dir="2700000" algn="tl">
                    <a:srgbClr val="000000"/>
                  </a:outerShdw>
                </a:effectLst>
                <a:latin typeface="Times New Roman" panose="02020603050405020304" pitchFamily="18" charset="0"/>
                <a:ea typeface="黑体" panose="02010609060101010101" pitchFamily="49" charset="-122"/>
              </a:rPr>
              <a:t>中国人民志愿军</a:t>
            </a:r>
          </a:p>
        </p:txBody>
      </p:sp>
      <p:sp>
        <p:nvSpPr>
          <p:cNvPr id="2112" name="Rectangle 9"/>
          <p:cNvSpPr>
            <a:spLocks noChangeArrowheads="1"/>
          </p:cNvSpPr>
          <p:nvPr/>
        </p:nvSpPr>
        <p:spPr bwMode="auto">
          <a:xfrm>
            <a:off x="539750" y="4221163"/>
            <a:ext cx="74168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zh-CN" altLang="zh-CN" sz="2800" b="1" smtClean="0">
                <a:effectLst>
                  <a:outerShdw blurRad="38100" dist="38100" dir="2700000" algn="tl">
                    <a:srgbClr val="C0C0C0"/>
                  </a:outerShdw>
                </a:effectLst>
                <a:latin typeface="Times New Roman" panose="02020603050405020304" pitchFamily="18" charset="0"/>
              </a:rPr>
              <a:t>②</a:t>
            </a:r>
            <a:r>
              <a:rPr lang="zh-CN" altLang="en-US" sz="2800" b="1" smtClean="0">
                <a:latin typeface="Times New Roman" panose="02020603050405020304" pitchFamily="18" charset="0"/>
              </a:rPr>
              <a:t> </a:t>
            </a:r>
            <a:r>
              <a:rPr lang="zh-CN" altLang="en-US" sz="3600" b="1" smtClean="0">
                <a:effectLst>
                  <a:outerShdw blurRad="38100" dist="38100" dir="2700000" algn="tl">
                    <a:srgbClr val="C0C0C0"/>
                  </a:outerShdw>
                </a:effectLst>
                <a:latin typeface="Times New Roman" panose="02020603050405020304" pitchFamily="18" charset="0"/>
              </a:rPr>
              <a:t>1950年</a:t>
            </a:r>
            <a:r>
              <a:rPr lang="zh-CN" altLang="en-US" sz="3600" b="1" u="sng" smtClean="0">
                <a:effectLst>
                  <a:outerShdw blurRad="38100" dist="38100" dir="2700000" algn="tl">
                    <a:srgbClr val="C0C0C0"/>
                  </a:outerShdw>
                </a:effectLst>
                <a:latin typeface="Times New Roman" panose="02020603050405020304" pitchFamily="18" charset="0"/>
              </a:rPr>
              <a:t>              </a:t>
            </a:r>
            <a:r>
              <a:rPr lang="zh-CN" altLang="zh-CN" sz="3600" b="1" smtClean="0">
                <a:effectLst>
                  <a:outerShdw blurRad="38100" dist="38100" dir="2700000" algn="tl">
                    <a:srgbClr val="C0C0C0"/>
                  </a:outerShdw>
                </a:effectLst>
                <a:latin typeface="Times New Roman" panose="02020603050405020304" pitchFamily="18" charset="0"/>
              </a:rPr>
              <a:t>率</a:t>
            </a:r>
            <a:r>
              <a:rPr lang="zh-CN" altLang="en-US" sz="3600" b="1" smtClean="0">
                <a:effectLst>
                  <a:outerShdw blurRad="38100" dist="38100" dir="2700000" algn="tl">
                    <a:srgbClr val="C0C0C0"/>
                  </a:outerShdw>
                </a:effectLst>
                <a:latin typeface="Times New Roman" panose="02020603050405020304" pitchFamily="18" charset="0"/>
              </a:rPr>
              <a:t>中国人民志愿军入朝抗击美国侵略者</a:t>
            </a:r>
            <a:r>
              <a:rPr lang="en-US" altLang="en-US" sz="3600" b="1" smtClean="0">
                <a:effectLst>
                  <a:outerShdw blurRad="38100" dist="38100" dir="2700000" algn="tl">
                    <a:srgbClr val="C0C0C0"/>
                  </a:outerShdw>
                </a:effectLst>
                <a:latin typeface="Times New Roman" panose="02020603050405020304" pitchFamily="18" charset="0"/>
              </a:rPr>
              <a:t>。</a:t>
            </a:r>
          </a:p>
        </p:txBody>
      </p:sp>
      <p:sp>
        <p:nvSpPr>
          <p:cNvPr id="11273" name="Text Box 10"/>
          <p:cNvSpPr>
            <a:spLocks noChangeArrowheads="1"/>
          </p:cNvSpPr>
          <p:nvPr/>
        </p:nvSpPr>
        <p:spPr bwMode="auto">
          <a:xfrm>
            <a:off x="2555875" y="4221163"/>
            <a:ext cx="1439863" cy="579437"/>
          </a:xfrm>
          <a:prstGeom prst="rect">
            <a:avLst/>
          </a:prstGeom>
          <a:solidFill>
            <a:srgbClr val="00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lang="zh-CN" altLang="en-US" b="1">
                <a:solidFill>
                  <a:srgbClr val="FF3300"/>
                </a:solidFill>
                <a:latin typeface="隶书" panose="02010509060101010101" pitchFamily="49" charset="-122"/>
                <a:ea typeface="隶书" panose="02010509060101010101" pitchFamily="49" charset="-122"/>
              </a:rPr>
              <a:t>彭德怀</a:t>
            </a:r>
          </a:p>
        </p:txBody>
      </p:sp>
      <p:pic>
        <p:nvPicPr>
          <p:cNvPr id="2114" name="ls-8x-yx-2.wav">
            <a:hlinkClick r:id="" action="ppaction://media"/>
          </p:cNvPr>
          <p:cNvPicPr preferRelativeResize="0">
            <a:picLocks noRot="1" noChangeAspect="1" noChangeArrowheads="1"/>
          </p:cNvPicPr>
          <p:nvPr>
            <a:audioFile r:link="rId2"/>
          </p:nvPr>
        </p:nvPicPr>
        <p:blipFill>
          <a:blip r:embed="rId6">
            <a:extLst>
              <a:ext uri="{28A0092B-C50C-407E-A947-70E740481C1C}">
                <a14:useLocalDpi xmlns:a14="http://schemas.microsoft.com/office/drawing/2010/main" val="0"/>
              </a:ext>
            </a:extLst>
          </a:blip>
          <a:srcRect/>
          <a:stretch>
            <a:fillRect/>
          </a:stretch>
        </p:blipFill>
        <p:spPr bwMode="auto">
          <a:xfrm>
            <a:off x="6659563" y="2997200"/>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8520" y="404664"/>
            <a:ext cx="1877437" cy="769441"/>
          </a:xfrm>
          <a:prstGeom prst="rect">
            <a:avLst/>
          </a:prstGeom>
          <a:noFill/>
        </p:spPr>
        <p:txBody>
          <a:bodyPr wrap="none" lIns="91440" tIns="45720" rIns="91440" bIns="45720">
            <a:spAutoFit/>
          </a:bodyPr>
          <a:lstStyle/>
          <a:p>
            <a:pPr algn="ctr"/>
            <a:r>
              <a:rPr lang="zh-CN" altLang="en-US" sz="4400" dirty="0" smtClean="0">
                <a:ln w="13462">
                  <a:solidFill>
                    <a:schemeClr val="bg1"/>
                  </a:solidFill>
                  <a:prstDash val="solid"/>
                </a:ln>
                <a:effectLst>
                  <a:outerShdw dist="38100" dir="2700000" algn="bl" rotWithShape="0">
                    <a:schemeClr val="accent5"/>
                  </a:outerShdw>
                </a:effectLst>
                <a:latin typeface="隶书" panose="02010509060101010101" pitchFamily="49" charset="-122"/>
                <a:ea typeface="隶书" panose="02010509060101010101" pitchFamily="49" charset="-122"/>
              </a:rPr>
              <a:t>措施二</a:t>
            </a:r>
            <a:endParaRPr lang="zh-CN" altLang="en-US" sz="4400" cap="none" spc="0" dirty="0">
              <a:ln w="13462">
                <a:solidFill>
                  <a:schemeClr val="bg1"/>
                </a:solidFill>
                <a:prstDash val="solid"/>
              </a:ln>
              <a:effectLst>
                <a:outerShdw dist="38100" dir="2700000" algn="bl" rotWithShape="0">
                  <a:schemeClr val="accent5"/>
                </a:outerShdw>
              </a:effectLst>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022978951"/>
      </p:ext>
    </p:extLst>
  </p:cSld>
  <p:clrMapOvr>
    <a:masterClrMapping/>
  </p:clrMapOvr>
  <p:transition>
    <p:random/>
    <p:sndAc>
      <p:end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1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09"/>
                    </p:tgtEl>
                  </p:cond>
                </p:stCondLst>
                <p:endSync evt="end" delay="0">
                  <p:rtn val="all"/>
                </p:endSync>
                <p:childTnLst>
                  <p:par>
                    <p:cTn id="8" fill="hold" nodeType="clickPar">
                      <p:stCondLst>
                        <p:cond delay="0"/>
                      </p:stCondLst>
                      <p:childTnLst>
                        <p:par>
                          <p:cTn id="9" fill="hold" nodeType="withGroup">
                            <p:stCondLst>
                              <p:cond delay="0"/>
                            </p:stCondLst>
                            <p:childTnLst>
                              <p:par>
                                <p:cTn id="10" presetID="1" presetClass="mediacall" presetSubtype="0" fill="hold" nodeType="clickEffect">
                                  <p:stCondLst>
                                    <p:cond delay="0"/>
                                  </p:stCondLst>
                                  <p:childTnLst>
                                    <p:cmd type="call" cmd="playFrom(0.0)">
                                      <p:cBhvr>
                                        <p:cTn id="11" dur="1" fill="hold"/>
                                        <p:tgtEl>
                                          <p:spTgt spid="2109"/>
                                        </p:tgtEl>
                                      </p:cBhvr>
                                    </p:cmd>
                                  </p:childTnLst>
                                </p:cTn>
                              </p:par>
                            </p:childTnLst>
                          </p:cTn>
                        </p:par>
                      </p:childTnLst>
                    </p:cTn>
                  </p:par>
                </p:childTnLst>
              </p:cTn>
              <p:nextCondLst>
                <p:cond evt="onClick" delay="0">
                  <p:tgtEl>
                    <p:spTgt spid="2109"/>
                  </p:tgtEl>
                </p:cond>
              </p:nextCondLst>
            </p:seq>
            <p:audio>
              <p:cMediaNode vol="80000">
                <p:cTn id="12" fill="hold" display="0">
                  <p:stCondLst>
                    <p:cond delay="indefinite"/>
                  </p:stCondLst>
                  <p:endCondLst>
                    <p:cond evt="onStopAudio" delay="0">
                      <p:tgtEl>
                        <p:sldTgt/>
                      </p:tgtEl>
                    </p:cond>
                  </p:endCondLst>
                </p:cTn>
                <p:tgtEl>
                  <p:spTgt spid="2109"/>
                </p:tgtEl>
              </p:cMediaNode>
            </p:audio>
            <p:audio>
              <p:cMediaNode vol="80000">
                <p:cTn id="13" fill="hold" display="0">
                  <p:stCondLst>
                    <p:cond delay="indefinite"/>
                  </p:stCondLst>
                  <p:endCondLst>
                    <p:cond evt="onStopAudio" delay="0">
                      <p:tgtEl>
                        <p:sldTgt/>
                      </p:tgtEl>
                    </p:cond>
                  </p:endCondLst>
                </p:cTn>
                <p:tgtEl>
                  <p:spTgt spid="21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1026"/>
          <p:cNvGraphicFramePr>
            <a:graphicFrameLocks noChangeAspect="1"/>
          </p:cNvGraphicFramePr>
          <p:nvPr/>
        </p:nvGraphicFramePr>
        <p:xfrm>
          <a:off x="228600" y="304800"/>
          <a:ext cx="3505200" cy="2876550"/>
        </p:xfrm>
        <a:graphic>
          <a:graphicData uri="http://schemas.openxmlformats.org/presentationml/2006/ole">
            <mc:AlternateContent xmlns:mc="http://schemas.openxmlformats.org/markup-compatibility/2006">
              <mc:Choice xmlns:v="urn:schemas-microsoft-com:vml" Requires="v">
                <p:oleObj spid="_x0000_s1042" name="位图图像" r:id="rId3" imgW="2866667" imgH="1809524" progId="Paint.Picture">
                  <p:embed/>
                </p:oleObj>
              </mc:Choice>
              <mc:Fallback>
                <p:oleObj name="位图图像" r:id="rId3" imgW="2866667" imgH="1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04800"/>
                        <a:ext cx="3505200"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3315" name="Text Box 1027"/>
          <p:cNvSpPr>
            <a:spLocks noChangeArrowheads="1"/>
          </p:cNvSpPr>
          <p:nvPr/>
        </p:nvSpPr>
        <p:spPr bwMode="auto">
          <a:xfrm>
            <a:off x="152400" y="3276600"/>
            <a:ext cx="3048000" cy="406400"/>
          </a:xfrm>
          <a:prstGeom prst="rect">
            <a:avLst/>
          </a:prstGeom>
          <a:solidFill>
            <a:srgbClr val="FFFF99"/>
          </a:solidFill>
          <a:ln w="9525" algn="ctr">
            <a:solidFill>
              <a:srgbClr val="008000"/>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000" b="1">
                <a:solidFill>
                  <a:srgbClr val="008000"/>
                </a:solidFill>
                <a:latin typeface="Times New Roman" panose="02020603050405020304" pitchFamily="18" charset="0"/>
                <a:ea typeface="华文新魏" panose="02010800040101010101" pitchFamily="2" charset="-122"/>
              </a:rPr>
              <a:t>农民在拔除地主立的界碑</a:t>
            </a:r>
          </a:p>
        </p:txBody>
      </p:sp>
      <p:graphicFrame>
        <p:nvGraphicFramePr>
          <p:cNvPr id="13316" name="Object 1029"/>
          <p:cNvGraphicFramePr>
            <a:graphicFrameLocks noChangeAspect="1"/>
          </p:cNvGraphicFramePr>
          <p:nvPr>
            <p:extLst>
              <p:ext uri="{D42A27DB-BD31-4B8C-83A1-F6EECF244321}">
                <p14:modId xmlns:p14="http://schemas.microsoft.com/office/powerpoint/2010/main" val="474834514"/>
              </p:ext>
            </p:extLst>
          </p:nvPr>
        </p:nvGraphicFramePr>
        <p:xfrm>
          <a:off x="4889989" y="377391"/>
          <a:ext cx="4038600" cy="2873375"/>
        </p:xfrm>
        <a:graphic>
          <a:graphicData uri="http://schemas.openxmlformats.org/presentationml/2006/ole">
            <mc:AlternateContent xmlns:mc="http://schemas.openxmlformats.org/markup-compatibility/2006">
              <mc:Choice xmlns:v="urn:schemas-microsoft-com:vml" Requires="v">
                <p:oleObj spid="_x0000_s1043" name="位图图像" r:id="rId5" imgW="5219048" imgH="3696216" progId="Paint.Picture">
                  <p:embed/>
                </p:oleObj>
              </mc:Choice>
              <mc:Fallback>
                <p:oleObj name="位图图像" r:id="rId5" imgW="5219048" imgH="369621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989" y="377391"/>
                        <a:ext cx="4038600" cy="287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3317" name="Rectangle 1030"/>
          <p:cNvSpPr>
            <a:spLocks noChangeArrowheads="1"/>
          </p:cNvSpPr>
          <p:nvPr/>
        </p:nvSpPr>
        <p:spPr bwMode="auto">
          <a:xfrm>
            <a:off x="5181600" y="3276600"/>
            <a:ext cx="1971675" cy="406400"/>
          </a:xfrm>
          <a:prstGeom prst="rect">
            <a:avLst/>
          </a:prstGeom>
          <a:solidFill>
            <a:srgbClr val="FFFF00"/>
          </a:solidFill>
          <a:ln w="9525" algn="ctr">
            <a:solidFill>
              <a:srgbClr val="000000"/>
            </a:solidFill>
            <a:miter lim="800000"/>
            <a:headEnd/>
            <a:tailEnd/>
          </a:ln>
        </p:spPr>
        <p:txBody>
          <a:bodyPr wrap="non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000" b="1">
                <a:solidFill>
                  <a:srgbClr val="008000"/>
                </a:solidFill>
                <a:latin typeface="Times New Roman" panose="02020603050405020304" pitchFamily="18" charset="0"/>
                <a:ea typeface="华文新魏" panose="02010800040101010101" pitchFamily="2" charset="-122"/>
              </a:rPr>
              <a:t>农民在丈量土地</a:t>
            </a:r>
          </a:p>
        </p:txBody>
      </p:sp>
      <p:pic>
        <p:nvPicPr>
          <p:cNvPr id="13318" name="Picture 1031" descr="0074"/>
          <p:cNvPicPr preferRelativeResize="0">
            <a:picLocks noChangeArrowheads="1"/>
          </p:cNvPicPr>
          <p:nvPr/>
        </p:nvPicPr>
        <p:blipFill>
          <a:blip r:embed="rId7">
            <a:extLst>
              <a:ext uri="{28A0092B-C50C-407E-A947-70E740481C1C}">
                <a14:useLocalDpi xmlns:a14="http://schemas.microsoft.com/office/drawing/2010/main" val="0"/>
              </a:ext>
            </a:extLst>
          </a:blip>
          <a:srcRect l="15533" t="4845" r="17476" b="14401"/>
          <a:stretch>
            <a:fillRect/>
          </a:stretch>
        </p:blipFill>
        <p:spPr bwMode="auto">
          <a:xfrm>
            <a:off x="228600" y="3886200"/>
            <a:ext cx="3810000" cy="2513013"/>
          </a:xfrm>
          <a:prstGeom prst="rect">
            <a:avLst/>
          </a:prstGeom>
          <a:noFill/>
          <a:ln w="76200" cmpd="tri" algn="ctr">
            <a:solidFill>
              <a:srgbClr val="009900"/>
            </a:solidFill>
            <a:miter lim="800000"/>
            <a:headEnd/>
            <a:tailEnd/>
          </a:ln>
          <a:extLst>
            <a:ext uri="{909E8E84-426E-40DD-AFC4-6F175D3DCCD1}">
              <a14:hiddenFill xmlns:a14="http://schemas.microsoft.com/office/drawing/2010/main">
                <a:solidFill>
                  <a:srgbClr val="FFFFFF"/>
                </a:solidFill>
              </a14:hiddenFill>
            </a:ext>
          </a:extLst>
        </p:spPr>
      </p:pic>
      <p:sp>
        <p:nvSpPr>
          <p:cNvPr id="13319" name="Rectangle 1032"/>
          <p:cNvSpPr>
            <a:spLocks noChangeArrowheads="1"/>
          </p:cNvSpPr>
          <p:nvPr/>
        </p:nvSpPr>
        <p:spPr bwMode="auto">
          <a:xfrm>
            <a:off x="4114800" y="4038600"/>
            <a:ext cx="381000" cy="2235200"/>
          </a:xfrm>
          <a:prstGeom prst="rect">
            <a:avLst/>
          </a:prstGeom>
          <a:solidFill>
            <a:srgbClr val="FFFF00"/>
          </a:solidFill>
          <a:ln w="9525" algn="ctr">
            <a:solidFill>
              <a:srgbClr val="000000"/>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kumimoji="1" lang="zh-CN" altLang="en-US" sz="2000" b="1">
                <a:solidFill>
                  <a:srgbClr val="008000"/>
                </a:solidFill>
                <a:latin typeface="Times New Roman" panose="02020603050405020304" pitchFamily="18" charset="0"/>
                <a:ea typeface="华文新魏" panose="02010800040101010101" pitchFamily="2" charset="-122"/>
              </a:rPr>
              <a:t>贫农分到了土地</a:t>
            </a:r>
          </a:p>
        </p:txBody>
      </p:sp>
      <p:sp>
        <p:nvSpPr>
          <p:cNvPr id="13320" name="Rectangle 1036"/>
          <p:cNvSpPr>
            <a:spLocks noChangeArrowheads="1"/>
          </p:cNvSpPr>
          <p:nvPr/>
        </p:nvSpPr>
        <p:spPr bwMode="auto">
          <a:xfrm>
            <a:off x="0" y="47561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2135" name="Text Box 1037"/>
          <p:cNvSpPr>
            <a:spLocks noChangeArrowheads="1"/>
          </p:cNvSpPr>
          <p:nvPr/>
        </p:nvSpPr>
        <p:spPr bwMode="auto">
          <a:xfrm>
            <a:off x="4572000" y="3810000"/>
            <a:ext cx="41036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400" b="1">
                <a:latin typeface="黑体" panose="02010609060101010101" pitchFamily="49" charset="-122"/>
                <a:ea typeface="黑体" panose="02010609060101010101" pitchFamily="49" charset="-122"/>
              </a:rPr>
              <a:t>1</a:t>
            </a:r>
            <a:r>
              <a:rPr kumimoji="1" lang="zh-CN" altLang="en-US" sz="2400" b="1">
                <a:latin typeface="黑体" panose="02010609060101010101" pitchFamily="49" charset="-122"/>
                <a:ea typeface="黑体" panose="02010609060101010101" pitchFamily="49" charset="-122"/>
              </a:rPr>
              <a:t>、反映了什么历史事件？</a:t>
            </a:r>
          </a:p>
        </p:txBody>
      </p:sp>
      <p:sp>
        <p:nvSpPr>
          <p:cNvPr id="2136" name="Rectangle 1038"/>
          <p:cNvSpPr>
            <a:spLocks noChangeArrowheads="1"/>
          </p:cNvSpPr>
          <p:nvPr/>
        </p:nvSpPr>
        <p:spPr bwMode="auto">
          <a:xfrm>
            <a:off x="4648200" y="4348163"/>
            <a:ext cx="4343400" cy="528637"/>
          </a:xfrm>
          <a:prstGeom prst="rect">
            <a:avLst/>
          </a:prstGeom>
          <a:solidFill>
            <a:srgbClr val="FFFF00"/>
          </a:solidFill>
          <a:ln w="9525" algn="ctr">
            <a:solidFill>
              <a:srgbClr val="000000"/>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fontAlgn="t">
              <a:spcBef>
                <a:spcPct val="0"/>
              </a:spcBef>
              <a:buFontTx/>
              <a:buNone/>
            </a:pPr>
            <a:r>
              <a:rPr kumimoji="1" lang="en-US" altLang="zh-CN" sz="2800" b="1" dirty="0">
                <a:latin typeface="华文新魏" panose="02010800040101010101" pitchFamily="2" charset="-122"/>
                <a:ea typeface="华文新魏" panose="02010800040101010101" pitchFamily="2" charset="-122"/>
              </a:rPr>
              <a:t>1950</a:t>
            </a:r>
            <a:r>
              <a:rPr kumimoji="1" lang="en-US" altLang="zh-CN" sz="2800" b="1" dirty="0">
                <a:latin typeface="Times New Roman" panose="02020603050405020304" pitchFamily="18" charset="0"/>
                <a:ea typeface="华文新魏" panose="02010800040101010101" pitchFamily="2" charset="-122"/>
              </a:rPr>
              <a:t>—</a:t>
            </a:r>
            <a:r>
              <a:rPr kumimoji="1" lang="en-US" altLang="zh-CN" sz="2800" b="1" dirty="0">
                <a:latin typeface="华文新魏" panose="02010800040101010101" pitchFamily="2" charset="-122"/>
                <a:ea typeface="华文新魏" panose="02010800040101010101" pitchFamily="2" charset="-122"/>
              </a:rPr>
              <a:t>1952</a:t>
            </a:r>
            <a:r>
              <a:rPr kumimoji="1" lang="zh-CN" altLang="en-US" sz="2800" b="1" dirty="0">
                <a:latin typeface="华文新魏" panose="02010800040101010101" pitchFamily="2" charset="-122"/>
                <a:ea typeface="华文新魏" panose="02010800040101010101" pitchFamily="2" charset="-122"/>
              </a:rPr>
              <a:t>年的</a:t>
            </a:r>
            <a:r>
              <a:rPr kumimoji="1" lang="zh-CN" altLang="en-US" sz="2800" b="1" dirty="0">
                <a:solidFill>
                  <a:srgbClr val="FF0000"/>
                </a:solidFill>
                <a:latin typeface="华文新魏" panose="02010800040101010101" pitchFamily="2" charset="-122"/>
                <a:ea typeface="华文新魏" panose="02010800040101010101" pitchFamily="2" charset="-122"/>
              </a:rPr>
              <a:t>土地改革</a:t>
            </a:r>
          </a:p>
        </p:txBody>
      </p:sp>
      <p:sp>
        <p:nvSpPr>
          <p:cNvPr id="2137" name="Text Box 1040"/>
          <p:cNvSpPr>
            <a:spLocks noChangeArrowheads="1"/>
          </p:cNvSpPr>
          <p:nvPr/>
        </p:nvSpPr>
        <p:spPr bwMode="auto">
          <a:xfrm>
            <a:off x="4648200" y="4953000"/>
            <a:ext cx="251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400" b="1">
                <a:latin typeface="黑体" panose="02010609060101010101" pitchFamily="49" charset="-122"/>
                <a:ea typeface="黑体" panose="02010609060101010101" pitchFamily="49" charset="-122"/>
              </a:rPr>
              <a:t>2</a:t>
            </a:r>
            <a:r>
              <a:rPr kumimoji="1" lang="zh-CN" altLang="en-US" sz="2400" b="1">
                <a:latin typeface="黑体" panose="02010609060101010101" pitchFamily="49" charset="-122"/>
                <a:ea typeface="黑体" panose="02010609060101010101" pitchFamily="49" charset="-122"/>
              </a:rPr>
              <a:t>、法律依据？</a:t>
            </a:r>
          </a:p>
        </p:txBody>
      </p:sp>
      <p:sp>
        <p:nvSpPr>
          <p:cNvPr id="2138" name="Text Box 1041"/>
          <p:cNvSpPr>
            <a:spLocks noChangeArrowheads="1"/>
          </p:cNvSpPr>
          <p:nvPr/>
        </p:nvSpPr>
        <p:spPr bwMode="auto">
          <a:xfrm>
            <a:off x="4572000" y="5486400"/>
            <a:ext cx="4572000" cy="466725"/>
          </a:xfrm>
          <a:prstGeom prst="rect">
            <a:avLst/>
          </a:prstGeom>
          <a:solidFill>
            <a:srgbClr val="BBE0E3"/>
          </a:solidFill>
          <a:ln w="9525" algn="ctr">
            <a:solidFill>
              <a:srgbClr val="009999"/>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400" b="1">
                <a:latin typeface="华文行楷" panose="02010800040101010101" pitchFamily="2" charset="-122"/>
                <a:ea typeface="华文行楷" panose="02010800040101010101" pitchFamily="2" charset="-122"/>
              </a:rPr>
              <a:t>《</a:t>
            </a:r>
            <a:r>
              <a:rPr kumimoji="1" lang="zh-CN" altLang="en-US" sz="2400" b="1">
                <a:latin typeface="华文行楷" panose="02010800040101010101" pitchFamily="2" charset="-122"/>
                <a:ea typeface="华文行楷" panose="02010800040101010101" pitchFamily="2" charset="-122"/>
              </a:rPr>
              <a:t>中华人民共和国</a:t>
            </a:r>
            <a:r>
              <a:rPr kumimoji="1" lang="zh-CN" altLang="en-US" sz="2400" b="1">
                <a:solidFill>
                  <a:srgbClr val="CC3300"/>
                </a:solidFill>
                <a:latin typeface="华文行楷" panose="02010800040101010101" pitchFamily="2" charset="-122"/>
                <a:ea typeface="华文行楷" panose="02010800040101010101" pitchFamily="2" charset="-122"/>
              </a:rPr>
              <a:t>土地改革法</a:t>
            </a:r>
            <a:r>
              <a:rPr kumimoji="1" lang="zh-CN" altLang="en-US" sz="2400" b="1">
                <a:latin typeface="华文行楷" panose="02010800040101010101" pitchFamily="2" charset="-122"/>
                <a:ea typeface="华文行楷" panose="02010800040101010101" pitchFamily="2" charset="-122"/>
              </a:rPr>
              <a:t> </a:t>
            </a:r>
            <a:r>
              <a:rPr kumimoji="1" lang="en-US" altLang="zh-CN" sz="2400" b="1">
                <a:latin typeface="华文行楷" panose="02010800040101010101" pitchFamily="2" charset="-122"/>
                <a:ea typeface="华文行楷" panose="02010800040101010101" pitchFamily="2" charset="-122"/>
              </a:rPr>
              <a:t>》</a:t>
            </a:r>
          </a:p>
        </p:txBody>
      </p:sp>
      <p:sp>
        <p:nvSpPr>
          <p:cNvPr id="13" name="矩形 12"/>
          <p:cNvSpPr/>
          <p:nvPr/>
        </p:nvSpPr>
        <p:spPr>
          <a:xfrm>
            <a:off x="3557081" y="102124"/>
            <a:ext cx="1877437" cy="769441"/>
          </a:xfrm>
          <a:prstGeom prst="rect">
            <a:avLst/>
          </a:prstGeom>
          <a:noFill/>
        </p:spPr>
        <p:txBody>
          <a:bodyPr wrap="none" lIns="91440" tIns="45720" rIns="91440" bIns="45720">
            <a:spAutoFit/>
          </a:bodyPr>
          <a:lstStyle/>
          <a:p>
            <a:pPr algn="ctr"/>
            <a:r>
              <a:rPr lang="zh-CN" altLang="en-US" sz="4400" dirty="0" smtClean="0">
                <a:ln w="13462">
                  <a:solidFill>
                    <a:schemeClr val="bg1"/>
                  </a:solidFill>
                  <a:prstDash val="solid"/>
                </a:ln>
                <a:effectLst>
                  <a:outerShdw dist="38100" dir="2700000" algn="bl" rotWithShape="0">
                    <a:schemeClr val="accent5"/>
                  </a:outerShdw>
                </a:effectLst>
                <a:latin typeface="隶书" panose="02010509060101010101" pitchFamily="49" charset="-122"/>
                <a:ea typeface="隶书" panose="02010509060101010101" pitchFamily="49" charset="-122"/>
              </a:rPr>
              <a:t>措施三</a:t>
            </a:r>
            <a:endParaRPr lang="zh-CN" altLang="en-US" sz="4400" cap="none" spc="0" dirty="0">
              <a:ln w="13462">
                <a:solidFill>
                  <a:schemeClr val="bg1"/>
                </a:solidFill>
                <a:prstDash val="solid"/>
              </a:ln>
              <a:effectLst>
                <a:outerShdw dist="38100" dir="2700000" algn="bl" rotWithShape="0">
                  <a:schemeClr val="accent5"/>
                </a:outerShdw>
              </a:effectLst>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147511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8" fill="hold" grpId="0" nodeType="afterEffect">
                                  <p:childTnLst>
                                    <p:set>
                                      <p:cBhvr additive="base">
                                        <p:cTn id="7" dur="1" fill="hold">
                                          <p:stCondLst>
                                            <p:cond delay="0"/>
                                          </p:stCondLst>
                                        </p:cTn>
                                        <p:tgtEl>
                                          <p:spTgt spid="2135"/>
                                        </p:tgtEl>
                                        <p:attrNameLst>
                                          <p:attrName>style.visibility</p:attrName>
                                        </p:attrNameLst>
                                      </p:cBhvr>
                                      <p:to>
                                        <p:strVal val="visible"/>
                                      </p:to>
                                    </p:set>
                                    <p:anim calcmode="lin" valueType="num">
                                      <p:cBhvr additive="base">
                                        <p:cTn id="8" dur="500" fill="hold"/>
                                        <p:tgtEl>
                                          <p:spTgt spid="2135"/>
                                        </p:tgtEl>
                                        <p:attrNameLst>
                                          <p:attrName>ppt_x</p:attrName>
                                        </p:attrNameLst>
                                      </p:cBhvr>
                                      <p:tavLst>
                                        <p:tav tm="0">
                                          <p:val>
                                            <p:strVal val="0-#ppt_w/2"/>
                                          </p:val>
                                        </p:tav>
                                        <p:tav tm="100000">
                                          <p:val>
                                            <p:strVal val="#ppt_x"/>
                                          </p:val>
                                        </p:tav>
                                      </p:tavLst>
                                    </p:anim>
                                    <p:anim calcmode="lin" valueType="num">
                                      <p:cBhvr additive="base">
                                        <p:cTn id="9" dur="500" fill="hold"/>
                                        <p:tgtEl>
                                          <p:spTgt spid="2135"/>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500"/>
                            </p:stCondLst>
                            <p:childTnLst>
                              <p:par>
                                <p:cTn id="11" presetID="2" presetClass="entr" presetSubtype="8" fill="hold" grpId="0" nodeType="afterEffect">
                                  <p:childTnLst>
                                    <p:set>
                                      <p:cBhvr additive="base">
                                        <p:cTn id="12" dur="1" fill="hold">
                                          <p:stCondLst>
                                            <p:cond delay="0"/>
                                          </p:stCondLst>
                                        </p:cTn>
                                        <p:tgtEl>
                                          <p:spTgt spid="2137"/>
                                        </p:tgtEl>
                                        <p:attrNameLst>
                                          <p:attrName>style.visibility</p:attrName>
                                        </p:attrNameLst>
                                      </p:cBhvr>
                                      <p:to>
                                        <p:strVal val="visible"/>
                                      </p:to>
                                    </p:set>
                                    <p:anim calcmode="lin" valueType="num">
                                      <p:cBhvr additive="base">
                                        <p:cTn id="13" dur="500" fill="hold"/>
                                        <p:tgtEl>
                                          <p:spTgt spid="2137"/>
                                        </p:tgtEl>
                                        <p:attrNameLst>
                                          <p:attrName>ppt_x</p:attrName>
                                        </p:attrNameLst>
                                      </p:cBhvr>
                                      <p:tavLst>
                                        <p:tav tm="0">
                                          <p:val>
                                            <p:strVal val="0-#ppt_w/2"/>
                                          </p:val>
                                        </p:tav>
                                        <p:tav tm="100000">
                                          <p:val>
                                            <p:strVal val="#ppt_x"/>
                                          </p:val>
                                        </p:tav>
                                      </p:tavLst>
                                    </p:anim>
                                    <p:anim calcmode="lin" valueType="num">
                                      <p:cBhvr additive="base">
                                        <p:cTn id="14" dur="500" fill="hold"/>
                                        <p:tgtEl>
                                          <p:spTgt spid="213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cond evt="onBegin" delay="0">
                          <p:tn val="14"/>
                        </p:cond>
                      </p:stCondLst>
                      <p:childTnLst>
                        <p:par>
                          <p:cTn id="16" fill="hold" nodeType="withGroup">
                            <p:stCondLst>
                              <p:cond delay="indefinite"/>
                            </p:stCondLst>
                          </p:cTn>
                        </p:par>
                        <p:par>
                          <p:cTn id="17" fill="hold" nodeType="afterGroup">
                            <p:stCondLst>
                              <p:cond delay="0"/>
                            </p:stCondLst>
                            <p:childTnLst>
                              <p:par>
                                <p:cTn id="18" presetID="2" presetClass="entr" presetSubtype="8" fill="hold" grpId="0" nodeType="clickEffect">
                                  <p:childTnLst>
                                    <p:set>
                                      <p:cBhvr additive="base">
                                        <p:cTn id="19" dur="1" fill="hold">
                                          <p:stCondLst>
                                            <p:cond delay="0"/>
                                          </p:stCondLst>
                                        </p:cTn>
                                        <p:tgtEl>
                                          <p:spTgt spid="2136"/>
                                        </p:tgtEl>
                                        <p:attrNameLst>
                                          <p:attrName>style.visibility</p:attrName>
                                        </p:attrNameLst>
                                      </p:cBhvr>
                                      <p:to>
                                        <p:strVal val="visible"/>
                                      </p:to>
                                    </p:set>
                                    <p:anim calcmode="lin" valueType="num">
                                      <p:cBhvr additive="base">
                                        <p:cTn id="20" dur="500" fill="hold"/>
                                        <p:tgtEl>
                                          <p:spTgt spid="2136"/>
                                        </p:tgtEl>
                                        <p:attrNameLst>
                                          <p:attrName>ppt_x</p:attrName>
                                        </p:attrNameLst>
                                      </p:cBhvr>
                                      <p:tavLst>
                                        <p:tav tm="0">
                                          <p:val>
                                            <p:strVal val="0-#ppt_w/2"/>
                                          </p:val>
                                        </p:tav>
                                        <p:tav tm="100000">
                                          <p:val>
                                            <p:strVal val="#ppt_x"/>
                                          </p:val>
                                        </p:tav>
                                      </p:tavLst>
                                    </p:anim>
                                    <p:anim calcmode="lin" valueType="num">
                                      <p:cBhvr additive="base">
                                        <p:cTn id="21" dur="500" fill="hold"/>
                                        <p:tgtEl>
                                          <p:spTgt spid="2136"/>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cond evt="onBegin" delay="0">
                          <p:tn val="21"/>
                        </p:cond>
                      </p:stCondLst>
                      <p:childTnLst>
                        <p:par>
                          <p:cTn id="23" fill="hold" nodeType="withGroup">
                            <p:stCondLst>
                              <p:cond delay="indefinite"/>
                            </p:stCondLst>
                          </p:cTn>
                        </p:par>
                        <p:par>
                          <p:cTn id="24" fill="hold" nodeType="afterGroup">
                            <p:stCondLst>
                              <p:cond delay="0"/>
                            </p:stCondLst>
                            <p:childTnLst>
                              <p:par>
                                <p:cTn id="25" presetID="2" presetClass="entr" presetSubtype="8" fill="hold" grpId="0" nodeType="clickEffect">
                                  <p:childTnLst>
                                    <p:set>
                                      <p:cBhvr additive="base">
                                        <p:cTn id="26" dur="1" fill="hold">
                                          <p:stCondLst>
                                            <p:cond delay="0"/>
                                          </p:stCondLst>
                                        </p:cTn>
                                        <p:tgtEl>
                                          <p:spTgt spid="2138"/>
                                        </p:tgtEl>
                                        <p:attrNameLst>
                                          <p:attrName>style.visibility</p:attrName>
                                        </p:attrNameLst>
                                      </p:cBhvr>
                                      <p:to>
                                        <p:strVal val="visible"/>
                                      </p:to>
                                    </p:set>
                                    <p:anim calcmode="lin" valueType="num">
                                      <p:cBhvr additive="base">
                                        <p:cTn id="27" dur="500" fill="hold"/>
                                        <p:tgtEl>
                                          <p:spTgt spid="2138"/>
                                        </p:tgtEl>
                                        <p:attrNameLst>
                                          <p:attrName>ppt_x</p:attrName>
                                        </p:attrNameLst>
                                      </p:cBhvr>
                                      <p:tavLst>
                                        <p:tav tm="0">
                                          <p:val>
                                            <p:strVal val="0-#ppt_w/2"/>
                                          </p:val>
                                        </p:tav>
                                        <p:tav tm="100000">
                                          <p:val>
                                            <p:strVal val="#ppt_x"/>
                                          </p:val>
                                        </p:tav>
                                      </p:tavLst>
                                    </p:anim>
                                    <p:anim calcmode="lin" valueType="num">
                                      <p:cBhvr additive="base">
                                        <p:cTn id="28" dur="500" fill="hold"/>
                                        <p:tgtEl>
                                          <p:spTgt spid="2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5" grpId="0" animBg="1"/>
      <p:bldP spid="2136" grpId="0" animBg="1"/>
      <p:bldP spid="2137" grpId="0" animBg="1"/>
      <p:bldP spid="21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normAutofit/>
          </a:bodyPr>
          <a:lstStyle/>
          <a:p>
            <a:pPr eaLnBrk="1" hangingPunct="1"/>
            <a:r>
              <a:rPr lang="zh-CN" altLang="en-US" sz="4800" b="1" dirty="0" smtClean="0">
                <a:solidFill>
                  <a:srgbClr val="0070C0"/>
                </a:solidFill>
                <a:ea typeface="黑体" panose="02010609060101010101" pitchFamily="49" charset="-122"/>
              </a:rPr>
              <a:t>三、社会主义建设初步探索</a:t>
            </a:r>
          </a:p>
        </p:txBody>
      </p:sp>
      <p:sp>
        <p:nvSpPr>
          <p:cNvPr id="18435" name="Rectangle 3"/>
          <p:cNvSpPr>
            <a:spLocks noGrp="1" noChangeArrowheads="1"/>
          </p:cNvSpPr>
          <p:nvPr>
            <p:ph type="body" idx="4294967295"/>
          </p:nvPr>
        </p:nvSpPr>
        <p:spPr/>
        <p:txBody>
          <a:bodyPr/>
          <a:lstStyle/>
          <a:p>
            <a:pPr eaLnBrk="1" hangingPunct="1">
              <a:buFontTx/>
              <a:buNone/>
            </a:pPr>
            <a:r>
              <a:rPr lang="en-US" altLang="zh-CN" sz="4000" b="1" dirty="0" smtClean="0">
                <a:ea typeface="黑体" panose="02010609060101010101" pitchFamily="49" charset="-122"/>
              </a:rPr>
              <a:t>1</a:t>
            </a:r>
            <a:r>
              <a:rPr lang="zh-CN" altLang="en-US" sz="4000" b="1" dirty="0" smtClean="0">
                <a:ea typeface="黑体" panose="02010609060101010101" pitchFamily="49" charset="-122"/>
              </a:rPr>
              <a:t>、“</a:t>
            </a:r>
            <a:r>
              <a:rPr lang="zh-CN" altLang="en-US" sz="4000" b="1" dirty="0" smtClean="0">
                <a:latin typeface="黑体" panose="02010609060101010101" pitchFamily="49" charset="-122"/>
                <a:ea typeface="黑体" panose="02010609060101010101" pitchFamily="49" charset="-122"/>
              </a:rPr>
              <a:t>一五</a:t>
            </a:r>
            <a:r>
              <a:rPr lang="zh-CN" altLang="en-US" sz="4000" b="1" dirty="0" smtClean="0">
                <a:ea typeface="黑体" panose="02010609060101010101" pitchFamily="49" charset="-122"/>
              </a:rPr>
              <a:t>”</a:t>
            </a:r>
            <a:r>
              <a:rPr lang="zh-CN" altLang="en-US" sz="4000" b="1" dirty="0" smtClean="0">
                <a:latin typeface="黑体" panose="02010609060101010101" pitchFamily="49" charset="-122"/>
                <a:ea typeface="黑体" panose="02010609060101010101" pitchFamily="49" charset="-122"/>
              </a:rPr>
              <a:t>计划的基本内容：</a:t>
            </a:r>
          </a:p>
          <a:p>
            <a:pPr eaLnBrk="1" hangingPunct="1"/>
            <a:r>
              <a:rPr lang="zh-CN" altLang="en-US" sz="4000" b="1" dirty="0" smtClean="0">
                <a:latin typeface="黑体" panose="02010609060101010101" pitchFamily="49" charset="-122"/>
                <a:ea typeface="黑体" panose="02010609060101010101" pitchFamily="49" charset="-122"/>
              </a:rPr>
              <a:t>①集中力量发展重工业</a:t>
            </a:r>
            <a:r>
              <a:rPr lang="zh-CN" altLang="en-US" sz="4000" b="1" u="sng" dirty="0" smtClean="0">
                <a:latin typeface="黑体" panose="02010609060101010101" pitchFamily="49" charset="-122"/>
                <a:ea typeface="黑体" panose="02010609060101010101" pitchFamily="49" charset="-122"/>
              </a:rPr>
              <a:t>       </a:t>
            </a:r>
            <a:endParaRPr lang="zh-CN" altLang="en-US" sz="4000" b="1" dirty="0" smtClean="0">
              <a:latin typeface="黑体" panose="02010609060101010101" pitchFamily="49" charset="-122"/>
              <a:ea typeface="黑体" panose="02010609060101010101" pitchFamily="49" charset="-122"/>
            </a:endParaRPr>
          </a:p>
          <a:p>
            <a:pPr eaLnBrk="1" hangingPunct="1"/>
            <a:r>
              <a:rPr lang="zh-CN" altLang="en-US" sz="4000" b="1" dirty="0" smtClean="0">
                <a:latin typeface="黑体" panose="02010609060101010101" pitchFamily="49" charset="-122"/>
                <a:ea typeface="黑体" panose="02010609060101010101" pitchFamily="49" charset="-122"/>
              </a:rPr>
              <a:t>②对</a:t>
            </a:r>
            <a:r>
              <a:rPr lang="zh-CN" altLang="en-US" sz="4000" b="1" u="sng" dirty="0" smtClean="0">
                <a:latin typeface="黑体" panose="02010609060101010101" pitchFamily="49" charset="-122"/>
                <a:ea typeface="黑体" panose="02010609060101010101" pitchFamily="49" charset="-122"/>
              </a:rPr>
              <a:t>     业</a:t>
            </a:r>
            <a:r>
              <a:rPr lang="zh-CN" altLang="en-US" sz="4000" b="1" dirty="0" smtClean="0">
                <a:latin typeface="黑体" panose="02010609060101010101" pitchFamily="49" charset="-122"/>
                <a:ea typeface="黑体" panose="02010609060101010101" pitchFamily="49" charset="-122"/>
              </a:rPr>
              <a:t>  </a:t>
            </a:r>
            <a:r>
              <a:rPr lang="zh-CN" altLang="en-US" sz="4000" b="1" u="sng" dirty="0" smtClean="0">
                <a:latin typeface="黑体" panose="02010609060101010101" pitchFamily="49" charset="-122"/>
                <a:ea typeface="黑体" panose="02010609060101010101" pitchFamily="49" charset="-122"/>
              </a:rPr>
              <a:t>        </a:t>
            </a:r>
            <a:r>
              <a:rPr lang="zh-CN" altLang="en-US" sz="4000" b="1" dirty="0" smtClean="0">
                <a:latin typeface="黑体" panose="02010609060101010101" pitchFamily="49" charset="-122"/>
                <a:ea typeface="黑体" panose="02010609060101010101" pitchFamily="49" charset="-122"/>
              </a:rPr>
              <a:t>业</a:t>
            </a:r>
          </a:p>
          <a:p>
            <a:pPr marL="0" indent="0" eaLnBrk="1" hangingPunct="1">
              <a:buNone/>
            </a:pPr>
            <a:r>
              <a:rPr lang="zh-CN" altLang="en-US" sz="4000" b="1" u="sng" dirty="0" smtClean="0">
                <a:latin typeface="黑体" panose="02010609060101010101" pitchFamily="49" charset="-122"/>
                <a:ea typeface="黑体" panose="02010609060101010101" pitchFamily="49" charset="-122"/>
              </a:rPr>
              <a:t>                  业</a:t>
            </a:r>
            <a:r>
              <a:rPr lang="zh-CN" altLang="en-US" sz="4000" b="1" dirty="0" smtClean="0">
                <a:latin typeface="黑体" panose="02010609060101010101" pitchFamily="49" charset="-122"/>
                <a:ea typeface="黑体" panose="02010609060101010101" pitchFamily="49" charset="-122"/>
              </a:rPr>
              <a:t>进行社会主义改造</a:t>
            </a:r>
          </a:p>
          <a:p>
            <a:pPr eaLnBrk="1" hangingPunct="1"/>
            <a:endParaRPr lang="en-US" altLang="zh-CN" sz="4000" b="1" dirty="0" smtClean="0">
              <a:latin typeface="黑体" panose="02010609060101010101" pitchFamily="49" charset="-122"/>
              <a:ea typeface="黑体" panose="02010609060101010101" pitchFamily="49" charset="-122"/>
            </a:endParaRPr>
          </a:p>
        </p:txBody>
      </p:sp>
      <p:sp>
        <p:nvSpPr>
          <p:cNvPr id="2161" name="Text Box 5"/>
          <p:cNvSpPr>
            <a:spLocks noChangeArrowheads="1"/>
          </p:cNvSpPr>
          <p:nvPr/>
        </p:nvSpPr>
        <p:spPr bwMode="auto">
          <a:xfrm>
            <a:off x="2051050" y="3014663"/>
            <a:ext cx="12239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4000" b="1">
                <a:solidFill>
                  <a:srgbClr val="FF0000"/>
                </a:solidFill>
                <a:latin typeface="Times New Roman" panose="02020603050405020304" pitchFamily="18" charset="0"/>
                <a:ea typeface="黑体" panose="02010609060101010101" pitchFamily="49" charset="-122"/>
              </a:rPr>
              <a:t>农</a:t>
            </a:r>
          </a:p>
        </p:txBody>
      </p:sp>
      <p:sp>
        <p:nvSpPr>
          <p:cNvPr id="2162" name="Text Box 6"/>
          <p:cNvSpPr>
            <a:spLocks noChangeArrowheads="1"/>
          </p:cNvSpPr>
          <p:nvPr/>
        </p:nvSpPr>
        <p:spPr bwMode="auto">
          <a:xfrm>
            <a:off x="4356100" y="2924175"/>
            <a:ext cx="19431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4000" b="1">
                <a:solidFill>
                  <a:srgbClr val="FF0000"/>
                </a:solidFill>
                <a:latin typeface="Times New Roman" panose="02020603050405020304" pitchFamily="18" charset="0"/>
                <a:ea typeface="黑体" panose="02010609060101010101" pitchFamily="49" charset="-122"/>
              </a:rPr>
              <a:t>手工</a:t>
            </a:r>
          </a:p>
        </p:txBody>
      </p:sp>
      <p:sp>
        <p:nvSpPr>
          <p:cNvPr id="2163" name="Text Box 7"/>
          <p:cNvSpPr>
            <a:spLocks noChangeArrowheads="1"/>
          </p:cNvSpPr>
          <p:nvPr/>
        </p:nvSpPr>
        <p:spPr bwMode="auto">
          <a:xfrm>
            <a:off x="1476375" y="3716338"/>
            <a:ext cx="38163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4000" b="1">
                <a:solidFill>
                  <a:srgbClr val="FF0000"/>
                </a:solidFill>
                <a:latin typeface="Times New Roman" panose="02020603050405020304" pitchFamily="18" charset="0"/>
                <a:ea typeface="黑体" panose="02010609060101010101" pitchFamily="49" charset="-122"/>
              </a:rPr>
              <a:t>资本主义工商</a:t>
            </a:r>
          </a:p>
        </p:txBody>
      </p:sp>
      <p:sp>
        <p:nvSpPr>
          <p:cNvPr id="2164" name="WordArt 8"/>
          <p:cNvSpPr>
            <a:spLocks noChangeArrowheads="1" noChangeShapeType="1"/>
          </p:cNvSpPr>
          <p:nvPr/>
        </p:nvSpPr>
        <p:spPr bwMode="auto">
          <a:xfrm>
            <a:off x="4859338" y="5013325"/>
            <a:ext cx="2743200" cy="1543050"/>
          </a:xfrm>
          <a:prstGeom prst="rect">
            <a:avLst/>
          </a:prstGeom>
        </p:spPr>
        <p:txBody>
          <a:bodyPr wrap="none" fromWordArt="1">
            <a:prstTxWarp prst="textSlantUp">
              <a:avLst>
                <a:gd name="adj" fmla="val 55556"/>
              </a:avLst>
            </a:prstTxWarp>
          </a:bodyPr>
          <a:lstStyle/>
          <a:p>
            <a:pPr algn="ctr"/>
            <a:r>
              <a:rPr lang="zh-CN" altLang="en-US" sz="3600" kern="10">
                <a:ln w="9525" algn="ctr">
                  <a:solidFill>
                    <a:srgbClr val="CC99FF"/>
                  </a:solidFill>
                  <a:round/>
                  <a:headEnd/>
                  <a:tailEnd/>
                </a:ln>
                <a:gradFill rotWithShape="1">
                  <a:gsLst>
                    <a:gs pos="0">
                      <a:srgbClr val="6600CC"/>
                    </a:gs>
                    <a:gs pos="100000">
                      <a:srgbClr val="CC00CC"/>
                    </a:gs>
                  </a:gsLst>
                  <a:lin ang="5400000"/>
                </a:gradFill>
                <a:effectLst>
                  <a:outerShdw dist="53882" dir="2700000" algn="ctr" rotWithShape="0">
                    <a:srgbClr val="9999FF">
                      <a:alpha val="79999"/>
                    </a:srgbClr>
                  </a:outerShdw>
                </a:effectLst>
                <a:latin typeface="宋体" panose="02010600030101010101" pitchFamily="2" charset="-122"/>
              </a:rPr>
              <a:t>“一化三改”</a:t>
            </a:r>
          </a:p>
        </p:txBody>
      </p:sp>
    </p:spTree>
    <p:extLst>
      <p:ext uri="{BB962C8B-B14F-4D97-AF65-F5344CB8AC3E}">
        <p14:creationId xmlns:p14="http://schemas.microsoft.com/office/powerpoint/2010/main" val="2739978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p:stCondLst>
                        <p:cond delay="indefinite"/>
                      </p:stCondLst>
                      <p:childTnLst>
                        <p:par>
                          <p:cTn id="6" fill="hold" nodeType="afterGroup">
                            <p:stCondLst>
                              <p:cond delay="0"/>
                            </p:stCondLst>
                            <p:childTnLst>
                              <p:par>
                                <p:cTn id="7" presetID="21" presetClass="entr" presetSubtype="4" fill="hold" grpId="0" nodeType="clickEffect">
                                  <p:childTnLst>
                                    <p:set>
                                      <p:cBhvr additive="base">
                                        <p:cTn id="8" dur="1" fill="hold">
                                          <p:stCondLst>
                                            <p:cond delay="0"/>
                                          </p:stCondLst>
                                        </p:cTn>
                                        <p:tgtEl>
                                          <p:spTgt spid="2161"/>
                                        </p:tgtEl>
                                        <p:attrNameLst>
                                          <p:attrName>style.visibility</p:attrName>
                                        </p:attrNameLst>
                                      </p:cBhvr>
                                      <p:to>
                                        <p:strVal val="visible"/>
                                      </p:to>
                                    </p:set>
                                    <p:animEffect transition="in" filter="wheel(4)">
                                      <p:cBhvr additive="base">
                                        <p:cTn id="9" dur="500"/>
                                        <p:tgtEl>
                                          <p:spTgt spid="2161"/>
                                        </p:tgtEl>
                                      </p:cBhvr>
                                    </p:animEffect>
                                  </p:childTnLst>
                                </p:cTn>
                              </p:par>
                            </p:childTnLst>
                          </p:cTn>
                        </p:par>
                        <p:par>
                          <p:cTn id="10" fill="hold" nodeType="afterGroup">
                            <p:stCondLst>
                              <p:cond delay="500"/>
                            </p:stCondLst>
                            <p:childTnLst>
                              <p:par>
                                <p:cTn id="11" presetID="21" presetClass="entr" presetSubtype="4" fill="hold" grpId="0" nodeType="afterEffect">
                                  <p:childTnLst>
                                    <p:set>
                                      <p:cBhvr additive="base">
                                        <p:cTn id="12" dur="1" fill="hold">
                                          <p:stCondLst>
                                            <p:cond delay="0"/>
                                          </p:stCondLst>
                                        </p:cTn>
                                        <p:tgtEl>
                                          <p:spTgt spid="2162"/>
                                        </p:tgtEl>
                                        <p:attrNameLst>
                                          <p:attrName>style.visibility</p:attrName>
                                        </p:attrNameLst>
                                      </p:cBhvr>
                                      <p:to>
                                        <p:strVal val="visible"/>
                                      </p:to>
                                    </p:set>
                                    <p:animEffect transition="in" filter="wheel(4)">
                                      <p:cBhvr additive="base">
                                        <p:cTn id="13" dur="500"/>
                                        <p:tgtEl>
                                          <p:spTgt spid="2162"/>
                                        </p:tgtEl>
                                      </p:cBhvr>
                                    </p:animEffect>
                                  </p:childTnLst>
                                </p:cTn>
                              </p:par>
                            </p:childTnLst>
                          </p:cTn>
                        </p:par>
                        <p:par>
                          <p:cTn id="14" fill="hold" nodeType="afterGroup">
                            <p:stCondLst>
                              <p:cond delay="1000"/>
                            </p:stCondLst>
                            <p:childTnLst>
                              <p:par>
                                <p:cTn id="15" presetID="21" presetClass="entr" presetSubtype="4" fill="hold" grpId="0" nodeType="afterEffect">
                                  <p:childTnLst>
                                    <p:set>
                                      <p:cBhvr additive="base">
                                        <p:cTn id="16" dur="1" fill="hold">
                                          <p:stCondLst>
                                            <p:cond delay="0"/>
                                          </p:stCondLst>
                                        </p:cTn>
                                        <p:tgtEl>
                                          <p:spTgt spid="2163"/>
                                        </p:tgtEl>
                                        <p:attrNameLst>
                                          <p:attrName>style.visibility</p:attrName>
                                        </p:attrNameLst>
                                      </p:cBhvr>
                                      <p:to>
                                        <p:strVal val="visible"/>
                                      </p:to>
                                    </p:set>
                                    <p:animEffect transition="in" filter="wheel(4)">
                                      <p:cBhvr additive="base">
                                        <p:cTn id="17" dur="500"/>
                                        <p:tgtEl>
                                          <p:spTgt spid="2163"/>
                                        </p:tgtEl>
                                      </p:cBhvr>
                                    </p:animEffect>
                                  </p:childTnLst>
                                </p:cTn>
                              </p:par>
                            </p:childTnLst>
                          </p:cTn>
                        </p:par>
                      </p:childTnLst>
                    </p:cTn>
                  </p:par>
                  <p:par>
                    <p:cTn id="18" fill="hold" nodeType="clickPar">
                      <p:stCondLst>
                        <p:cond delay="indefinite"/>
                      </p:stCondLst>
                      <p:childTnLst>
                        <p:par>
                          <p:cTn id="19" fill="hold" nodeType="withGroup">
                            <p:stCondLst>
                              <p:cond delay="indefinite"/>
                            </p:stCondLst>
                          </p:cTn>
                        </p:par>
                        <p:par>
                          <p:cTn id="20" fill="hold" nodeType="afterGroup">
                            <p:stCondLst>
                              <p:cond delay="0"/>
                            </p:stCondLst>
                            <p:childTnLst>
                              <p:par>
                                <p:cTn id="21" presetID="2" presetClass="entr" presetSubtype="4" fill="hold" grpId="0" nodeType="clickEffect">
                                  <p:childTnLst>
                                    <p:set>
                                      <p:cBhvr additive="base">
                                        <p:cTn id="22" dur="1" fill="hold">
                                          <p:stCondLst>
                                            <p:cond delay="0"/>
                                          </p:stCondLst>
                                        </p:cTn>
                                        <p:tgtEl>
                                          <p:spTgt spid="2164"/>
                                        </p:tgtEl>
                                        <p:attrNameLst>
                                          <p:attrName>style.visibility</p:attrName>
                                        </p:attrNameLst>
                                      </p:cBhvr>
                                      <p:to>
                                        <p:strVal val="visible"/>
                                      </p:to>
                                    </p:set>
                                    <p:anim calcmode="lin" valueType="num">
                                      <p:cBhvr additive="base">
                                        <p:cTn id="23" dur="500" fill="hold"/>
                                        <p:tgtEl>
                                          <p:spTgt spid="2164"/>
                                        </p:tgtEl>
                                        <p:attrNameLst>
                                          <p:attrName>ppt_x</p:attrName>
                                        </p:attrNameLst>
                                      </p:cBhvr>
                                      <p:tavLst>
                                        <p:tav tm="0">
                                          <p:val>
                                            <p:strVal val="#ppt_x"/>
                                          </p:val>
                                        </p:tav>
                                        <p:tav tm="100000">
                                          <p:val>
                                            <p:strVal val="#ppt_x"/>
                                          </p:val>
                                        </p:tav>
                                      </p:tavLst>
                                    </p:anim>
                                    <p:anim calcmode="lin" valueType="num">
                                      <p:cBhvr additive="base">
                                        <p:cTn id="24" dur="500" fill="hold"/>
                                        <p:tgtEl>
                                          <p:spTgt spid="2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1" grpId="0" animBg="1"/>
      <p:bldP spid="2162" grpId="0" animBg="1"/>
      <p:bldP spid="2163" grpId="0" animBg="1"/>
      <p:bldP spid="21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1" name="Text Box 2"/>
          <p:cNvSpPr>
            <a:spLocks noChangeArrowheads="1"/>
          </p:cNvSpPr>
          <p:nvPr/>
        </p:nvSpPr>
        <p:spPr bwMode="auto">
          <a:xfrm>
            <a:off x="2843808" y="1560131"/>
            <a:ext cx="6048821" cy="7016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zh-CN" altLang="en-US" sz="4000" b="1" dirty="0">
                <a:solidFill>
                  <a:srgbClr val="FF0000"/>
                </a:solidFill>
                <a:latin typeface="Times New Roman" panose="02020603050405020304" pitchFamily="18" charset="0"/>
                <a:ea typeface="黑体" panose="02010609060101010101" pitchFamily="49" charset="-122"/>
              </a:rPr>
              <a:t>三大改造</a:t>
            </a:r>
            <a:r>
              <a:rPr lang="zh-CN" altLang="en-US" sz="4000" b="1" dirty="0">
                <a:solidFill>
                  <a:srgbClr val="FF0000"/>
                </a:solidFill>
                <a:latin typeface="Times New Roman" panose="02020603050405020304" pitchFamily="18" charset="0"/>
              </a:rPr>
              <a:t>基本</a:t>
            </a:r>
            <a:r>
              <a:rPr lang="zh-CN" altLang="en-US" sz="4000" b="1" dirty="0" smtClean="0">
                <a:solidFill>
                  <a:srgbClr val="FF0000"/>
                </a:solidFill>
                <a:latin typeface="Times New Roman" panose="02020603050405020304" pitchFamily="18" charset="0"/>
              </a:rPr>
              <a:t>完成  </a:t>
            </a:r>
            <a:r>
              <a:rPr lang="en-US" altLang="zh-CN" sz="4000" b="1" dirty="0" smtClean="0">
                <a:solidFill>
                  <a:srgbClr val="FF0000"/>
                </a:solidFill>
                <a:latin typeface="Times New Roman" panose="02020603050405020304" pitchFamily="18" charset="0"/>
              </a:rPr>
              <a:t>1956</a:t>
            </a:r>
            <a:r>
              <a:rPr lang="zh-CN" altLang="en-US" sz="4000" b="1" dirty="0" smtClean="0">
                <a:solidFill>
                  <a:srgbClr val="FF0000"/>
                </a:solidFill>
                <a:latin typeface="Times New Roman" panose="02020603050405020304" pitchFamily="18" charset="0"/>
              </a:rPr>
              <a:t>年</a:t>
            </a:r>
            <a:endParaRPr lang="zh-CN" altLang="en-US" sz="4000" b="1" dirty="0">
              <a:solidFill>
                <a:srgbClr val="FF0000"/>
              </a:solidFill>
              <a:latin typeface="Times New Roman" panose="02020603050405020304" pitchFamily="18" charset="0"/>
            </a:endParaRPr>
          </a:p>
        </p:txBody>
      </p:sp>
      <p:sp>
        <p:nvSpPr>
          <p:cNvPr id="2173" name="Text Box 5"/>
          <p:cNvSpPr>
            <a:spLocks noChangeArrowheads="1"/>
          </p:cNvSpPr>
          <p:nvPr/>
        </p:nvSpPr>
        <p:spPr bwMode="auto">
          <a:xfrm>
            <a:off x="107504" y="3179449"/>
            <a:ext cx="8893175"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en-US" altLang="zh-CN" sz="3200" b="1" dirty="0" smtClean="0">
                <a:effectLst>
                  <a:outerShdw blurRad="38100" dist="38100" dir="2700000" algn="tl">
                    <a:srgbClr val="C0C0C0"/>
                  </a:outerShdw>
                </a:effectLst>
                <a:latin typeface="黑体" panose="02010609060101010101" pitchFamily="49" charset="-122"/>
                <a:ea typeface="黑体" panose="02010609060101010101" pitchFamily="49" charset="-122"/>
              </a:rPr>
              <a:t>    </a:t>
            </a:r>
          </a:p>
          <a:p>
            <a:pPr eaLnBrk="1" hangingPunct="1">
              <a:buSzPct val="100000"/>
              <a:defRPr/>
            </a:pPr>
            <a:endParaRPr lang="en-US" altLang="zh-CN" sz="3200" b="1"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a:p>
            <a:pPr eaLnBrk="1" hangingPunct="1">
              <a:buSzPct val="100000"/>
              <a:defRPr/>
            </a:pPr>
            <a:r>
              <a:rPr lang="en-US" altLang="zh-CN" sz="3200" b="1" dirty="0" smtClean="0">
                <a:effectLst>
                  <a:outerShdw blurRad="38100" dist="38100" dir="2700000" algn="tl">
                    <a:srgbClr val="C0C0C0"/>
                  </a:outerShdw>
                </a:effectLst>
                <a:latin typeface="黑体" panose="02010609060101010101" pitchFamily="49" charset="-122"/>
                <a:ea typeface="黑体" panose="02010609060101010101" pitchFamily="49" charset="-122"/>
              </a:rPr>
              <a:t>    3</a:t>
            </a:r>
            <a:r>
              <a:rPr lang="zh-CN" altLang="en-US" sz="3200" b="1" dirty="0" smtClean="0">
                <a:effectLst>
                  <a:outerShdw blurRad="38100" dist="38100" dir="2700000" algn="tl">
                    <a:srgbClr val="C0C0C0"/>
                  </a:outerShdw>
                </a:effectLst>
                <a:latin typeface="黑体" panose="02010609060101010101" pitchFamily="49" charset="-122"/>
                <a:ea typeface="黑体" panose="02010609060101010101" pitchFamily="49" charset="-122"/>
              </a:rPr>
              <a:t>、实质：</a:t>
            </a:r>
            <a:r>
              <a:rPr lang="zh-CN" altLang="en-US" sz="2800" b="1" dirty="0" smtClean="0">
                <a:effectLst>
                  <a:outerShdw blurRad="38100" dist="38100" dir="2700000" algn="tl">
                    <a:srgbClr val="C0C0C0"/>
                  </a:outerShdw>
                </a:effectLst>
                <a:latin typeface="黑体" panose="02010609060101010101" pitchFamily="49" charset="-122"/>
                <a:ea typeface="黑体" panose="02010609060101010101" pitchFamily="49" charset="-122"/>
              </a:rPr>
              <a:t>把生产资料</a:t>
            </a:r>
            <a:r>
              <a:rPr lang="zh-CN" altLang="en-US" sz="2800" b="1" dirty="0" smtClean="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私有制</a:t>
            </a:r>
            <a:r>
              <a:rPr lang="zh-CN" altLang="en-US" sz="2800" b="1" dirty="0" smtClean="0">
                <a:effectLst>
                  <a:outerShdw blurRad="38100" dist="38100" dir="2700000" algn="tl">
                    <a:srgbClr val="C0C0C0"/>
                  </a:outerShdw>
                </a:effectLst>
                <a:latin typeface="黑体" panose="02010609060101010101" pitchFamily="49" charset="-122"/>
                <a:ea typeface="黑体" panose="02010609060101010101" pitchFamily="49" charset="-122"/>
              </a:rPr>
              <a:t>转变为社会主义</a:t>
            </a:r>
            <a:r>
              <a:rPr lang="zh-CN" altLang="en-US" sz="2800" b="1" dirty="0" smtClean="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公          有制</a:t>
            </a:r>
          </a:p>
        </p:txBody>
      </p:sp>
      <p:sp>
        <p:nvSpPr>
          <p:cNvPr id="2174" name="Text Box 13"/>
          <p:cNvSpPr>
            <a:spLocks noChangeArrowheads="1"/>
          </p:cNvSpPr>
          <p:nvPr/>
        </p:nvSpPr>
        <p:spPr bwMode="auto">
          <a:xfrm>
            <a:off x="755576" y="2437686"/>
            <a:ext cx="7416800" cy="143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kumimoji="1" lang="en-US" altLang="zh-CN" sz="3200" b="1" dirty="0">
                <a:latin typeface="黑体" panose="02010609060101010101" pitchFamily="49" charset="-122"/>
                <a:ea typeface="黑体" panose="02010609060101010101" pitchFamily="49" charset="-122"/>
              </a:rPr>
              <a:t>2</a:t>
            </a:r>
            <a:r>
              <a:rPr kumimoji="1" lang="zh-CN" altLang="en-US" sz="3200" b="1" dirty="0" smtClean="0">
                <a:latin typeface="黑体" panose="02010609060101010101" pitchFamily="49" charset="-122"/>
                <a:ea typeface="黑体" panose="02010609060101010101" pitchFamily="49" charset="-122"/>
              </a:rPr>
              <a:t>、方式：</a:t>
            </a:r>
            <a:r>
              <a:rPr lang="zh-CN" altLang="ru-RU" sz="2800" b="1" dirty="0" smtClean="0">
                <a:effectLst>
                  <a:outerShdw blurRad="38100" dist="38100" dir="2700000" algn="tl">
                    <a:srgbClr val="C0C0C0"/>
                  </a:outerShdw>
                </a:effectLst>
              </a:rPr>
              <a:t>农、</a:t>
            </a:r>
            <a:r>
              <a:rPr lang="zh-CN" altLang="en-US" sz="2800" b="1" dirty="0" smtClean="0">
                <a:effectLst>
                  <a:outerShdw blurRad="38100" dist="38100" dir="2700000" algn="tl">
                    <a:srgbClr val="C0C0C0"/>
                  </a:outerShdw>
                </a:effectLst>
              </a:rPr>
              <a:t>手工业：</a:t>
            </a:r>
            <a:r>
              <a:rPr lang="zh-CN" altLang="ru-RU" sz="2800" b="1" dirty="0" smtClean="0">
                <a:solidFill>
                  <a:schemeClr val="tx2"/>
                </a:solidFill>
                <a:effectLst>
                  <a:outerShdw blurRad="38100" dist="38100" dir="2700000" algn="tl">
                    <a:srgbClr val="C0C0C0"/>
                  </a:outerShdw>
                </a:effectLst>
              </a:rPr>
              <a:t>通过</a:t>
            </a:r>
            <a:r>
              <a:rPr lang="zh-CN" altLang="en-US" sz="2800" b="1" dirty="0" smtClean="0">
                <a:solidFill>
                  <a:srgbClr val="CC3300"/>
                </a:solidFill>
                <a:effectLst>
                  <a:outerShdw blurRad="38100" dist="38100" dir="2700000" algn="tl">
                    <a:srgbClr val="C0C0C0"/>
                  </a:outerShdw>
                </a:effectLst>
              </a:rPr>
              <a:t>生产合作社，走集体化道路</a:t>
            </a:r>
            <a:r>
              <a:rPr lang="zh-CN" altLang="ru-RU" sz="2800" b="1" dirty="0" smtClean="0">
                <a:effectLst>
                  <a:outerShdw blurRad="38100" dist="38100" dir="2700000" algn="tl">
                    <a:srgbClr val="C0C0C0"/>
                  </a:outerShdw>
                </a:effectLst>
              </a:rPr>
              <a:t>；</a:t>
            </a:r>
            <a:r>
              <a:rPr lang="zh-CN" altLang="en-US" sz="2800" b="1" dirty="0" smtClean="0">
                <a:effectLst>
                  <a:outerShdw blurRad="38100" dist="38100" dir="2700000" algn="tl">
                    <a:srgbClr val="C0C0C0"/>
                  </a:outerShdw>
                </a:effectLst>
              </a:rPr>
              <a:t>资本主义工商业：通过</a:t>
            </a:r>
            <a:r>
              <a:rPr lang="zh-CN" altLang="en-US" sz="2800" b="1" dirty="0" smtClean="0">
                <a:solidFill>
                  <a:srgbClr val="CC3300"/>
                </a:solidFill>
                <a:effectLst>
                  <a:outerShdw blurRad="38100" dist="38100" dir="2700000" algn="tl">
                    <a:srgbClr val="C0C0C0"/>
                  </a:outerShdw>
                </a:effectLst>
              </a:rPr>
              <a:t>赎买、公私合营</a:t>
            </a:r>
            <a:r>
              <a:rPr lang="zh-CN" altLang="en-US" sz="2800" b="1" dirty="0" smtClean="0">
                <a:effectLst>
                  <a:outerShdw blurRad="38100" dist="38100" dir="2700000" algn="tl">
                    <a:srgbClr val="C0C0C0"/>
                  </a:outerShdw>
                </a:effectLst>
              </a:rPr>
              <a:t>方式</a:t>
            </a:r>
          </a:p>
        </p:txBody>
      </p:sp>
      <p:sp>
        <p:nvSpPr>
          <p:cNvPr id="2175" name="Rectangle 15"/>
          <p:cNvSpPr>
            <a:spLocks noChangeArrowheads="1"/>
          </p:cNvSpPr>
          <p:nvPr/>
        </p:nvSpPr>
        <p:spPr bwMode="auto">
          <a:xfrm>
            <a:off x="782471" y="5345762"/>
            <a:ext cx="811015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en-US" altLang="zh-CN" sz="2800" b="1" dirty="0" smtClean="0">
                <a:effectLst>
                  <a:outerShdw blurRad="38100" dist="38100" dir="2700000" algn="tl">
                    <a:srgbClr val="C0C0C0"/>
                  </a:outerShdw>
                </a:effectLst>
                <a:latin typeface="黑体" panose="02010609060101010101" pitchFamily="49" charset="-122"/>
                <a:ea typeface="黑体" panose="02010609060101010101" pitchFamily="49" charset="-122"/>
              </a:rPr>
              <a:t>4</a:t>
            </a:r>
            <a:r>
              <a:rPr lang="zh-CN" altLang="en-US" sz="2800" b="1" dirty="0" smtClean="0">
                <a:effectLst>
                  <a:outerShdw blurRad="38100" dist="38100" dir="2700000" algn="tl">
                    <a:srgbClr val="C0C0C0"/>
                  </a:outerShdw>
                </a:effectLst>
                <a:latin typeface="黑体" panose="02010609060101010101" pitchFamily="49" charset="-122"/>
                <a:ea typeface="黑体" panose="02010609060101010101" pitchFamily="49" charset="-122"/>
              </a:rPr>
              <a:t>、意义：</a:t>
            </a:r>
            <a:r>
              <a:rPr lang="zh-CN" altLang="en-US" sz="2800" b="1" dirty="0" smtClean="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我国从此进入社会主义初级阶段</a:t>
            </a:r>
            <a:endParaRPr lang="en-US" altLang="zh-CN" sz="4800" b="1" dirty="0" smtClean="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0487" name="Text Box 18"/>
          <p:cNvSpPr>
            <a:spLocks noChangeArrowheads="1"/>
          </p:cNvSpPr>
          <p:nvPr/>
        </p:nvSpPr>
        <p:spPr bwMode="auto">
          <a:xfrm>
            <a:off x="665161" y="606805"/>
            <a:ext cx="7291215"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4400" b="1" dirty="0" smtClean="0">
                <a:solidFill>
                  <a:srgbClr val="0070C0"/>
                </a:solidFill>
                <a:latin typeface="Times New Roman" panose="02020603050405020304" pitchFamily="18" charset="0"/>
                <a:ea typeface="黑体" panose="02010609060101010101" pitchFamily="49" charset="-122"/>
              </a:rPr>
              <a:t>四、</a:t>
            </a:r>
            <a:r>
              <a:rPr kumimoji="1" lang="zh-CN" altLang="en-US" sz="4400" b="1" dirty="0">
                <a:solidFill>
                  <a:srgbClr val="0070C0"/>
                </a:solidFill>
                <a:latin typeface="Times New Roman" panose="02020603050405020304" pitchFamily="18" charset="0"/>
                <a:ea typeface="黑体" panose="02010609060101010101" pitchFamily="49" charset="-122"/>
              </a:rPr>
              <a:t>社会主义制度的建立</a:t>
            </a:r>
          </a:p>
        </p:txBody>
      </p:sp>
      <p:sp>
        <p:nvSpPr>
          <p:cNvPr id="20488" name="Text Box 19"/>
          <p:cNvSpPr>
            <a:spLocks noChangeArrowheads="1"/>
          </p:cNvSpPr>
          <p:nvPr/>
        </p:nvSpPr>
        <p:spPr bwMode="auto">
          <a:xfrm>
            <a:off x="665161" y="1621251"/>
            <a:ext cx="20574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b="1" dirty="0">
                <a:latin typeface="黑体" panose="02010609060101010101" pitchFamily="49" charset="-122"/>
                <a:ea typeface="黑体" panose="02010609060101010101" pitchFamily="49" charset="-122"/>
              </a:rPr>
              <a:t>1</a:t>
            </a:r>
            <a:r>
              <a:rPr kumimoji="1" lang="zh-CN" altLang="en-US" b="1" dirty="0">
                <a:latin typeface="黑体" panose="02010609060101010101" pitchFamily="49" charset="-122"/>
                <a:ea typeface="黑体" panose="02010609060101010101" pitchFamily="49" charset="-122"/>
              </a:rPr>
              <a:t>、标志：</a:t>
            </a:r>
          </a:p>
        </p:txBody>
      </p:sp>
    </p:spTree>
    <p:extLst>
      <p:ext uri="{BB962C8B-B14F-4D97-AF65-F5344CB8AC3E}">
        <p14:creationId xmlns:p14="http://schemas.microsoft.com/office/powerpoint/2010/main" val="4078408702"/>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 grpId="0"/>
      <p:bldP spid="2173" grpId="0"/>
      <p:bldP spid="2174" grpId="0"/>
      <p:bldP spid="2175" grpId="0"/>
      <p:bldP spid="20487" grpId="0"/>
      <p:bldP spid="2048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12"/>
          <p:cNvPicPr preferRelativeResize="0">
            <a:picLocks noChangeArrowheads="1"/>
          </p:cNvPicPr>
          <p:nvPr/>
        </p:nvPicPr>
        <p:blipFill>
          <a:blip r:embed="rId2">
            <a:extLst>
              <a:ext uri="{28A0092B-C50C-407E-A947-70E740481C1C}">
                <a14:useLocalDpi xmlns:a14="http://schemas.microsoft.com/office/drawing/2010/main" val="0"/>
              </a:ext>
            </a:extLst>
          </a:blip>
          <a:srcRect l="13333" t="4248" r="16678" b="9766"/>
          <a:stretch>
            <a:fillRect/>
          </a:stretch>
        </p:blipFill>
        <p:spPr bwMode="auto">
          <a:xfrm>
            <a:off x="1692275" y="1412875"/>
            <a:ext cx="5976938" cy="2376488"/>
          </a:xfrm>
          <a:prstGeom prst="rect">
            <a:avLst/>
          </a:prstGeom>
          <a:noFill/>
          <a:ln w="76200" cmpd="tri" algn="ctr">
            <a:solidFill>
              <a:srgbClr val="A50021"/>
            </a:solidFill>
            <a:miter lim="800000"/>
            <a:headEnd/>
            <a:tailEnd/>
          </a:ln>
          <a:extLst>
            <a:ext uri="{909E8E84-426E-40DD-AFC4-6F175D3DCCD1}">
              <a14:hiddenFill xmlns:a14="http://schemas.microsoft.com/office/drawing/2010/main">
                <a:solidFill>
                  <a:srgbClr val="FFFFFF"/>
                </a:solidFill>
              </a14:hiddenFill>
            </a:ext>
          </a:extLst>
        </p:spPr>
      </p:pic>
      <p:sp>
        <p:nvSpPr>
          <p:cNvPr id="21507" name="AutoShape 3"/>
          <p:cNvSpPr>
            <a:spLocks noChangeArrowheads="1"/>
          </p:cNvSpPr>
          <p:nvPr/>
        </p:nvSpPr>
        <p:spPr bwMode="auto">
          <a:xfrm>
            <a:off x="2195513" y="3789363"/>
            <a:ext cx="4953000" cy="685800"/>
          </a:xfrm>
          <a:prstGeom prst="flowChartAlternateProcess">
            <a:avLst/>
          </a:prstGeom>
          <a:solidFill>
            <a:srgbClr val="F1ECD9">
              <a:alpha val="50195"/>
            </a:srgbClr>
          </a:solidFill>
          <a:ln w="9525" algn="ctr">
            <a:solidFill>
              <a:srgbClr val="A50021"/>
            </a:solidFill>
            <a:miter lim="800000"/>
            <a:headEnd/>
            <a:tailEnd/>
          </a:ln>
        </p:spPr>
        <p:txBody>
          <a:bodyPr wrap="none"/>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zh-CN" altLang="en-US" sz="2800" b="1">
                <a:latin typeface="Times New Roman" panose="02020603050405020304" pitchFamily="18" charset="0"/>
                <a:ea typeface="黑体" panose="02010609060101010101" pitchFamily="49" charset="-122"/>
              </a:rPr>
              <a:t>第一届全国</a:t>
            </a:r>
            <a:r>
              <a:rPr lang="zh-CN" altLang="en-US" sz="2800" b="1">
                <a:solidFill>
                  <a:srgbClr val="FF3300"/>
                </a:solidFill>
                <a:latin typeface="Times New Roman" panose="02020603050405020304" pitchFamily="18" charset="0"/>
                <a:ea typeface="黑体" panose="02010609060101010101" pitchFamily="49" charset="-122"/>
              </a:rPr>
              <a:t>人民代表大会</a:t>
            </a:r>
            <a:r>
              <a:rPr lang="zh-CN" altLang="en-US" sz="2800" b="1">
                <a:latin typeface="Times New Roman" panose="02020603050405020304" pitchFamily="18" charset="0"/>
                <a:ea typeface="黑体" panose="02010609060101010101" pitchFamily="49" charset="-122"/>
              </a:rPr>
              <a:t>会场</a:t>
            </a:r>
          </a:p>
        </p:txBody>
      </p:sp>
      <p:sp>
        <p:nvSpPr>
          <p:cNvPr id="21508" name="Text Box 5"/>
          <p:cNvSpPr>
            <a:spLocks noChangeArrowheads="1"/>
          </p:cNvSpPr>
          <p:nvPr/>
        </p:nvSpPr>
        <p:spPr bwMode="auto">
          <a:xfrm>
            <a:off x="900113" y="4581525"/>
            <a:ext cx="3089275"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b="1">
                <a:latin typeface="黑体" panose="02010609060101010101" pitchFamily="49" charset="-122"/>
                <a:ea typeface="黑体" panose="02010609060101010101" pitchFamily="49" charset="-122"/>
              </a:rPr>
              <a:t>1</a:t>
            </a:r>
            <a:r>
              <a:rPr kumimoji="1" lang="zh-CN" altLang="en-US" b="1">
                <a:latin typeface="黑体" panose="02010609060101010101" pitchFamily="49" charset="-122"/>
                <a:ea typeface="黑体" panose="02010609060101010101" pitchFamily="49" charset="-122"/>
              </a:rPr>
              <a:t>、召开时间？</a:t>
            </a:r>
          </a:p>
          <a:p>
            <a:pPr eaLnBrk="1" hangingPunct="1">
              <a:spcBef>
                <a:spcPct val="50000"/>
              </a:spcBef>
              <a:buFontTx/>
              <a:buNone/>
            </a:pPr>
            <a:r>
              <a:rPr kumimoji="1" lang="en-US" altLang="zh-CN" b="1">
                <a:latin typeface="黑体" panose="02010609060101010101" pitchFamily="49" charset="-122"/>
                <a:ea typeface="黑体" panose="02010609060101010101" pitchFamily="49" charset="-122"/>
              </a:rPr>
              <a:t>2</a:t>
            </a:r>
            <a:r>
              <a:rPr kumimoji="1" lang="zh-CN" altLang="en-US" b="1">
                <a:latin typeface="黑体" panose="02010609060101010101" pitchFamily="49" charset="-122"/>
                <a:ea typeface="黑体" panose="02010609060101010101" pitchFamily="49" charset="-122"/>
              </a:rPr>
              <a:t>、主要内容？</a:t>
            </a:r>
          </a:p>
        </p:txBody>
      </p:sp>
      <p:sp>
        <p:nvSpPr>
          <p:cNvPr id="2183" name="Text Box 6"/>
          <p:cNvSpPr>
            <a:spLocks noChangeArrowheads="1"/>
          </p:cNvSpPr>
          <p:nvPr/>
        </p:nvSpPr>
        <p:spPr bwMode="auto">
          <a:xfrm>
            <a:off x="4211638" y="4652963"/>
            <a:ext cx="1676400" cy="588962"/>
          </a:xfrm>
          <a:prstGeom prst="rect">
            <a:avLst/>
          </a:prstGeom>
          <a:solidFill>
            <a:srgbClr val="FFFF00"/>
          </a:solidFill>
          <a:ln w="9525" algn="ctr">
            <a:solidFill>
              <a:srgbClr val="333399"/>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b="1">
                <a:latin typeface="Times New Roman" panose="02020603050405020304" pitchFamily="18" charset="0"/>
              </a:rPr>
              <a:t>1954</a:t>
            </a:r>
            <a:r>
              <a:rPr kumimoji="1" lang="zh-CN" altLang="en-US" b="1">
                <a:latin typeface="Times New Roman" panose="02020603050405020304" pitchFamily="18" charset="0"/>
              </a:rPr>
              <a:t>年</a:t>
            </a:r>
          </a:p>
        </p:txBody>
      </p:sp>
      <p:sp>
        <p:nvSpPr>
          <p:cNvPr id="2184" name="Text Box 7"/>
          <p:cNvSpPr>
            <a:spLocks noChangeArrowheads="1"/>
          </p:cNvSpPr>
          <p:nvPr/>
        </p:nvSpPr>
        <p:spPr bwMode="auto">
          <a:xfrm>
            <a:off x="3708400" y="5300663"/>
            <a:ext cx="4730750" cy="955675"/>
          </a:xfrm>
          <a:prstGeom prst="rect">
            <a:avLst/>
          </a:prstGeom>
          <a:solidFill>
            <a:srgbClr val="FFFF00"/>
          </a:solidFill>
          <a:ln w="9525" algn="ctr">
            <a:solidFill>
              <a:srgbClr val="333399"/>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800" b="1">
                <a:latin typeface="Times New Roman" panose="02020603050405020304" pitchFamily="18" charset="0"/>
                <a:ea typeface="黑体" panose="02010609060101010101" pitchFamily="49" charset="-122"/>
              </a:rPr>
              <a:t>制定第一部社会主义宪法</a:t>
            </a:r>
            <a:r>
              <a:rPr kumimoji="1" lang="en-US" altLang="zh-CN" sz="2800" b="1">
                <a:latin typeface="Times New Roman" panose="02020603050405020304" pitchFamily="18" charset="0"/>
                <a:ea typeface="黑体" panose="02010609060101010101" pitchFamily="49" charset="-122"/>
              </a:rPr>
              <a:t>《</a:t>
            </a:r>
            <a:r>
              <a:rPr kumimoji="1" lang="zh-CN" altLang="en-US" sz="2800" b="1">
                <a:latin typeface="Times New Roman" panose="02020603050405020304" pitchFamily="18" charset="0"/>
                <a:ea typeface="黑体" panose="02010609060101010101" pitchFamily="49" charset="-122"/>
              </a:rPr>
              <a:t>中华人民共和国宪法</a:t>
            </a:r>
            <a:r>
              <a:rPr kumimoji="1" lang="en-US" altLang="zh-CN" sz="2800" b="1">
                <a:latin typeface="Times New Roman" panose="02020603050405020304" pitchFamily="18" charset="0"/>
                <a:ea typeface="黑体" panose="02010609060101010101" pitchFamily="49" charset="-122"/>
              </a:rPr>
              <a:t>》</a:t>
            </a:r>
          </a:p>
        </p:txBody>
      </p:sp>
      <p:sp>
        <p:nvSpPr>
          <p:cNvPr id="21511" name="Text Box 9"/>
          <p:cNvSpPr>
            <a:spLocks noChangeArrowheads="1"/>
          </p:cNvSpPr>
          <p:nvPr/>
        </p:nvSpPr>
        <p:spPr bwMode="auto">
          <a:xfrm>
            <a:off x="677069" y="454818"/>
            <a:ext cx="6624637"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4000" b="1" dirty="0" smtClean="0">
                <a:solidFill>
                  <a:srgbClr val="0070C0"/>
                </a:solidFill>
                <a:latin typeface="黑体" panose="02010609060101010101" pitchFamily="49" charset="-122"/>
                <a:ea typeface="黑体" panose="02010609060101010101" pitchFamily="49" charset="-122"/>
              </a:rPr>
              <a:t>五、民主</a:t>
            </a:r>
            <a:r>
              <a:rPr kumimoji="1" lang="zh-CN" altLang="en-US" sz="4000" b="1" dirty="0">
                <a:solidFill>
                  <a:srgbClr val="0070C0"/>
                </a:solidFill>
                <a:latin typeface="黑体" panose="02010609060101010101" pitchFamily="49" charset="-122"/>
                <a:ea typeface="黑体" panose="02010609060101010101" pitchFamily="49" charset="-122"/>
              </a:rPr>
              <a:t>与法制建设的开端</a:t>
            </a:r>
          </a:p>
        </p:txBody>
      </p:sp>
    </p:spTree>
    <p:extLst>
      <p:ext uri="{BB962C8B-B14F-4D97-AF65-F5344CB8AC3E}">
        <p14:creationId xmlns:p14="http://schemas.microsoft.com/office/powerpoint/2010/main" val="3853089535"/>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childTnLst>
                                    <p:set>
                                      <p:cBhvr additive="base">
                                        <p:cTn id="6" dur="1" fill="hold">
                                          <p:stCondLst>
                                            <p:cond delay="0"/>
                                          </p:stCondLst>
                                        </p:cTn>
                                        <p:tgtEl>
                                          <p:spTgt spid="2183"/>
                                        </p:tgtEl>
                                        <p:attrNameLst>
                                          <p:attrName>style.visibility</p:attrName>
                                        </p:attrNameLst>
                                      </p:cBhvr>
                                      <p:to>
                                        <p:strVal val="visible"/>
                                      </p:to>
                                    </p:set>
                                    <p:anim calcmode="lin" valueType="num">
                                      <p:cBhvr additive="base">
                                        <p:cTn id="7" dur="500" fill="hold"/>
                                        <p:tgtEl>
                                          <p:spTgt spid="2183"/>
                                        </p:tgtEl>
                                        <p:attrNameLst>
                                          <p:attrName>ppt_x</p:attrName>
                                        </p:attrNameLst>
                                      </p:cBhvr>
                                      <p:tavLst>
                                        <p:tav tm="0">
                                          <p:val>
                                            <p:strVal val="0-#ppt_w/2"/>
                                          </p:val>
                                        </p:tav>
                                        <p:tav tm="100000">
                                          <p:val>
                                            <p:strVal val="#ppt_x"/>
                                          </p:val>
                                        </p:tav>
                                      </p:tavLst>
                                    </p:anim>
                                    <p:anim calcmode="lin" valueType="num">
                                      <p:cBhvr additive="base">
                                        <p:cTn id="8" dur="500" fill="hold"/>
                                        <p:tgtEl>
                                          <p:spTgt spid="21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8" fill="hold" grpId="0" nodeType="clickEffect">
                                  <p:childTnLst>
                                    <p:set>
                                      <p:cBhvr additive="base">
                                        <p:cTn id="13" dur="1" fill="hold">
                                          <p:stCondLst>
                                            <p:cond delay="0"/>
                                          </p:stCondLst>
                                        </p:cTn>
                                        <p:tgtEl>
                                          <p:spTgt spid="2184"/>
                                        </p:tgtEl>
                                        <p:attrNameLst>
                                          <p:attrName>style.visibility</p:attrName>
                                        </p:attrNameLst>
                                      </p:cBhvr>
                                      <p:to>
                                        <p:strVal val="visible"/>
                                      </p:to>
                                    </p:set>
                                    <p:anim calcmode="lin" valueType="num">
                                      <p:cBhvr additive="base">
                                        <p:cTn id="14" dur="500" fill="hold"/>
                                        <p:tgtEl>
                                          <p:spTgt spid="2184"/>
                                        </p:tgtEl>
                                        <p:attrNameLst>
                                          <p:attrName>ppt_x</p:attrName>
                                        </p:attrNameLst>
                                      </p:cBhvr>
                                      <p:tavLst>
                                        <p:tav tm="0">
                                          <p:val>
                                            <p:strVal val="0-#ppt_w/2"/>
                                          </p:val>
                                        </p:tav>
                                        <p:tav tm="100000">
                                          <p:val>
                                            <p:strVal val="#ppt_x"/>
                                          </p:val>
                                        </p:tav>
                                      </p:tavLst>
                                    </p:anim>
                                    <p:anim calcmode="lin" valueType="num">
                                      <p:cBhvr additive="base">
                                        <p:cTn id="15" dur="500" fill="hold"/>
                                        <p:tgtEl>
                                          <p:spTgt spid="21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3" grpId="0" animBg="1"/>
      <p:bldP spid="218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4294967295"/>
          </p:nvPr>
        </p:nvSpPr>
        <p:spPr>
          <a:xfrm>
            <a:off x="0" y="981075"/>
            <a:ext cx="9144000" cy="6408738"/>
          </a:xfrm>
        </p:spPr>
        <p:txBody>
          <a:bodyPr/>
          <a:lstStyle/>
          <a:p>
            <a:pPr eaLnBrk="1" hangingPunct="1">
              <a:lnSpc>
                <a:spcPct val="80000"/>
              </a:lnSpc>
              <a:buFontTx/>
              <a:buNone/>
            </a:pPr>
            <a:endParaRPr lang="zh-CN" altLang="en-US" sz="2000" dirty="0" smtClean="0"/>
          </a:p>
          <a:p>
            <a:pPr eaLnBrk="1" hangingPunct="1">
              <a:lnSpc>
                <a:spcPct val="80000"/>
              </a:lnSpc>
              <a:buFontTx/>
              <a:buNone/>
            </a:pPr>
            <a:r>
              <a:rPr lang="zh-CN" altLang="en-US" b="1" dirty="0" smtClean="0">
                <a:solidFill>
                  <a:srgbClr val="FF0000"/>
                </a:solidFill>
              </a:rPr>
              <a:t>一、</a:t>
            </a:r>
            <a:r>
              <a:rPr lang="en-US" altLang="zh-CN" b="1" dirty="0" smtClean="0">
                <a:solidFill>
                  <a:srgbClr val="FF0000"/>
                </a:solidFill>
              </a:rPr>
              <a:t>50</a:t>
            </a:r>
            <a:r>
              <a:rPr lang="zh-CN" altLang="en-US" b="1" dirty="0" smtClean="0">
                <a:solidFill>
                  <a:srgbClr val="FF0000"/>
                </a:solidFill>
              </a:rPr>
              <a:t>年代外交成就</a:t>
            </a:r>
          </a:p>
          <a:p>
            <a:pPr eaLnBrk="1" hangingPunct="1">
              <a:lnSpc>
                <a:spcPct val="80000"/>
              </a:lnSpc>
              <a:buFontTx/>
              <a:buNone/>
            </a:pPr>
            <a:r>
              <a:rPr lang="en-US" altLang="zh-CN" sz="2000" b="1" dirty="0" smtClean="0"/>
              <a:t>1</a:t>
            </a:r>
            <a:r>
              <a:rPr lang="zh-CN" altLang="en-US" sz="2000" b="1" dirty="0" smtClean="0"/>
              <a:t>、</a:t>
            </a:r>
            <a:r>
              <a:rPr lang="en-US" altLang="zh-CN" sz="2000" b="1" dirty="0" smtClean="0"/>
              <a:t>1953</a:t>
            </a:r>
            <a:r>
              <a:rPr lang="zh-CN" altLang="en-US" sz="2000" b="1" dirty="0" smtClean="0"/>
              <a:t>年中印谈判</a:t>
            </a:r>
            <a:r>
              <a:rPr lang="en-US" altLang="zh-CN" sz="2000" b="1" dirty="0" smtClean="0"/>
              <a:t>——</a:t>
            </a:r>
            <a:r>
              <a:rPr lang="zh-CN" altLang="en-US" sz="2000" b="1" dirty="0" smtClean="0"/>
              <a:t>首次提出</a:t>
            </a:r>
            <a:r>
              <a:rPr lang="zh-CN" altLang="en-US" sz="2000" b="1" dirty="0" smtClean="0">
                <a:solidFill>
                  <a:srgbClr val="FF0000"/>
                </a:solidFill>
              </a:rPr>
              <a:t>“和平共处五项原则”</a:t>
            </a:r>
            <a:r>
              <a:rPr lang="zh-CN" altLang="en-US" sz="2000" b="1" dirty="0" smtClean="0"/>
              <a:t>，</a:t>
            </a:r>
            <a:r>
              <a:rPr lang="en-US" altLang="zh-CN" sz="2000" b="1" dirty="0" smtClean="0"/>
              <a:t>1954</a:t>
            </a:r>
            <a:r>
              <a:rPr lang="zh-CN" altLang="en-US" sz="2000" b="1" dirty="0" smtClean="0"/>
              <a:t>年同印、缅倡导。</a:t>
            </a:r>
          </a:p>
          <a:p>
            <a:pPr eaLnBrk="1" hangingPunct="1">
              <a:lnSpc>
                <a:spcPct val="80000"/>
              </a:lnSpc>
              <a:buFontTx/>
              <a:buNone/>
            </a:pPr>
            <a:r>
              <a:rPr lang="zh-CN" altLang="en-US" sz="2000" b="1" dirty="0" smtClean="0"/>
              <a:t>     </a:t>
            </a:r>
            <a:r>
              <a:rPr lang="zh-CN" altLang="en-US" sz="2000" b="1" dirty="0" smtClean="0">
                <a:solidFill>
                  <a:srgbClr val="333399"/>
                </a:solidFill>
              </a:rPr>
              <a:t>内容</a:t>
            </a:r>
            <a:r>
              <a:rPr lang="zh-CN" altLang="en-US" sz="2000" b="1" dirty="0" smtClean="0"/>
              <a:t>：互相尊重领土主权、互不侵犯、互不干涉内政、平等互惠、和平共处</a:t>
            </a:r>
          </a:p>
          <a:p>
            <a:pPr eaLnBrk="1" hangingPunct="1">
              <a:lnSpc>
                <a:spcPct val="80000"/>
              </a:lnSpc>
              <a:buFontTx/>
              <a:buNone/>
            </a:pPr>
            <a:r>
              <a:rPr lang="zh-CN" altLang="en-US" sz="2000" b="1" dirty="0" smtClean="0"/>
              <a:t>     </a:t>
            </a:r>
            <a:r>
              <a:rPr lang="zh-CN" altLang="en-US" sz="2000" b="1" dirty="0" smtClean="0">
                <a:solidFill>
                  <a:srgbClr val="333399"/>
                </a:solidFill>
              </a:rPr>
              <a:t>意义</a:t>
            </a:r>
            <a:r>
              <a:rPr lang="zh-CN" altLang="en-US" sz="2000" b="1" dirty="0" smtClean="0"/>
              <a:t>：成为处理国与国之间关系的基本准则；标志中国外交成熟</a:t>
            </a:r>
            <a:endParaRPr lang="en-US" altLang="zh-CN" sz="2000" b="1" dirty="0" smtClean="0"/>
          </a:p>
          <a:p>
            <a:pPr eaLnBrk="1" hangingPunct="1">
              <a:lnSpc>
                <a:spcPct val="80000"/>
              </a:lnSpc>
              <a:buFontTx/>
              <a:buNone/>
            </a:pPr>
            <a:endParaRPr lang="zh-CN" altLang="en-US" sz="2000" b="1" dirty="0" smtClean="0"/>
          </a:p>
          <a:p>
            <a:pPr eaLnBrk="1" hangingPunct="1">
              <a:lnSpc>
                <a:spcPct val="80000"/>
              </a:lnSpc>
              <a:buFontTx/>
              <a:buNone/>
            </a:pPr>
            <a:r>
              <a:rPr lang="en-US" altLang="zh-CN" sz="2000" b="1" dirty="0" smtClean="0"/>
              <a:t>2</a:t>
            </a:r>
            <a:r>
              <a:rPr lang="zh-CN" altLang="en-US" sz="2000" b="1" dirty="0" smtClean="0"/>
              <a:t>、</a:t>
            </a:r>
            <a:r>
              <a:rPr lang="en-US" altLang="zh-CN" sz="2000" b="1" dirty="0" smtClean="0"/>
              <a:t>1955</a:t>
            </a:r>
            <a:r>
              <a:rPr lang="zh-CN" altLang="en-US" sz="2000" b="1" dirty="0" smtClean="0"/>
              <a:t>万隆会议</a:t>
            </a:r>
            <a:r>
              <a:rPr lang="en-US" altLang="zh-CN" sz="2000" b="1" dirty="0" smtClean="0"/>
              <a:t>——</a:t>
            </a:r>
            <a:r>
              <a:rPr lang="zh-CN" altLang="en-US" sz="2000" b="1" dirty="0" smtClean="0"/>
              <a:t>周恩来提出</a:t>
            </a:r>
            <a:r>
              <a:rPr lang="zh-CN" altLang="en-US" sz="2000" b="1" dirty="0" smtClean="0">
                <a:solidFill>
                  <a:srgbClr val="FF0000"/>
                </a:solidFill>
              </a:rPr>
              <a:t>“求同存异”</a:t>
            </a:r>
            <a:r>
              <a:rPr lang="zh-CN" altLang="en-US" sz="2000" b="1" dirty="0" smtClean="0"/>
              <a:t>方针。</a:t>
            </a:r>
          </a:p>
          <a:p>
            <a:pPr eaLnBrk="1" hangingPunct="1">
              <a:lnSpc>
                <a:spcPct val="80000"/>
              </a:lnSpc>
              <a:buFontTx/>
              <a:buNone/>
            </a:pPr>
            <a:r>
              <a:rPr lang="zh-CN" altLang="en-US" sz="2000" b="1" dirty="0" smtClean="0"/>
              <a:t>           </a:t>
            </a:r>
            <a:r>
              <a:rPr lang="zh-CN" altLang="en-US" sz="2000" b="1" dirty="0" smtClean="0">
                <a:solidFill>
                  <a:srgbClr val="333399"/>
                </a:solidFill>
              </a:rPr>
              <a:t>原因</a:t>
            </a:r>
            <a:r>
              <a:rPr lang="zh-CN" altLang="en-US" sz="2000" b="1" dirty="0" smtClean="0"/>
              <a:t>：帝国主义的破坏和社会制度、意识形态的分歧。      </a:t>
            </a:r>
          </a:p>
          <a:p>
            <a:pPr eaLnBrk="1" hangingPunct="1">
              <a:lnSpc>
                <a:spcPct val="80000"/>
              </a:lnSpc>
              <a:buFontTx/>
              <a:buNone/>
            </a:pPr>
            <a:r>
              <a:rPr lang="zh-CN" altLang="en-US" sz="2000" b="1" dirty="0" smtClean="0"/>
              <a:t>           </a:t>
            </a:r>
            <a:r>
              <a:rPr lang="zh-CN" altLang="en-US" sz="2000" b="1" dirty="0" smtClean="0">
                <a:solidFill>
                  <a:srgbClr val="333399"/>
                </a:solidFill>
              </a:rPr>
              <a:t>意义</a:t>
            </a:r>
            <a:r>
              <a:rPr lang="zh-CN" altLang="en-US" sz="2000" b="1" dirty="0" smtClean="0"/>
              <a:t>：促进了会议圆满成功，也促进了中国同亚非各国的团结合作</a:t>
            </a:r>
            <a:endParaRPr lang="en-US" altLang="zh-CN" sz="2000" b="1" dirty="0" smtClean="0"/>
          </a:p>
          <a:p>
            <a:pPr eaLnBrk="1" hangingPunct="1">
              <a:lnSpc>
                <a:spcPct val="80000"/>
              </a:lnSpc>
              <a:buFontTx/>
              <a:buNone/>
            </a:pPr>
            <a:endParaRPr lang="en-US" altLang="zh-CN" sz="2000" b="1" dirty="0"/>
          </a:p>
          <a:p>
            <a:pPr eaLnBrk="1" hangingPunct="1">
              <a:lnSpc>
                <a:spcPct val="80000"/>
              </a:lnSpc>
              <a:buFontTx/>
              <a:buNone/>
            </a:pPr>
            <a:endParaRPr lang="zh-CN" altLang="en-US" sz="2000" b="1" dirty="0" smtClean="0"/>
          </a:p>
          <a:p>
            <a:pPr eaLnBrk="1" hangingPunct="1">
              <a:lnSpc>
                <a:spcPct val="80000"/>
              </a:lnSpc>
              <a:buFontTx/>
              <a:buNone/>
            </a:pPr>
            <a:r>
              <a:rPr lang="zh-CN" altLang="en-US" sz="2800" b="1" dirty="0" smtClean="0">
                <a:solidFill>
                  <a:srgbClr val="FF0000"/>
                </a:solidFill>
              </a:rPr>
              <a:t>二、</a:t>
            </a:r>
            <a:r>
              <a:rPr lang="en-US" altLang="zh-CN" sz="2800" b="1" dirty="0" smtClean="0">
                <a:solidFill>
                  <a:srgbClr val="FF0000"/>
                </a:solidFill>
              </a:rPr>
              <a:t>70</a:t>
            </a:r>
            <a:r>
              <a:rPr lang="zh-CN" altLang="en-US" sz="2800" b="1" dirty="0" smtClean="0">
                <a:solidFill>
                  <a:srgbClr val="FF0000"/>
                </a:solidFill>
              </a:rPr>
              <a:t>年代外交成就</a:t>
            </a:r>
          </a:p>
          <a:p>
            <a:pPr eaLnBrk="1" hangingPunct="1">
              <a:lnSpc>
                <a:spcPct val="80000"/>
              </a:lnSpc>
              <a:buFontTx/>
              <a:buNone/>
            </a:pPr>
            <a:r>
              <a:rPr lang="en-US" altLang="zh-CN" sz="2000" b="1" dirty="0" smtClean="0"/>
              <a:t>1</a:t>
            </a:r>
            <a:r>
              <a:rPr lang="zh-CN" altLang="en-US" sz="2000" b="1" dirty="0" smtClean="0"/>
              <a:t>、重返联合国：</a:t>
            </a:r>
            <a:r>
              <a:rPr lang="en-US" altLang="zh-CN" sz="2000" b="1" dirty="0" smtClean="0"/>
              <a:t>1971</a:t>
            </a:r>
            <a:r>
              <a:rPr lang="zh-CN" altLang="en-US" sz="2000" b="1" dirty="0" smtClean="0"/>
              <a:t>年，第</a:t>
            </a:r>
            <a:r>
              <a:rPr lang="en-US" altLang="zh-CN" sz="2000" b="1" dirty="0" smtClean="0"/>
              <a:t>26</a:t>
            </a:r>
            <a:r>
              <a:rPr lang="zh-CN" altLang="en-US" sz="2000" b="1" dirty="0" smtClean="0"/>
              <a:t>届“联大”恢复中国在联合国的合法权利。</a:t>
            </a:r>
            <a:endParaRPr lang="en-US" altLang="zh-CN" sz="2000" b="1" dirty="0" smtClean="0"/>
          </a:p>
          <a:p>
            <a:pPr eaLnBrk="1" hangingPunct="1">
              <a:lnSpc>
                <a:spcPct val="80000"/>
              </a:lnSpc>
              <a:buFontTx/>
              <a:buNone/>
            </a:pPr>
            <a:endParaRPr lang="zh-CN" altLang="en-US" sz="2000" b="1" dirty="0" smtClean="0"/>
          </a:p>
          <a:p>
            <a:pPr eaLnBrk="1" hangingPunct="1">
              <a:lnSpc>
                <a:spcPct val="80000"/>
              </a:lnSpc>
              <a:buFontTx/>
              <a:buNone/>
            </a:pPr>
            <a:r>
              <a:rPr lang="en-US" altLang="zh-CN" sz="2000" b="1" dirty="0" smtClean="0"/>
              <a:t>2</a:t>
            </a:r>
            <a:r>
              <a:rPr lang="zh-CN" altLang="en-US" sz="2000" b="1" dirty="0" smtClean="0"/>
              <a:t>、中美建交：</a:t>
            </a:r>
            <a:r>
              <a:rPr lang="en-US" altLang="zh-CN" sz="2000" b="1" dirty="0" smtClean="0"/>
              <a:t>1972</a:t>
            </a:r>
            <a:r>
              <a:rPr lang="zh-CN" altLang="en-US" sz="2000" b="1" dirty="0" smtClean="0"/>
              <a:t>年尼克松访华，中美关系开始走向正常化，成果：在上海签署了</a:t>
            </a:r>
            <a:r>
              <a:rPr lang="en-US" altLang="zh-CN" sz="2000" b="1" dirty="0" smtClean="0"/>
              <a:t>《</a:t>
            </a:r>
            <a:r>
              <a:rPr lang="zh-CN" altLang="en-US" sz="2000" b="1" dirty="0" smtClean="0"/>
              <a:t>中美联合公报</a:t>
            </a:r>
            <a:r>
              <a:rPr lang="en-US" altLang="zh-CN" sz="2000" b="1" dirty="0" smtClean="0"/>
              <a:t>》</a:t>
            </a:r>
            <a:r>
              <a:rPr lang="zh-CN" altLang="en-US" sz="2000" b="1" dirty="0" smtClean="0"/>
              <a:t>；</a:t>
            </a:r>
            <a:r>
              <a:rPr lang="en-US" altLang="zh-CN" sz="2000" b="1" dirty="0" smtClean="0"/>
              <a:t>1979</a:t>
            </a:r>
            <a:r>
              <a:rPr lang="zh-CN" altLang="en-US" sz="2000" b="1" dirty="0" smtClean="0"/>
              <a:t>年中美建交</a:t>
            </a:r>
            <a:endParaRPr lang="en-US" altLang="zh-CN" sz="2000" b="1" dirty="0" smtClean="0"/>
          </a:p>
          <a:p>
            <a:pPr eaLnBrk="1" hangingPunct="1">
              <a:lnSpc>
                <a:spcPct val="80000"/>
              </a:lnSpc>
              <a:buFontTx/>
              <a:buNone/>
            </a:pPr>
            <a:endParaRPr lang="zh-CN" altLang="en-US" sz="2000" b="1" dirty="0" smtClean="0"/>
          </a:p>
          <a:p>
            <a:pPr eaLnBrk="1" hangingPunct="1">
              <a:lnSpc>
                <a:spcPct val="80000"/>
              </a:lnSpc>
              <a:buFontTx/>
              <a:buNone/>
            </a:pPr>
            <a:r>
              <a:rPr lang="en-US" altLang="zh-CN" sz="2000" b="1" dirty="0" smtClean="0"/>
              <a:t>3</a:t>
            </a:r>
            <a:r>
              <a:rPr lang="zh-CN" altLang="en-US" sz="2000" b="1" dirty="0" smtClean="0"/>
              <a:t>、</a:t>
            </a:r>
            <a:r>
              <a:rPr lang="en-US" altLang="zh-CN" sz="2000" b="1" dirty="0" smtClean="0"/>
              <a:t>1972</a:t>
            </a:r>
            <a:r>
              <a:rPr lang="zh-CN" altLang="en-US" sz="2000" b="1" dirty="0" smtClean="0"/>
              <a:t>年中日建交</a:t>
            </a:r>
          </a:p>
          <a:p>
            <a:pPr eaLnBrk="1" hangingPunct="1">
              <a:lnSpc>
                <a:spcPct val="80000"/>
              </a:lnSpc>
              <a:buFontTx/>
              <a:buNone/>
            </a:pPr>
            <a:endParaRPr lang="en-US" altLang="zh-CN" sz="2000" b="1" dirty="0" smtClean="0"/>
          </a:p>
          <a:p>
            <a:pPr eaLnBrk="1" hangingPunct="1">
              <a:lnSpc>
                <a:spcPct val="80000"/>
              </a:lnSpc>
              <a:buFontTx/>
              <a:buNone/>
            </a:pPr>
            <a:endParaRPr lang="en-US" altLang="zh-CN" sz="2000" b="1" dirty="0" smtClean="0"/>
          </a:p>
        </p:txBody>
      </p:sp>
      <p:sp>
        <p:nvSpPr>
          <p:cNvPr id="57347" name="Rectangle 4"/>
          <p:cNvSpPr>
            <a:spLocks noChangeArrowheads="1"/>
          </p:cNvSpPr>
          <p:nvPr/>
        </p:nvSpPr>
        <p:spPr bwMode="auto">
          <a:xfrm>
            <a:off x="179512" y="0"/>
            <a:ext cx="8348538"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zh-CN" altLang="en-US" sz="4000" b="1" dirty="0" smtClean="0">
                <a:solidFill>
                  <a:srgbClr val="0070C0"/>
                </a:solidFill>
                <a:ea typeface="黑体" panose="02010609060101010101" pitchFamily="49" charset="-122"/>
              </a:rPr>
              <a:t>六、外交</a:t>
            </a:r>
            <a:r>
              <a:rPr lang="zh-CN" altLang="en-US" sz="4000" b="1" dirty="0">
                <a:solidFill>
                  <a:srgbClr val="0070C0"/>
                </a:solidFill>
                <a:ea typeface="黑体" panose="02010609060101010101" pitchFamily="49" charset="-122"/>
              </a:rPr>
              <a:t>成就</a:t>
            </a:r>
          </a:p>
        </p:txBody>
      </p:sp>
      <p:sp>
        <p:nvSpPr>
          <p:cNvPr id="2" name="矩形 1"/>
          <p:cNvSpPr/>
          <p:nvPr/>
        </p:nvSpPr>
        <p:spPr>
          <a:xfrm>
            <a:off x="3995936" y="386834"/>
            <a:ext cx="3512500" cy="523220"/>
          </a:xfrm>
          <a:prstGeom prst="rect">
            <a:avLst/>
          </a:prstGeom>
        </p:spPr>
        <p:txBody>
          <a:bodyPr wrap="none">
            <a:spAutoFit/>
          </a:bodyPr>
          <a:lstStyle/>
          <a:p>
            <a:r>
              <a:rPr lang="zh-CN" altLang="en-US" sz="2800" b="1" dirty="0">
                <a:solidFill>
                  <a:srgbClr val="009900"/>
                </a:solidFill>
              </a:rPr>
              <a:t>新中国走向世界舞台</a:t>
            </a:r>
            <a:r>
              <a:rPr lang="zh-CN" altLang="en-US" sz="2800" dirty="0"/>
              <a:t> </a:t>
            </a:r>
          </a:p>
        </p:txBody>
      </p:sp>
    </p:spTree>
    <p:extLst>
      <p:ext uri="{BB962C8B-B14F-4D97-AF65-F5344CB8AC3E}">
        <p14:creationId xmlns:p14="http://schemas.microsoft.com/office/powerpoint/2010/main" val="1765047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1" name="Group 141"/>
          <p:cNvGrpSpPr>
            <a:grpSpLocks/>
          </p:cNvGrpSpPr>
          <p:nvPr/>
        </p:nvGrpSpPr>
        <p:grpSpPr bwMode="auto">
          <a:xfrm>
            <a:off x="821191" y="3615408"/>
            <a:ext cx="3048000" cy="2154238"/>
            <a:chOff x="0" y="0"/>
            <a:chExt cx="3459" cy="2758"/>
          </a:xfrm>
        </p:grpSpPr>
        <p:pic>
          <p:nvPicPr>
            <p:cNvPr id="22536" name="Picture 4" descr="未标题-1"/>
            <p:cNvPicPr preferRelativeResize="0">
              <a:picLocks noChangeArrowheads="1"/>
            </p:cNvPicPr>
            <p:nvPr/>
          </p:nvPicPr>
          <p:blipFill>
            <a:blip r:embed="rId2">
              <a:lum bright="-18000" contrast="54000"/>
              <a:extLst>
                <a:ext uri="{28A0092B-C50C-407E-A947-70E740481C1C}">
                  <a14:useLocalDpi xmlns:a14="http://schemas.microsoft.com/office/drawing/2010/main" val="0"/>
                </a:ext>
              </a:extLst>
            </a:blip>
            <a:srcRect b="19484"/>
            <a:stretch>
              <a:fillRect/>
            </a:stretch>
          </p:blipFill>
          <p:spPr bwMode="auto">
            <a:xfrm>
              <a:off x="0" y="0"/>
              <a:ext cx="3459" cy="1996"/>
            </a:xfrm>
            <a:prstGeom prst="rect">
              <a:avLst/>
            </a:prstGeom>
            <a:noFill/>
            <a:ln w="9525" algn="ctr">
              <a:solidFill>
                <a:srgbClr val="990000"/>
              </a:solidFill>
              <a:miter lim="800000"/>
              <a:headEnd/>
              <a:tailEnd/>
            </a:ln>
            <a:extLst>
              <a:ext uri="{909E8E84-426E-40DD-AFC4-6F175D3DCCD1}">
                <a14:hiddenFill xmlns:a14="http://schemas.microsoft.com/office/drawing/2010/main">
                  <a:solidFill>
                    <a:srgbClr val="FFFFFF"/>
                  </a:solidFill>
                </a14:hiddenFill>
              </a:ext>
            </a:extLst>
          </p:spPr>
        </p:pic>
        <p:sp>
          <p:nvSpPr>
            <p:cNvPr id="2191" name="Text Box 5"/>
            <p:cNvSpPr>
              <a:spLocks noChangeArrowheads="1"/>
            </p:cNvSpPr>
            <p:nvPr/>
          </p:nvSpPr>
          <p:spPr bwMode="auto">
            <a:xfrm>
              <a:off x="13" y="1705"/>
              <a:ext cx="3401" cy="1053"/>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buSzPct val="100000"/>
                <a:defRPr/>
              </a:pPr>
              <a:r>
                <a:rPr lang="zh-CN" altLang="en-US" sz="2400" b="1" smtClean="0">
                  <a:effectLst>
                    <a:outerShdw blurRad="38100" dist="38100" dir="2700000" algn="tl">
                      <a:srgbClr val="C0C0C0"/>
                    </a:outerShdw>
                  </a:effectLst>
                  <a:latin typeface="宋体" panose="02010600030101010101" pitchFamily="2" charset="-122"/>
                  <a:ea typeface="楷体_GB2312" panose="02010609030101010101" pitchFamily="49" charset="-122"/>
                </a:rPr>
                <a:t>“</a:t>
              </a:r>
              <a:r>
                <a:rPr lang="zh-CN" altLang="en-US" sz="2400" b="1" smtClean="0">
                  <a:effectLst>
                    <a:outerShdw blurRad="38100" dist="38100" dir="2700000" algn="tl">
                      <a:srgbClr val="C0C0C0"/>
                    </a:outerShdw>
                  </a:effectLst>
                  <a:latin typeface="楷体_GB2312" panose="02010609030101010101" pitchFamily="49" charset="-122"/>
                  <a:ea typeface="楷体_GB2312" panose="02010609030101010101" pitchFamily="49" charset="-122"/>
                </a:rPr>
                <a:t>一个萝卜千斤重，两头毛驴拉不动</a:t>
              </a:r>
              <a:r>
                <a:rPr lang="zh-CN" altLang="en-US" sz="2400" b="1" smtClean="0">
                  <a:effectLst>
                    <a:outerShdw blurRad="38100" dist="38100" dir="2700000" algn="tl">
                      <a:srgbClr val="C0C0C0"/>
                    </a:outerShdw>
                  </a:effectLst>
                  <a:latin typeface="宋体" panose="02010600030101010101" pitchFamily="2" charset="-122"/>
                  <a:ea typeface="楷体_GB2312" panose="02010609030101010101" pitchFamily="49" charset="-122"/>
                </a:rPr>
                <a:t>”</a:t>
              </a:r>
            </a:p>
          </p:txBody>
        </p:sp>
      </p:grpSp>
      <p:sp>
        <p:nvSpPr>
          <p:cNvPr id="22532" name="Rectangle 7"/>
          <p:cNvSpPr>
            <a:spLocks noChangeArrowheads="1"/>
          </p:cNvSpPr>
          <p:nvPr/>
        </p:nvSpPr>
        <p:spPr bwMode="auto">
          <a:xfrm>
            <a:off x="251520" y="5769646"/>
            <a:ext cx="8496300" cy="984250"/>
          </a:xfrm>
          <a:prstGeom prst="rect">
            <a:avLst/>
          </a:prstGeom>
          <a:solidFill>
            <a:srgbClr val="CC9900"/>
          </a:solidFill>
          <a:ln w="38100" cmpd="dbl" algn="ctr">
            <a:solidFill>
              <a:srgbClr val="FFFFFF"/>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zh-CN" altLang="en-US" sz="2800" b="1">
                <a:solidFill>
                  <a:schemeClr val="folHlink"/>
                </a:solidFill>
                <a:latin typeface="华文新魏" panose="02010800040101010101" pitchFamily="2" charset="-122"/>
                <a:ea typeface="华文新魏" panose="02010800040101010101" pitchFamily="2" charset="-122"/>
              </a:rPr>
              <a:t> </a:t>
            </a:r>
            <a:r>
              <a:rPr lang="en-US" altLang="en-US" sz="2800" b="1">
                <a:solidFill>
                  <a:schemeClr val="folHlink"/>
                </a:solidFill>
                <a:latin typeface="华文新魏" panose="02010800040101010101" pitchFamily="2" charset="-122"/>
                <a:ea typeface="华文新魏" panose="02010800040101010101" pitchFamily="2" charset="-122"/>
              </a:rPr>
              <a:t>   </a:t>
            </a:r>
            <a:r>
              <a:rPr lang="zh-CN" altLang="zh-CN" sz="2800" b="1">
                <a:solidFill>
                  <a:schemeClr val="bg1"/>
                </a:solidFill>
                <a:latin typeface="黑体" panose="02010609060101010101" pitchFamily="49" charset="-122"/>
                <a:ea typeface="黑体" panose="02010609060101010101" pitchFamily="49" charset="-122"/>
              </a:rPr>
              <a:t>上述</a:t>
            </a:r>
            <a:r>
              <a:rPr lang="zh-CN" altLang="en-US" sz="2800" b="1">
                <a:solidFill>
                  <a:schemeClr val="bg1"/>
                </a:solidFill>
                <a:latin typeface="黑体" panose="02010609060101010101" pitchFamily="49" charset="-122"/>
                <a:ea typeface="黑体" panose="02010609060101010101" pitchFamily="49" charset="-122"/>
              </a:rPr>
              <a:t>插图</a:t>
            </a:r>
            <a:r>
              <a:rPr lang="zh-CN" altLang="zh-CN" sz="2800" b="1">
                <a:solidFill>
                  <a:schemeClr val="bg1"/>
                </a:solidFill>
                <a:latin typeface="黑体" panose="02010609060101010101" pitchFamily="49" charset="-122"/>
                <a:ea typeface="黑体" panose="02010609060101010101" pitchFamily="49" charset="-122"/>
              </a:rPr>
              <a:t>反映的事件</a:t>
            </a:r>
            <a:r>
              <a:rPr lang="zh-CN" altLang="en-US" sz="2800" b="1">
                <a:solidFill>
                  <a:schemeClr val="bg1"/>
                </a:solidFill>
                <a:latin typeface="黑体" panose="02010609060101010101" pitchFamily="49" charset="-122"/>
                <a:ea typeface="黑体" panose="02010609060101010101" pitchFamily="49" charset="-122"/>
              </a:rPr>
              <a:t>发生在什么时期？ </a:t>
            </a:r>
          </a:p>
          <a:p>
            <a:pPr eaLnBrk="1" hangingPunct="1">
              <a:spcBef>
                <a:spcPct val="0"/>
              </a:spcBef>
              <a:buFontTx/>
              <a:buNone/>
            </a:pPr>
            <a:r>
              <a:rPr lang="zh-CN" altLang="en-US" sz="2800" b="1">
                <a:solidFill>
                  <a:schemeClr val="bg1"/>
                </a:solidFill>
                <a:latin typeface="黑体" panose="02010609060101010101" pitchFamily="49" charset="-122"/>
                <a:ea typeface="黑体" panose="02010609060101010101" pitchFamily="49" charset="-122"/>
              </a:rPr>
              <a:t>    我们应当从中吸取哪些教训？</a:t>
            </a:r>
          </a:p>
        </p:txBody>
      </p:sp>
      <p:pic>
        <p:nvPicPr>
          <p:cNvPr id="22533" name="Picture 8" descr="未标题-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234" y="1326767"/>
            <a:ext cx="3671887" cy="183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4" name="Rectangle 9"/>
          <p:cNvSpPr>
            <a:spLocks noChangeArrowheads="1"/>
          </p:cNvSpPr>
          <p:nvPr/>
        </p:nvSpPr>
        <p:spPr bwMode="auto">
          <a:xfrm>
            <a:off x="4087061" y="3649497"/>
            <a:ext cx="4537075" cy="2062103"/>
          </a:xfrm>
          <a:prstGeom prst="rect">
            <a:avLst/>
          </a:prstGeom>
          <a:solidFill>
            <a:srgbClr val="BBE0E3"/>
          </a:solidFill>
          <a:ln w="9525" algn="ctr">
            <a:solidFill>
              <a:srgbClr val="009999"/>
            </a:solidFill>
            <a:miter lim="800000"/>
            <a:headEnd/>
            <a:tailEnd/>
          </a:ln>
        </p:spPr>
        <p:txBody>
          <a:bodyPr>
            <a:spAutoFit/>
          </a:bodyPr>
          <a:lstStyle>
            <a:lvl1pPr indent="600075">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lgn="just" eaLnBrk="1" hangingPunct="1">
              <a:spcBef>
                <a:spcPct val="0"/>
              </a:spcBef>
              <a:buFontTx/>
              <a:buNone/>
            </a:pPr>
            <a:r>
              <a:rPr kumimoji="1" lang="zh-CN" altLang="en-US" sz="2800" b="1" dirty="0">
                <a:solidFill>
                  <a:srgbClr val="000000"/>
                </a:solidFill>
                <a:latin typeface="Times New Roman" panose="02020603050405020304" pitchFamily="18" charset="0"/>
              </a:rPr>
              <a:t>时期：</a:t>
            </a:r>
            <a:r>
              <a:rPr kumimoji="1" lang="zh-CN" altLang="en-US" sz="2800" b="1" dirty="0">
                <a:solidFill>
                  <a:srgbClr val="FF0000"/>
                </a:solidFill>
                <a:latin typeface="Times New Roman" panose="02020603050405020304" pitchFamily="18" charset="0"/>
              </a:rPr>
              <a:t>“大跃进”</a:t>
            </a:r>
            <a:r>
              <a:rPr kumimoji="1" lang="zh-CN" altLang="en-US" sz="2800" b="1" dirty="0" smtClean="0">
                <a:solidFill>
                  <a:srgbClr val="FF0000"/>
                </a:solidFill>
                <a:latin typeface="Times New Roman" panose="02020603050405020304" pitchFamily="18" charset="0"/>
              </a:rPr>
              <a:t>运动</a:t>
            </a:r>
            <a:endParaRPr kumimoji="1" lang="en-US" altLang="zh-CN" sz="2800" b="1" dirty="0" smtClean="0">
              <a:solidFill>
                <a:srgbClr val="FF0000"/>
              </a:solidFill>
              <a:latin typeface="Times New Roman" panose="02020603050405020304" pitchFamily="18" charset="0"/>
            </a:endParaRPr>
          </a:p>
          <a:p>
            <a:pPr algn="just" eaLnBrk="1" hangingPunct="1">
              <a:spcBef>
                <a:spcPct val="0"/>
              </a:spcBef>
              <a:buFontTx/>
              <a:buNone/>
            </a:pPr>
            <a:r>
              <a:rPr kumimoji="1" lang="en-US" altLang="zh-CN" sz="2800" b="1" dirty="0">
                <a:solidFill>
                  <a:srgbClr val="FF0000"/>
                </a:solidFill>
                <a:latin typeface="Times New Roman" panose="02020603050405020304" pitchFamily="18" charset="0"/>
              </a:rPr>
              <a:t> </a:t>
            </a:r>
            <a:r>
              <a:rPr kumimoji="1" lang="en-US" altLang="zh-CN" sz="2800" b="1" dirty="0" smtClean="0">
                <a:solidFill>
                  <a:srgbClr val="FF0000"/>
                </a:solidFill>
                <a:latin typeface="Times New Roman" panose="02020603050405020304" pitchFamily="18" charset="0"/>
              </a:rPr>
              <a:t>            </a:t>
            </a:r>
            <a:r>
              <a:rPr kumimoji="1" lang="zh-CN" altLang="en-US" sz="2800" b="1" dirty="0" smtClean="0">
                <a:solidFill>
                  <a:srgbClr val="FF0000"/>
                </a:solidFill>
                <a:latin typeface="Times New Roman" panose="02020603050405020304" pitchFamily="18" charset="0"/>
              </a:rPr>
              <a:t>人民公社化运动</a:t>
            </a:r>
            <a:endParaRPr kumimoji="1" lang="zh-CN" altLang="en-US" sz="2800" b="1" dirty="0">
              <a:solidFill>
                <a:srgbClr val="FF0000"/>
              </a:solidFill>
              <a:latin typeface="Times New Roman" panose="02020603050405020304" pitchFamily="18" charset="0"/>
            </a:endParaRPr>
          </a:p>
          <a:p>
            <a:pPr algn="just" eaLnBrk="1" hangingPunct="1">
              <a:spcBef>
                <a:spcPct val="0"/>
              </a:spcBef>
              <a:buFontTx/>
              <a:buNone/>
            </a:pPr>
            <a:endParaRPr kumimoji="1" lang="en-US" altLang="zh-CN" sz="1800" b="1" dirty="0" smtClean="0">
              <a:solidFill>
                <a:srgbClr val="000000"/>
              </a:solidFill>
              <a:latin typeface="Times New Roman" panose="02020603050405020304" pitchFamily="18" charset="0"/>
            </a:endParaRPr>
          </a:p>
          <a:p>
            <a:pPr algn="just" eaLnBrk="1" hangingPunct="1">
              <a:spcBef>
                <a:spcPct val="0"/>
              </a:spcBef>
              <a:buFontTx/>
              <a:buNone/>
            </a:pPr>
            <a:r>
              <a:rPr kumimoji="1" lang="zh-CN" altLang="en-US" sz="1800" b="1" dirty="0" smtClean="0">
                <a:solidFill>
                  <a:srgbClr val="000000"/>
                </a:solidFill>
                <a:latin typeface="Times New Roman" panose="02020603050405020304" pitchFamily="18" charset="0"/>
              </a:rPr>
              <a:t>教训</a:t>
            </a:r>
            <a:r>
              <a:rPr kumimoji="1" lang="zh-CN" altLang="en-US" sz="1800" b="1" dirty="0">
                <a:solidFill>
                  <a:srgbClr val="000000"/>
                </a:solidFill>
                <a:latin typeface="Times New Roman" panose="02020603050405020304" pitchFamily="18" charset="0"/>
              </a:rPr>
              <a:t>：经济建设一定要遵循客观规律；立足本国国情；坚持实事求是，一切从实际出发；</a:t>
            </a:r>
          </a:p>
        </p:txBody>
      </p:sp>
      <p:sp>
        <p:nvSpPr>
          <p:cNvPr id="22535" name="Text Box 10"/>
          <p:cNvSpPr>
            <a:spLocks noChangeArrowheads="1"/>
          </p:cNvSpPr>
          <p:nvPr/>
        </p:nvSpPr>
        <p:spPr bwMode="auto">
          <a:xfrm>
            <a:off x="650875" y="249363"/>
            <a:ext cx="626427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4400" b="1" dirty="0">
                <a:solidFill>
                  <a:srgbClr val="0070C0"/>
                </a:solidFill>
                <a:latin typeface="Times New Roman" panose="02020603050405020304" pitchFamily="18" charset="0"/>
                <a:ea typeface="黑体" panose="02010609060101010101" pitchFamily="49" charset="-122"/>
              </a:rPr>
              <a:t>七</a:t>
            </a:r>
            <a:r>
              <a:rPr kumimoji="1" lang="zh-CN" altLang="en-US" sz="4400" b="1" dirty="0" smtClean="0">
                <a:solidFill>
                  <a:srgbClr val="0070C0"/>
                </a:solidFill>
                <a:latin typeface="Times New Roman" panose="02020603050405020304" pitchFamily="18" charset="0"/>
                <a:ea typeface="黑体" panose="02010609060101010101" pitchFamily="49" charset="-122"/>
              </a:rPr>
              <a:t>、</a:t>
            </a:r>
            <a:r>
              <a:rPr kumimoji="1" lang="zh-CN" altLang="en-US" sz="4400" b="1" dirty="0">
                <a:solidFill>
                  <a:srgbClr val="0070C0"/>
                </a:solidFill>
                <a:latin typeface="Times New Roman" panose="02020603050405020304" pitchFamily="18" charset="0"/>
                <a:ea typeface="黑体" panose="02010609060101010101" pitchFamily="49" charset="-122"/>
              </a:rPr>
              <a:t>探索建设的失误</a:t>
            </a:r>
          </a:p>
        </p:txBody>
      </p:sp>
      <p:pic>
        <p:nvPicPr>
          <p:cNvPr id="10" name="Picture 2" descr="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18" y="1048429"/>
            <a:ext cx="3244874" cy="243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1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1523749"/>
            <a:ext cx="1090453" cy="167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33740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childTnLst>
                                    <p:set>
                                      <p:cBhvr additive="base">
                                        <p:cTn id="17" dur="1" fill="hold">
                                          <p:stCondLst>
                                            <p:cond delay="0"/>
                                          </p:stCondLst>
                                        </p:cTn>
                                        <p:tgtEl>
                                          <p:spTgt spid="2194"/>
                                        </p:tgtEl>
                                        <p:attrNameLst>
                                          <p:attrName>style.visibility</p:attrName>
                                        </p:attrNameLst>
                                      </p:cBhvr>
                                      <p:to>
                                        <p:strVal val="visible"/>
                                      </p:to>
                                    </p:set>
                                    <p:anim calcmode="lin" valueType="num">
                                      <p:cBhvr additive="base">
                                        <p:cTn id="18" dur="500" fill="hold"/>
                                        <p:tgtEl>
                                          <p:spTgt spid="2194"/>
                                        </p:tgtEl>
                                        <p:attrNameLst>
                                          <p:attrName>ppt_w</p:attrName>
                                        </p:attrNameLst>
                                      </p:cBhvr>
                                      <p:tavLst>
                                        <p:tav tm="0">
                                          <p:val>
                                            <p:fltVal val="0"/>
                                          </p:val>
                                        </p:tav>
                                        <p:tav tm="100000">
                                          <p:val>
                                            <p:strVal val="#ppt_w"/>
                                          </p:val>
                                        </p:tav>
                                      </p:tavLst>
                                    </p:anim>
                                    <p:anim calcmode="lin" valueType="num">
                                      <p:cBhvr additive="base">
                                        <p:cTn id="19" dur="500" fill="hold"/>
                                        <p:tgtEl>
                                          <p:spTgt spid="21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539750" y="1052736"/>
            <a:ext cx="799269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5400" b="1" dirty="0">
                <a:solidFill>
                  <a:srgbClr val="FD2317"/>
                </a:solidFill>
                <a:effectLst>
                  <a:outerShdw blurRad="38100" dist="38100" dir="2700000" algn="tl">
                    <a:srgbClr val="C0C0C0"/>
                  </a:outerShdw>
                </a:effectLst>
                <a:latin typeface="华文行楷" panose="02010800040101010101" pitchFamily="2" charset="-122"/>
                <a:ea typeface="华文行楷" panose="02010800040101010101" pitchFamily="2" charset="-122"/>
              </a:rPr>
              <a:t>       </a:t>
            </a:r>
            <a:r>
              <a:rPr lang="zh-CN" altLang="en-US" sz="5400" b="1" dirty="0">
                <a:solidFill>
                  <a:srgbClr val="FD2317"/>
                </a:solidFill>
                <a:effectLst>
                  <a:outerShdw blurRad="38100" dist="38100" dir="2700000" algn="tl">
                    <a:srgbClr val="C0C0C0"/>
                  </a:outerShdw>
                </a:effectLst>
                <a:latin typeface="华文行楷" panose="02010800040101010101" pitchFamily="2" charset="-122"/>
                <a:ea typeface="华文行楷" panose="02010800040101010101" pitchFamily="2" charset="-122"/>
              </a:rPr>
              <a:t>中国现代史是中国共产党领导全国各族人民进行社会主义现代化建设的历史。</a:t>
            </a:r>
          </a:p>
        </p:txBody>
      </p:sp>
      <p:sp>
        <p:nvSpPr>
          <p:cNvPr id="43013" name="Rectangle 5"/>
          <p:cNvSpPr>
            <a:spLocks noChangeArrowheads="1"/>
          </p:cNvSpPr>
          <p:nvPr/>
        </p:nvSpPr>
        <p:spPr bwMode="auto">
          <a:xfrm>
            <a:off x="539750" y="4653136"/>
            <a:ext cx="824309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5400" b="1" dirty="0">
                <a:effectLst>
                  <a:outerShdw blurRad="38100" dist="38100" dir="2700000" algn="tl">
                    <a:srgbClr val="C0C0C0"/>
                  </a:outerShdw>
                </a:effectLst>
                <a:latin typeface="黑体" panose="02010609060101010101" pitchFamily="2" charset="-122"/>
                <a:ea typeface="黑体" panose="02010609060101010101" pitchFamily="2" charset="-122"/>
              </a:rPr>
              <a:t>1949</a:t>
            </a:r>
            <a:r>
              <a:rPr lang="zh-CN" altLang="en-US" sz="5400" b="1" dirty="0">
                <a:effectLst>
                  <a:outerShdw blurRad="38100" dist="38100" dir="2700000" algn="tl">
                    <a:srgbClr val="C0C0C0"/>
                  </a:outerShdw>
                </a:effectLst>
                <a:latin typeface="黑体" panose="02010609060101010101" pitchFamily="2" charset="-122"/>
                <a:ea typeface="黑体" panose="02010609060101010101" pitchFamily="2" charset="-122"/>
              </a:rPr>
              <a:t>年中华人民共和国的成立是中国现代史的开端。</a:t>
            </a:r>
          </a:p>
        </p:txBody>
      </p:sp>
      <p:grpSp>
        <p:nvGrpSpPr>
          <p:cNvPr id="4" name="Group 4"/>
          <p:cNvGrpSpPr/>
          <p:nvPr/>
        </p:nvGrpSpPr>
        <p:grpSpPr bwMode="auto">
          <a:xfrm>
            <a:off x="0" y="-26988"/>
            <a:ext cx="9251950" cy="935707"/>
            <a:chOff x="-23" y="-17"/>
            <a:chExt cx="5828" cy="663"/>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 y="-17"/>
              <a:ext cx="5828"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1610" y="223"/>
              <a:ext cx="3218"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500"/>
                </a:lnSpc>
                <a:defRPr/>
              </a:pP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中国</a:t>
              </a:r>
              <a:r>
                <a:rPr kumimoji="1" lang="zh-CN" altLang="en-US" sz="4800" b="1" dirty="0" smtClean="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现代史总</a:t>
              </a: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复习</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circle(in)">
                                      <p:cBhvr>
                                        <p:cTn id="7" dur="2000"/>
                                        <p:tgtEl>
                                          <p:spTgt spid="430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43013"/>
                                        </p:tgtEl>
                                        <p:attrNameLst>
                                          <p:attrName>style.visibility</p:attrName>
                                        </p:attrNameLst>
                                      </p:cBhvr>
                                      <p:to>
                                        <p:strVal val="visible"/>
                                      </p:to>
                                    </p:set>
                                    <p:animEffect transition="in" filter="diamond(in)">
                                      <p:cBhvr>
                                        <p:cTn id="12" dur="20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P spid="430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21-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81400"/>
            <a:ext cx="3048000" cy="235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4" descr="21-0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573463"/>
            <a:ext cx="3886200" cy="2538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Text Box 5"/>
          <p:cNvSpPr>
            <a:spLocks noChangeArrowheads="1"/>
          </p:cNvSpPr>
          <p:nvPr/>
        </p:nvSpPr>
        <p:spPr bwMode="auto">
          <a:xfrm>
            <a:off x="685800" y="6019800"/>
            <a:ext cx="2971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zh-CN" altLang="en-US" sz="2800" b="1">
                <a:latin typeface="Times New Roman" panose="02020603050405020304" pitchFamily="18" charset="0"/>
                <a:ea typeface="黑体" panose="02010609060101010101" pitchFamily="49" charset="-122"/>
              </a:rPr>
              <a:t>大字报满天飞</a:t>
            </a:r>
          </a:p>
        </p:txBody>
      </p:sp>
      <p:pic>
        <p:nvPicPr>
          <p:cNvPr id="24581" name="Picture 8" descr="21-2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500" y="333375"/>
            <a:ext cx="1971675" cy="2971800"/>
          </a:xfrm>
          <a:prstGeom prst="rect">
            <a:avLst/>
          </a:prstGeom>
          <a:noFill/>
          <a:ln w="9525" algn="ctr">
            <a:solidFill>
              <a:srgbClr val="336600"/>
            </a:solidFill>
            <a:miter lim="800000"/>
            <a:headEnd/>
            <a:tailEnd/>
          </a:ln>
          <a:extLst>
            <a:ext uri="{909E8E84-426E-40DD-AFC4-6F175D3DCCD1}">
              <a14:hiddenFill xmlns:a14="http://schemas.microsoft.com/office/drawing/2010/main">
                <a:solidFill>
                  <a:srgbClr val="FFFFFF"/>
                </a:solidFill>
              </a14:hiddenFill>
            </a:ext>
          </a:extLst>
        </p:spPr>
      </p:pic>
      <p:pic>
        <p:nvPicPr>
          <p:cNvPr id="24582" name="Picture 9" descr="21-11"/>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228600"/>
            <a:ext cx="3048000" cy="2333625"/>
          </a:xfrm>
          <a:prstGeom prst="rect">
            <a:avLst/>
          </a:prstGeom>
          <a:noFill/>
          <a:ln w="9525" algn="ctr">
            <a:solidFill>
              <a:srgbClr val="336600"/>
            </a:solidFill>
            <a:miter lim="800000"/>
            <a:headEnd/>
            <a:tailEnd/>
          </a:ln>
          <a:extLst>
            <a:ext uri="{909E8E84-426E-40DD-AFC4-6F175D3DCCD1}">
              <a14:hiddenFill xmlns:a14="http://schemas.microsoft.com/office/drawing/2010/main">
                <a:solidFill>
                  <a:srgbClr val="FFFFFF"/>
                </a:solidFill>
              </a14:hiddenFill>
            </a:ext>
          </a:extLst>
        </p:spPr>
      </p:pic>
      <p:sp>
        <p:nvSpPr>
          <p:cNvPr id="24583" name="Rectangle 10"/>
          <p:cNvSpPr>
            <a:spLocks noChangeArrowheads="1"/>
          </p:cNvSpPr>
          <p:nvPr/>
        </p:nvSpPr>
        <p:spPr bwMode="auto">
          <a:xfrm>
            <a:off x="381000" y="2743200"/>
            <a:ext cx="26352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zh-CN" altLang="en-US" sz="2400" b="1">
                <a:latin typeface="黑体" panose="02010609060101010101" pitchFamily="49" charset="-122"/>
                <a:ea typeface="黑体" panose="02010609060101010101" pitchFamily="49" charset="-122"/>
              </a:rPr>
              <a:t>毛泽东接见红卫兵</a:t>
            </a:r>
          </a:p>
        </p:txBody>
      </p:sp>
      <p:sp>
        <p:nvSpPr>
          <p:cNvPr id="24584" name="Text Box 11"/>
          <p:cNvSpPr>
            <a:spLocks noChangeArrowheads="1"/>
          </p:cNvSpPr>
          <p:nvPr/>
        </p:nvSpPr>
        <p:spPr bwMode="auto">
          <a:xfrm>
            <a:off x="5724525" y="908050"/>
            <a:ext cx="2743200" cy="955675"/>
          </a:xfrm>
          <a:prstGeom prst="rect">
            <a:avLst/>
          </a:prstGeom>
          <a:solidFill>
            <a:srgbClr val="FFFF00"/>
          </a:solidFill>
          <a:ln w="9525" algn="ctr">
            <a:solidFill>
              <a:srgbClr val="333399"/>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800" b="1">
                <a:latin typeface="Times New Roman" panose="02020603050405020304" pitchFamily="18" charset="0"/>
                <a:ea typeface="黑体" panose="02010609060101010101" pitchFamily="49" charset="-122"/>
              </a:rPr>
              <a:t>这些图片反映了什么历史事件？</a:t>
            </a:r>
          </a:p>
        </p:txBody>
      </p:sp>
      <p:sp>
        <p:nvSpPr>
          <p:cNvPr id="2215" name="Text Box 12"/>
          <p:cNvSpPr>
            <a:spLocks noChangeArrowheads="1"/>
          </p:cNvSpPr>
          <p:nvPr/>
        </p:nvSpPr>
        <p:spPr bwMode="auto">
          <a:xfrm>
            <a:off x="5724525" y="2133600"/>
            <a:ext cx="2590800" cy="650875"/>
          </a:xfrm>
          <a:prstGeom prst="rect">
            <a:avLst/>
          </a:prstGeom>
          <a:solidFill>
            <a:srgbClr val="BBE0E3"/>
          </a:solidFill>
          <a:ln w="9525" algn="ctr">
            <a:solidFill>
              <a:srgbClr val="009999"/>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3600" b="1" dirty="0">
                <a:solidFill>
                  <a:srgbClr val="FF0000"/>
                </a:solidFill>
                <a:latin typeface="Times New Roman" panose="02020603050405020304" pitchFamily="18" charset="0"/>
                <a:ea typeface="黑体" panose="02010609060101010101" pitchFamily="49" charset="-122"/>
              </a:rPr>
              <a:t>文化大革命</a:t>
            </a:r>
          </a:p>
        </p:txBody>
      </p:sp>
      <p:sp>
        <p:nvSpPr>
          <p:cNvPr id="2216" name="Rectangle 13"/>
          <p:cNvSpPr>
            <a:spLocks noChangeArrowheads="1"/>
          </p:cNvSpPr>
          <p:nvPr/>
        </p:nvSpPr>
        <p:spPr bwMode="auto">
          <a:xfrm>
            <a:off x="5651500" y="2924175"/>
            <a:ext cx="2860675" cy="528638"/>
          </a:xfrm>
          <a:prstGeom prst="rect">
            <a:avLst/>
          </a:prstGeom>
          <a:solidFill>
            <a:srgbClr val="00FFFF"/>
          </a:solidFill>
          <a:ln w="9525" algn="ctr">
            <a:solidFill>
              <a:srgbClr val="009999"/>
            </a:solidFill>
            <a:miter lim="800000"/>
            <a:headEnd/>
            <a:tailEnd/>
          </a:ln>
        </p:spPr>
        <p:txBody>
          <a:bodyPr wrap="non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en-US" altLang="en-US" sz="2800" b="1">
                <a:latin typeface="黑体" panose="02010609060101010101" pitchFamily="49" charset="-122"/>
                <a:ea typeface="黑体" panose="02010609060101010101" pitchFamily="49" charset="-122"/>
              </a:rPr>
              <a:t>1966</a:t>
            </a:r>
            <a:r>
              <a:rPr lang="zh-CN" altLang="en-US" sz="2800" b="1">
                <a:latin typeface="黑体" panose="02010609060101010101" pitchFamily="49" charset="-122"/>
                <a:ea typeface="黑体" panose="02010609060101010101" pitchFamily="49" charset="-122"/>
              </a:rPr>
              <a:t>年</a:t>
            </a:r>
            <a:r>
              <a:rPr lang="en-US" altLang="zh-CN" sz="2800" b="1">
                <a:latin typeface="黑体" panose="02010609060101010101" pitchFamily="49" charset="-122"/>
                <a:ea typeface="黑体" panose="02010609060101010101" pitchFamily="49" charset="-122"/>
              </a:rPr>
              <a:t>---1976</a:t>
            </a:r>
            <a:r>
              <a:rPr lang="zh-CN" altLang="en-US" sz="2800" b="1">
                <a:latin typeface="黑体" panose="02010609060101010101" pitchFamily="49" charset="-122"/>
                <a:ea typeface="黑体" panose="02010609060101010101" pitchFamily="49" charset="-122"/>
              </a:rPr>
              <a:t>年</a:t>
            </a:r>
          </a:p>
        </p:txBody>
      </p:sp>
    </p:spTree>
    <p:extLst>
      <p:ext uri="{BB962C8B-B14F-4D97-AF65-F5344CB8AC3E}">
        <p14:creationId xmlns:p14="http://schemas.microsoft.com/office/powerpoint/2010/main" val="1892134205"/>
      </p:ext>
    </p:extLst>
  </p:cSld>
  <p:clrMapOvr>
    <a:masterClrMapping/>
  </p:clrMapOvr>
  <p:transition spd="slow">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childTnLst>
                                    <p:set>
                                      <p:cBhvr additive="base">
                                        <p:cTn id="6" dur="1" fill="hold">
                                          <p:stCondLst>
                                            <p:cond delay="0"/>
                                          </p:stCondLst>
                                        </p:cTn>
                                        <p:tgtEl>
                                          <p:spTgt spid="2215"/>
                                        </p:tgtEl>
                                        <p:attrNameLst>
                                          <p:attrName>style.visibility</p:attrName>
                                        </p:attrNameLst>
                                      </p:cBhvr>
                                      <p:to>
                                        <p:strVal val="visible"/>
                                      </p:to>
                                    </p:set>
                                    <p:anim calcmode="lin" valueType="num">
                                      <p:cBhvr additive="base">
                                        <p:cTn id="7" dur="500" fill="hold"/>
                                        <p:tgtEl>
                                          <p:spTgt spid="2215"/>
                                        </p:tgtEl>
                                        <p:attrNameLst>
                                          <p:attrName>ppt_x</p:attrName>
                                        </p:attrNameLst>
                                      </p:cBhvr>
                                      <p:tavLst>
                                        <p:tav tm="0">
                                          <p:val>
                                            <p:strVal val="0-#ppt_w/2"/>
                                          </p:val>
                                        </p:tav>
                                        <p:tav tm="100000">
                                          <p:val>
                                            <p:strVal val="#ppt_x"/>
                                          </p:val>
                                        </p:tav>
                                      </p:tavLst>
                                    </p:anim>
                                    <p:anim calcmode="lin" valueType="num">
                                      <p:cBhvr additive="base">
                                        <p:cTn id="8" dur="500" fill="hold"/>
                                        <p:tgtEl>
                                          <p:spTgt spid="22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4" fill="hold" grpId="0" nodeType="clickEffect">
                                  <p:childTnLst>
                                    <p:set>
                                      <p:cBhvr additive="base">
                                        <p:cTn id="13" dur="1" fill="hold">
                                          <p:stCondLst>
                                            <p:cond delay="0"/>
                                          </p:stCondLst>
                                        </p:cTn>
                                        <p:tgtEl>
                                          <p:spTgt spid="2216"/>
                                        </p:tgtEl>
                                        <p:attrNameLst>
                                          <p:attrName>style.visibility</p:attrName>
                                        </p:attrNameLst>
                                      </p:cBhvr>
                                      <p:to>
                                        <p:strVal val="visible"/>
                                      </p:to>
                                    </p:set>
                                    <p:anim calcmode="lin" valueType="num">
                                      <p:cBhvr additive="base">
                                        <p:cTn id="14" dur="500" fill="hold"/>
                                        <p:tgtEl>
                                          <p:spTgt spid="2216"/>
                                        </p:tgtEl>
                                        <p:attrNameLst>
                                          <p:attrName>ppt_x</p:attrName>
                                        </p:attrNameLst>
                                      </p:cBhvr>
                                      <p:tavLst>
                                        <p:tav tm="0">
                                          <p:val>
                                            <p:strVal val="#ppt_x"/>
                                          </p:val>
                                        </p:tav>
                                        <p:tav tm="100000">
                                          <p:val>
                                            <p:strVal val="#ppt_x"/>
                                          </p:val>
                                        </p:tav>
                                      </p:tavLst>
                                    </p:anim>
                                    <p:anim calcmode="lin" valueType="num">
                                      <p:cBhvr additive="base">
                                        <p:cTn id="15" dur="500" fill="hold"/>
                                        <p:tgtEl>
                                          <p:spTgt spid="22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5" grpId="0" animBg="1"/>
      <p:bldP spid="22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 name="Text Box 2"/>
          <p:cNvSpPr>
            <a:spLocks noChangeArrowheads="1"/>
          </p:cNvSpPr>
          <p:nvPr/>
        </p:nvSpPr>
        <p:spPr bwMode="auto">
          <a:xfrm>
            <a:off x="838200" y="304800"/>
            <a:ext cx="746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Pct val="100000"/>
              <a:defRPr/>
            </a:pPr>
            <a:r>
              <a:rPr lang="zh-CN" altLang="en-US" sz="2400" b="1" smtClean="0">
                <a:effectLst>
                  <a:outerShdw blurRad="38100" dist="38100" dir="2700000" algn="tl">
                    <a:srgbClr val="C0C0C0"/>
                  </a:outerShdw>
                </a:effectLst>
                <a:latin typeface="Times New Roman" panose="02020603050405020304" pitchFamily="18" charset="0"/>
              </a:rPr>
              <a:t>1966年—1968年</a:t>
            </a:r>
            <a:r>
              <a:rPr lang="zh-CN" altLang="zh-CN" sz="2400" b="1" smtClean="0">
                <a:effectLst>
                  <a:outerShdw blurRad="38100" dist="38100" dir="2700000" algn="tl">
                    <a:srgbClr val="C0C0C0"/>
                  </a:outerShdw>
                </a:effectLst>
                <a:latin typeface="Times New Roman" panose="02020603050405020304" pitchFamily="18" charset="0"/>
              </a:rPr>
              <a:t>工农业生产和</a:t>
            </a:r>
            <a:r>
              <a:rPr lang="en-US" altLang="en-US" sz="2400" b="1" smtClean="0">
                <a:effectLst>
                  <a:outerShdw blurRad="38100" dist="38100" dir="2700000" algn="tl">
                    <a:srgbClr val="C0C0C0"/>
                  </a:outerShdw>
                </a:effectLst>
                <a:latin typeface="Times New Roman" panose="02020603050405020304" pitchFamily="18" charset="0"/>
              </a:rPr>
              <a:t>国家财政收入比较表</a:t>
            </a:r>
          </a:p>
        </p:txBody>
      </p:sp>
      <p:grpSp>
        <p:nvGrpSpPr>
          <p:cNvPr id="27651" name="Group 189"/>
          <p:cNvGrpSpPr>
            <a:grpSpLocks/>
          </p:cNvGrpSpPr>
          <p:nvPr/>
        </p:nvGrpSpPr>
        <p:grpSpPr bwMode="auto">
          <a:xfrm>
            <a:off x="1981200" y="609600"/>
            <a:ext cx="4211638" cy="2220913"/>
            <a:chOff x="0" y="0"/>
            <a:chExt cx="4599" cy="2810"/>
          </a:xfrm>
        </p:grpSpPr>
        <p:grpSp>
          <p:nvGrpSpPr>
            <p:cNvPr id="27656" name="Group 190"/>
            <p:cNvGrpSpPr>
              <a:grpSpLocks/>
            </p:cNvGrpSpPr>
            <p:nvPr/>
          </p:nvGrpSpPr>
          <p:grpSpPr bwMode="auto">
            <a:xfrm>
              <a:off x="3035" y="1275"/>
              <a:ext cx="1564" cy="1535"/>
              <a:chOff x="0" y="-1"/>
              <a:chExt cx="1561" cy="1531"/>
            </a:xfrm>
          </p:grpSpPr>
          <p:sp>
            <p:nvSpPr>
              <p:cNvPr id="27662" name="Rectangle 6"/>
              <p:cNvSpPr>
                <a:spLocks noChangeArrowheads="1"/>
              </p:cNvSpPr>
              <p:nvPr/>
            </p:nvSpPr>
            <p:spPr bwMode="auto">
              <a:xfrm>
                <a:off x="0" y="44"/>
                <a:ext cx="227" cy="273"/>
              </a:xfrm>
              <a:prstGeom prst="rect">
                <a:avLst/>
              </a:prstGeom>
              <a:solidFill>
                <a:srgbClr val="FFFF00"/>
              </a:solidFill>
              <a:ln w="9525" algn="ctr">
                <a:solidFill>
                  <a:srgbClr val="000000"/>
                </a:solidFill>
                <a:miter lim="800000"/>
                <a:headEnd/>
                <a:tailEnd/>
              </a:ln>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27663" name="Rectangle 7"/>
              <p:cNvSpPr>
                <a:spLocks noChangeArrowheads="1"/>
              </p:cNvSpPr>
              <p:nvPr/>
            </p:nvSpPr>
            <p:spPr bwMode="auto">
              <a:xfrm>
                <a:off x="0" y="498"/>
                <a:ext cx="227" cy="273"/>
              </a:xfrm>
              <a:prstGeom prst="rect">
                <a:avLst/>
              </a:prstGeom>
              <a:solidFill>
                <a:srgbClr val="BBE0E3"/>
              </a:solidFill>
              <a:ln w="9525" algn="ctr">
                <a:solidFill>
                  <a:srgbClr val="000000"/>
                </a:solidFill>
                <a:miter lim="800000"/>
                <a:headEnd/>
                <a:tailEnd/>
              </a:ln>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27664" name="Rectangle 8"/>
              <p:cNvSpPr>
                <a:spLocks noChangeArrowheads="1"/>
              </p:cNvSpPr>
              <p:nvPr/>
            </p:nvSpPr>
            <p:spPr bwMode="auto">
              <a:xfrm>
                <a:off x="0" y="952"/>
                <a:ext cx="227" cy="273"/>
              </a:xfrm>
              <a:prstGeom prst="rect">
                <a:avLst/>
              </a:prstGeom>
              <a:solidFill>
                <a:srgbClr val="FF9900"/>
              </a:solidFill>
              <a:ln w="9525" algn="ctr">
                <a:solidFill>
                  <a:srgbClr val="000000"/>
                </a:solidFill>
                <a:miter lim="800000"/>
                <a:headEnd/>
                <a:tailEnd/>
              </a:ln>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2242" name="Rectangle 9"/>
              <p:cNvSpPr>
                <a:spLocks noChangeArrowheads="1"/>
              </p:cNvSpPr>
              <p:nvPr/>
            </p:nvSpPr>
            <p:spPr bwMode="auto">
              <a:xfrm>
                <a:off x="319" y="-1"/>
                <a:ext cx="1199"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zh-CN" altLang="en-US" sz="2400" b="1" smtClean="0">
                    <a:effectLst>
                      <a:outerShdw blurRad="38100" dist="38100" dir="2700000" algn="tl">
                        <a:srgbClr val="C0C0C0"/>
                      </a:outerShdw>
                    </a:effectLst>
                    <a:latin typeface="Times New Roman" panose="02020603050405020304" pitchFamily="18" charset="0"/>
                  </a:rPr>
                  <a:t>1966年</a:t>
                </a:r>
              </a:p>
            </p:txBody>
          </p:sp>
          <p:sp>
            <p:nvSpPr>
              <p:cNvPr id="2243" name="Rectangle 10"/>
              <p:cNvSpPr>
                <a:spLocks noChangeArrowheads="1"/>
              </p:cNvSpPr>
              <p:nvPr/>
            </p:nvSpPr>
            <p:spPr bwMode="auto">
              <a:xfrm>
                <a:off x="319" y="500"/>
                <a:ext cx="1199" cy="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zh-CN" altLang="en-US" sz="2400" b="1" smtClean="0">
                    <a:effectLst>
                      <a:outerShdw blurRad="38100" dist="38100" dir="2700000" algn="tl">
                        <a:srgbClr val="C0C0C0"/>
                      </a:outerShdw>
                    </a:effectLst>
                    <a:latin typeface="Times New Roman" panose="02020603050405020304" pitchFamily="18" charset="0"/>
                  </a:rPr>
                  <a:t>1967年</a:t>
                </a:r>
              </a:p>
            </p:txBody>
          </p:sp>
          <p:sp>
            <p:nvSpPr>
              <p:cNvPr id="2244" name="Rectangle 11"/>
              <p:cNvSpPr>
                <a:spLocks noChangeArrowheads="1"/>
              </p:cNvSpPr>
              <p:nvPr/>
            </p:nvSpPr>
            <p:spPr bwMode="auto">
              <a:xfrm>
                <a:off x="362" y="953"/>
                <a:ext cx="1199"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zh-CN" altLang="en-US" sz="2400" b="1" smtClean="0">
                    <a:effectLst>
                      <a:outerShdw blurRad="38100" dist="38100" dir="2700000" algn="tl">
                        <a:srgbClr val="C0C0C0"/>
                      </a:outerShdw>
                    </a:effectLst>
                    <a:latin typeface="Times New Roman" panose="02020603050405020304" pitchFamily="18" charset="0"/>
                  </a:rPr>
                  <a:t>1968年</a:t>
                </a:r>
              </a:p>
            </p:txBody>
          </p:sp>
        </p:grpSp>
        <p:sp>
          <p:nvSpPr>
            <p:cNvPr id="27657" name="Line 12"/>
            <p:cNvSpPr>
              <a:spLocks noChangeShapeType="1"/>
            </p:cNvSpPr>
            <p:nvPr/>
          </p:nvSpPr>
          <p:spPr bwMode="auto">
            <a:xfrm flipV="1">
              <a:off x="0" y="2592"/>
              <a:ext cx="4416" cy="0"/>
            </a:xfrm>
            <a:prstGeom prst="line">
              <a:avLst/>
            </a:prstGeom>
            <a:noFill/>
            <a:ln w="57150"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8" name="AutoShape 13"/>
            <p:cNvSpPr>
              <a:spLocks noChangeArrowheads="1"/>
            </p:cNvSpPr>
            <p:nvPr/>
          </p:nvSpPr>
          <p:spPr bwMode="auto">
            <a:xfrm>
              <a:off x="1153" y="815"/>
              <a:ext cx="576" cy="1725"/>
            </a:xfrm>
            <a:prstGeom prst="cube">
              <a:avLst>
                <a:gd name="adj" fmla="val 25000"/>
              </a:avLst>
            </a:prstGeom>
            <a:gradFill rotWithShape="0">
              <a:gsLst>
                <a:gs pos="0">
                  <a:srgbClr val="BBE0E3"/>
                </a:gs>
                <a:gs pos="100000">
                  <a:srgbClr val="57696B"/>
                </a:gs>
              </a:gsLst>
              <a:lin ang="18900000"/>
            </a:gradFill>
            <a:ln w="9525" algn="ctr">
              <a:solidFill>
                <a:srgbClr val="000000"/>
              </a:solidFill>
              <a:miter lim="800000"/>
              <a:headEnd/>
              <a:tailEnd/>
            </a:ln>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27659" name="AutoShape 14"/>
            <p:cNvSpPr>
              <a:spLocks noChangeArrowheads="1"/>
            </p:cNvSpPr>
            <p:nvPr/>
          </p:nvSpPr>
          <p:spPr bwMode="auto">
            <a:xfrm>
              <a:off x="1920" y="1104"/>
              <a:ext cx="576" cy="1440"/>
            </a:xfrm>
            <a:prstGeom prst="cube">
              <a:avLst>
                <a:gd name="adj" fmla="val 25000"/>
              </a:avLst>
            </a:prstGeom>
            <a:gradFill rotWithShape="0">
              <a:gsLst>
                <a:gs pos="0">
                  <a:srgbClr val="FF9900"/>
                </a:gs>
                <a:gs pos="100000">
                  <a:srgbClr val="764700"/>
                </a:gs>
              </a:gsLst>
              <a:lin ang="18900000"/>
            </a:gradFill>
            <a:ln w="9525" algn="ctr">
              <a:solidFill>
                <a:srgbClr val="000000"/>
              </a:solidFill>
              <a:miter lim="800000"/>
              <a:headEnd/>
              <a:tailEnd/>
            </a:ln>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27660" name="AutoShape 15"/>
            <p:cNvSpPr>
              <a:spLocks noChangeArrowheads="1"/>
            </p:cNvSpPr>
            <p:nvPr/>
          </p:nvSpPr>
          <p:spPr bwMode="auto">
            <a:xfrm>
              <a:off x="384" y="288"/>
              <a:ext cx="576" cy="2253"/>
            </a:xfrm>
            <a:prstGeom prst="cube">
              <a:avLst>
                <a:gd name="adj" fmla="val 25000"/>
              </a:avLst>
            </a:prstGeom>
            <a:gradFill rotWithShape="0">
              <a:gsLst>
                <a:gs pos="0">
                  <a:srgbClr val="FFFF00"/>
                </a:gs>
                <a:gs pos="100000">
                  <a:srgbClr val="767600"/>
                </a:gs>
              </a:gsLst>
              <a:lin ang="18900000"/>
            </a:gradFill>
            <a:ln w="9525" algn="ctr">
              <a:solidFill>
                <a:srgbClr val="000000"/>
              </a:solidFill>
              <a:miter lim="800000"/>
              <a:headEnd/>
              <a:tailEnd/>
            </a:ln>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27661" name="Line 16"/>
            <p:cNvSpPr>
              <a:spLocks noChangeShapeType="1"/>
            </p:cNvSpPr>
            <p:nvPr/>
          </p:nvSpPr>
          <p:spPr bwMode="auto">
            <a:xfrm flipV="1">
              <a:off x="0" y="0"/>
              <a:ext cx="0" cy="2592"/>
            </a:xfrm>
            <a:prstGeom prst="line">
              <a:avLst/>
            </a:prstGeom>
            <a:noFill/>
            <a:ln w="57150"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652" name="Text Box 18"/>
          <p:cNvSpPr>
            <a:spLocks noChangeArrowheads="1"/>
          </p:cNvSpPr>
          <p:nvPr/>
        </p:nvSpPr>
        <p:spPr bwMode="auto">
          <a:xfrm>
            <a:off x="609600" y="2743200"/>
            <a:ext cx="76962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800" b="1">
                <a:latin typeface="Times New Roman" panose="02020603050405020304" pitchFamily="18" charset="0"/>
              </a:rPr>
              <a:t>上表说明了什么问题？为什么会出现这种情况？此事件对我们国家造成了什么危害？</a:t>
            </a:r>
          </a:p>
        </p:txBody>
      </p:sp>
      <p:sp>
        <p:nvSpPr>
          <p:cNvPr id="2251" name="Rectangle 19"/>
          <p:cNvSpPr>
            <a:spLocks noChangeArrowheads="1"/>
          </p:cNvSpPr>
          <p:nvPr/>
        </p:nvSpPr>
        <p:spPr bwMode="auto">
          <a:xfrm>
            <a:off x="457200" y="3733800"/>
            <a:ext cx="8001000" cy="528638"/>
          </a:xfrm>
          <a:prstGeom prst="rect">
            <a:avLst/>
          </a:prstGeom>
          <a:solidFill>
            <a:srgbClr val="BBE0E3"/>
          </a:solidFill>
          <a:ln w="9525" cap="flat" algn="ctr">
            <a:solidFill>
              <a:srgbClr val="009999"/>
            </a:solidFill>
            <a:prstDash val="solid"/>
            <a:miter lim="800000"/>
            <a:headEnd type="none" w="med" len="med"/>
            <a:tailEnd type="none" w="med" len="me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zh-CN" altLang="ru-RU" sz="2800" b="1" smtClean="0">
                <a:effectLst>
                  <a:outerShdw blurRad="38100" dist="38100" dir="2700000" algn="tl">
                    <a:srgbClr val="FFFFFF"/>
                  </a:outerShdw>
                </a:effectLst>
                <a:latin typeface="黑体" panose="02010609060101010101" pitchFamily="49" charset="-122"/>
                <a:ea typeface="黑体" panose="02010609060101010101" pitchFamily="49" charset="-122"/>
              </a:rPr>
              <a:t>（</a:t>
            </a:r>
            <a:r>
              <a:rPr lang="en-US" altLang="zh-CN" sz="2800" b="1" smtClean="0">
                <a:effectLst>
                  <a:outerShdw blurRad="38100" dist="38100" dir="2700000" algn="tl">
                    <a:srgbClr val="FFFFFF"/>
                  </a:outerShdw>
                </a:effectLst>
                <a:latin typeface="黑体" panose="02010609060101010101" pitchFamily="49" charset="-122"/>
                <a:ea typeface="黑体" panose="02010609060101010101" pitchFamily="49" charset="-122"/>
              </a:rPr>
              <a:t>1</a:t>
            </a:r>
            <a:r>
              <a:rPr lang="zh-CN" altLang="en-US" sz="2800" b="1" smtClean="0">
                <a:effectLst>
                  <a:outerShdw blurRad="38100" dist="38100" dir="2700000" algn="tl">
                    <a:srgbClr val="FFFFFF"/>
                  </a:outerShdw>
                </a:effectLst>
                <a:latin typeface="黑体" panose="02010609060101010101" pitchFamily="49" charset="-122"/>
                <a:ea typeface="黑体" panose="02010609060101010101" pitchFamily="49" charset="-122"/>
              </a:rPr>
              <a:t>）</a:t>
            </a:r>
            <a:r>
              <a:rPr lang="zh-CN" altLang="ru-RU" sz="2800" b="1" smtClean="0">
                <a:solidFill>
                  <a:schemeClr val="tx2"/>
                </a:solidFill>
                <a:effectLst>
                  <a:outerShdw blurRad="38100" dist="38100" dir="2700000" algn="tl">
                    <a:srgbClr val="FFFFFF"/>
                  </a:outerShdw>
                </a:effectLst>
                <a:latin typeface="黑体" panose="02010609060101010101" pitchFamily="49" charset="-122"/>
                <a:ea typeface="黑体" panose="02010609060101010101" pitchFamily="49" charset="-122"/>
              </a:rPr>
              <a:t>工农业总产值和</a:t>
            </a:r>
            <a:r>
              <a:rPr lang="en-US" altLang="en-US" sz="2800" b="1" smtClean="0">
                <a:solidFill>
                  <a:schemeClr val="tx2"/>
                </a:solidFill>
                <a:effectLst>
                  <a:outerShdw blurRad="38100" dist="38100" dir="2700000" algn="tl">
                    <a:srgbClr val="FFFFFF"/>
                  </a:outerShdw>
                </a:effectLst>
                <a:latin typeface="黑体" panose="02010609060101010101" pitchFamily="49" charset="-122"/>
                <a:ea typeface="黑体" panose="02010609060101010101" pitchFamily="49" charset="-122"/>
              </a:rPr>
              <a:t>国家财政收入</a:t>
            </a:r>
            <a:r>
              <a:rPr lang="zh-CN" altLang="en-US" sz="2800" b="1" smtClean="0">
                <a:solidFill>
                  <a:schemeClr val="tx2"/>
                </a:solidFill>
                <a:effectLst>
                  <a:outerShdw blurRad="38100" dist="38100" dir="2700000" algn="tl">
                    <a:srgbClr val="FFFFFF"/>
                  </a:outerShdw>
                </a:effectLst>
                <a:latin typeface="黑体" panose="02010609060101010101" pitchFamily="49" charset="-122"/>
                <a:ea typeface="黑体" panose="02010609060101010101" pitchFamily="49" charset="-122"/>
              </a:rPr>
              <a:t>逐年下降。</a:t>
            </a:r>
          </a:p>
        </p:txBody>
      </p:sp>
      <p:sp>
        <p:nvSpPr>
          <p:cNvPr id="2252" name="Rectangle 21"/>
          <p:cNvSpPr>
            <a:spLocks noChangeArrowheads="1"/>
          </p:cNvSpPr>
          <p:nvPr/>
        </p:nvSpPr>
        <p:spPr bwMode="auto">
          <a:xfrm>
            <a:off x="457200" y="4244975"/>
            <a:ext cx="4302125" cy="528638"/>
          </a:xfrm>
          <a:prstGeom prst="rect">
            <a:avLst/>
          </a:prstGeom>
          <a:solidFill>
            <a:srgbClr val="BBE0E3"/>
          </a:solidFill>
          <a:ln w="9525" cap="flat" algn="ctr">
            <a:solidFill>
              <a:srgbClr val="009999"/>
            </a:solidFill>
            <a:prstDash val="solid"/>
            <a:miter lim="800000"/>
            <a:headEnd type="none" w="med" len="med"/>
            <a:tailEnd type="none" w="med" len="med"/>
          </a:ln>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zh-CN" altLang="en-US" sz="2800" b="1" smtClean="0">
                <a:solidFill>
                  <a:schemeClr val="tx2"/>
                </a:solidFill>
                <a:effectLst>
                  <a:outerShdw blurRad="38100" dist="38100" dir="2700000" algn="tl">
                    <a:srgbClr val="FFFFFF"/>
                  </a:outerShdw>
                </a:effectLst>
                <a:latin typeface="黑体" panose="02010609060101010101" pitchFamily="49" charset="-122"/>
                <a:ea typeface="黑体" panose="02010609060101010101" pitchFamily="49" charset="-122"/>
              </a:rPr>
              <a:t>（</a:t>
            </a:r>
            <a:r>
              <a:rPr lang="en-US" altLang="zh-CN" sz="2800" b="1" smtClean="0">
                <a:solidFill>
                  <a:schemeClr val="tx2"/>
                </a:solidFill>
                <a:effectLst>
                  <a:outerShdw blurRad="38100" dist="38100" dir="2700000" algn="tl">
                    <a:srgbClr val="FFFFFF"/>
                  </a:outerShdw>
                </a:effectLst>
                <a:latin typeface="黑体" panose="02010609060101010101" pitchFamily="49" charset="-122"/>
                <a:ea typeface="黑体" panose="02010609060101010101" pitchFamily="49" charset="-122"/>
              </a:rPr>
              <a:t>2</a:t>
            </a:r>
            <a:r>
              <a:rPr lang="zh-CN" altLang="en-US" sz="2800" b="1" smtClean="0">
                <a:solidFill>
                  <a:schemeClr val="tx2"/>
                </a:solidFill>
                <a:effectLst>
                  <a:outerShdw blurRad="38100" dist="38100" dir="2700000" algn="tl">
                    <a:srgbClr val="FFFFFF"/>
                  </a:outerShdw>
                </a:effectLst>
                <a:latin typeface="黑体" panose="02010609060101010101" pitchFamily="49" charset="-122"/>
                <a:ea typeface="黑体" panose="02010609060101010101" pitchFamily="49" charset="-122"/>
              </a:rPr>
              <a:t>）文化大革命造成的。</a:t>
            </a:r>
          </a:p>
        </p:txBody>
      </p:sp>
      <p:sp>
        <p:nvSpPr>
          <p:cNvPr id="2253" name="Rectangle 22"/>
          <p:cNvSpPr>
            <a:spLocks noChangeArrowheads="1"/>
          </p:cNvSpPr>
          <p:nvPr/>
        </p:nvSpPr>
        <p:spPr bwMode="auto">
          <a:xfrm>
            <a:off x="457200" y="4800600"/>
            <a:ext cx="8291513" cy="955675"/>
          </a:xfrm>
          <a:prstGeom prst="rect">
            <a:avLst/>
          </a:prstGeom>
          <a:solidFill>
            <a:srgbClr val="BBE0E3"/>
          </a:solidFill>
          <a:ln w="9525" cap="flat" algn="ctr">
            <a:solidFill>
              <a:srgbClr val="009999"/>
            </a:solidFill>
            <a:prstDash val="solid"/>
            <a:miter lim="800000"/>
            <a:headEnd type="none" w="med" len="med"/>
            <a:tailEnd type="none" w="med" len="me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100000"/>
              <a:defRPr/>
            </a:pPr>
            <a:r>
              <a:rPr lang="zh-CN" altLang="en-US" sz="2800" b="1" smtClean="0">
                <a:solidFill>
                  <a:schemeClr val="tx2"/>
                </a:solidFill>
                <a:effectLst>
                  <a:outerShdw blurRad="38100" dist="38100" dir="2700000" algn="tl">
                    <a:srgbClr val="FFFFFF"/>
                  </a:outerShdw>
                </a:effectLst>
                <a:latin typeface="黑体" panose="02010609060101010101" pitchFamily="49" charset="-122"/>
                <a:ea typeface="黑体" panose="02010609060101010101" pitchFamily="49" charset="-122"/>
              </a:rPr>
              <a:t>（</a:t>
            </a:r>
            <a:r>
              <a:rPr lang="en-US" altLang="zh-CN" sz="2800" b="1" smtClean="0">
                <a:solidFill>
                  <a:schemeClr val="tx2"/>
                </a:solidFill>
                <a:effectLst>
                  <a:outerShdw blurRad="38100" dist="38100" dir="2700000" algn="tl">
                    <a:srgbClr val="FFFFFF"/>
                  </a:outerShdw>
                </a:effectLst>
                <a:latin typeface="黑体" panose="02010609060101010101" pitchFamily="49" charset="-122"/>
                <a:ea typeface="黑体" panose="02010609060101010101" pitchFamily="49" charset="-122"/>
              </a:rPr>
              <a:t>3</a:t>
            </a:r>
            <a:r>
              <a:rPr lang="zh-CN" altLang="en-US" sz="2800" b="1" smtClean="0">
                <a:solidFill>
                  <a:schemeClr val="tx2"/>
                </a:solidFill>
                <a:effectLst>
                  <a:outerShdw blurRad="38100" dist="38100" dir="2700000" algn="tl">
                    <a:srgbClr val="FFFFFF"/>
                  </a:outerShdw>
                </a:effectLst>
                <a:latin typeface="黑体" panose="02010609060101010101" pitchFamily="49" charset="-122"/>
                <a:ea typeface="黑体" panose="02010609060101010101" pitchFamily="49" charset="-122"/>
              </a:rPr>
              <a:t>）危害</a:t>
            </a:r>
            <a:r>
              <a:rPr lang="zh-CN" altLang="en-US" sz="2800" b="1" smtClean="0">
                <a:effectLst>
                  <a:outerShdw blurRad="38100" dist="38100" dir="2700000" algn="tl">
                    <a:srgbClr val="FFFFFF"/>
                  </a:outerShdw>
                </a:effectLst>
                <a:latin typeface="黑体" panose="02010609060101010101" pitchFamily="49" charset="-122"/>
                <a:ea typeface="黑体" panose="02010609060101010101" pitchFamily="49" charset="-122"/>
              </a:rPr>
              <a:t>：    </a:t>
            </a:r>
            <a:r>
              <a:rPr kumimoji="1" lang="zh-CN" altLang="en-US" sz="2800" b="1" smtClean="0">
                <a:latin typeface="黑体" panose="02010609060101010101" pitchFamily="49" charset="-122"/>
                <a:ea typeface="黑体" panose="02010609060101010101" pitchFamily="49" charset="-122"/>
                <a:sym typeface="Wingdings 2" panose="05020102010507070707" pitchFamily="18" charset="2"/>
              </a:rPr>
              <a:t></a:t>
            </a:r>
            <a:r>
              <a:rPr kumimoji="1" lang="zh-CN" altLang="en-US" sz="2800" b="1" smtClean="0">
                <a:latin typeface="黑体" panose="02010609060101010101" pitchFamily="49" charset="-122"/>
                <a:ea typeface="黑体" panose="02010609060101010101" pitchFamily="49" charset="-122"/>
              </a:rPr>
              <a:t>工农业生产遭到严重破坏，国民经济受到严重影响。</a:t>
            </a:r>
            <a:r>
              <a:rPr kumimoji="1" lang="zh-CN" altLang="en-US" sz="2800" b="1" smtClean="0">
                <a:latin typeface="黑体" panose="02010609060101010101" pitchFamily="49" charset="-122"/>
                <a:ea typeface="黑体" panose="02010609060101010101" pitchFamily="49" charset="-122"/>
                <a:sym typeface="Wingdings 2" panose="05020102010507070707" pitchFamily="18" charset="2"/>
              </a:rPr>
              <a:t> </a:t>
            </a:r>
            <a:r>
              <a:rPr kumimoji="1" lang="zh-CN" altLang="en-US" sz="2800" b="1" smtClean="0">
                <a:latin typeface="黑体" panose="02010609060101010101" pitchFamily="49" charset="-122"/>
                <a:ea typeface="黑体" panose="02010609060101010101" pitchFamily="49" charset="-122"/>
              </a:rPr>
              <a:t>民主和法制遭到肆意破坏。</a:t>
            </a:r>
          </a:p>
        </p:txBody>
      </p:sp>
    </p:spTree>
    <p:extLst>
      <p:ext uri="{BB962C8B-B14F-4D97-AF65-F5344CB8AC3E}">
        <p14:creationId xmlns:p14="http://schemas.microsoft.com/office/powerpoint/2010/main" val="259725865"/>
      </p:ext>
    </p:extLst>
  </p:cSld>
  <p:clrMapOvr>
    <a:masterClrMapping/>
  </p:clrMapOvr>
  <p:transition spd="med">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childTnLst>
                                    <p:set>
                                      <p:cBhvr additive="base">
                                        <p:cTn id="6" dur="1" fill="hold">
                                          <p:stCondLst>
                                            <p:cond delay="0"/>
                                          </p:stCondLst>
                                        </p:cTn>
                                        <p:tgtEl>
                                          <p:spTgt spid="2251"/>
                                        </p:tgtEl>
                                        <p:attrNameLst>
                                          <p:attrName>style.visibility</p:attrName>
                                        </p:attrNameLst>
                                      </p:cBhvr>
                                      <p:to>
                                        <p:strVal val="visible"/>
                                      </p:to>
                                    </p:set>
                                    <p:anim calcmode="lin" valueType="num">
                                      <p:cBhvr additive="base">
                                        <p:cTn id="7" dur="500" fill="hold"/>
                                        <p:tgtEl>
                                          <p:spTgt spid="2251"/>
                                        </p:tgtEl>
                                        <p:attrNameLst>
                                          <p:attrName>ppt_x</p:attrName>
                                        </p:attrNameLst>
                                      </p:cBhvr>
                                      <p:tavLst>
                                        <p:tav tm="0">
                                          <p:val>
                                            <p:strVal val="0-#ppt_w/2"/>
                                          </p:val>
                                        </p:tav>
                                        <p:tav tm="100000">
                                          <p:val>
                                            <p:strVal val="#ppt_x"/>
                                          </p:val>
                                        </p:tav>
                                      </p:tavLst>
                                    </p:anim>
                                    <p:anim calcmode="lin" valueType="num">
                                      <p:cBhvr additive="base">
                                        <p:cTn id="8" dur="500" fill="hold"/>
                                        <p:tgtEl>
                                          <p:spTgt spid="22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8" fill="hold" grpId="0" nodeType="clickEffect">
                                  <p:childTnLst>
                                    <p:set>
                                      <p:cBhvr additive="base">
                                        <p:cTn id="13" dur="1" fill="hold">
                                          <p:stCondLst>
                                            <p:cond delay="0"/>
                                          </p:stCondLst>
                                        </p:cTn>
                                        <p:tgtEl>
                                          <p:spTgt spid="2252"/>
                                        </p:tgtEl>
                                        <p:attrNameLst>
                                          <p:attrName>style.visibility</p:attrName>
                                        </p:attrNameLst>
                                      </p:cBhvr>
                                      <p:to>
                                        <p:strVal val="visible"/>
                                      </p:to>
                                    </p:set>
                                    <p:anim calcmode="lin" valueType="num">
                                      <p:cBhvr additive="base">
                                        <p:cTn id="14" dur="500" fill="hold"/>
                                        <p:tgtEl>
                                          <p:spTgt spid="2252"/>
                                        </p:tgtEl>
                                        <p:attrNameLst>
                                          <p:attrName>ppt_x</p:attrName>
                                        </p:attrNameLst>
                                      </p:cBhvr>
                                      <p:tavLst>
                                        <p:tav tm="0">
                                          <p:val>
                                            <p:strVal val="0-#ppt_w/2"/>
                                          </p:val>
                                        </p:tav>
                                        <p:tav tm="100000">
                                          <p:val>
                                            <p:strVal val="#ppt_x"/>
                                          </p:val>
                                        </p:tav>
                                      </p:tavLst>
                                    </p:anim>
                                    <p:anim calcmode="lin" valueType="num">
                                      <p:cBhvr additive="base">
                                        <p:cTn id="15" dur="500" fill="hold"/>
                                        <p:tgtEl>
                                          <p:spTgt spid="2252"/>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indefinite"/>
                            </p:stCondLst>
                          </p:cTn>
                        </p:par>
                        <p:par>
                          <p:cTn id="18" fill="hold" nodeType="afterGroup">
                            <p:stCondLst>
                              <p:cond delay="0"/>
                            </p:stCondLst>
                            <p:childTnLst>
                              <p:par>
                                <p:cTn id="19" presetID="2" presetClass="entr" presetSubtype="8" fill="hold" grpId="0" nodeType="clickEffect">
                                  <p:childTnLst>
                                    <p:set>
                                      <p:cBhvr additive="base">
                                        <p:cTn id="20" dur="1" fill="hold">
                                          <p:stCondLst>
                                            <p:cond delay="0"/>
                                          </p:stCondLst>
                                        </p:cTn>
                                        <p:tgtEl>
                                          <p:spTgt spid="2253"/>
                                        </p:tgtEl>
                                        <p:attrNameLst>
                                          <p:attrName>style.visibility</p:attrName>
                                        </p:attrNameLst>
                                      </p:cBhvr>
                                      <p:to>
                                        <p:strVal val="visible"/>
                                      </p:to>
                                    </p:set>
                                    <p:anim calcmode="lin" valueType="num">
                                      <p:cBhvr additive="base">
                                        <p:cTn id="21" dur="500" fill="hold"/>
                                        <p:tgtEl>
                                          <p:spTgt spid="2253"/>
                                        </p:tgtEl>
                                        <p:attrNameLst>
                                          <p:attrName>ppt_x</p:attrName>
                                        </p:attrNameLst>
                                      </p:cBhvr>
                                      <p:tavLst>
                                        <p:tav tm="0">
                                          <p:val>
                                            <p:strVal val="0-#ppt_w/2"/>
                                          </p:val>
                                        </p:tav>
                                        <p:tav tm="100000">
                                          <p:val>
                                            <p:strVal val="#ppt_x"/>
                                          </p:val>
                                        </p:tav>
                                      </p:tavLst>
                                    </p:anim>
                                    <p:anim calcmode="lin" valueType="num">
                                      <p:cBhvr additive="base">
                                        <p:cTn id="22" dur="500" fill="hold"/>
                                        <p:tgtEl>
                                          <p:spTgt spid="2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1" grpId="0" animBg="1"/>
      <p:bldP spid="2252" grpId="0" animBg="1"/>
      <p:bldP spid="22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900113" y="549275"/>
            <a:ext cx="7772400" cy="1143000"/>
          </a:xfrm>
        </p:spPr>
        <p:txBody>
          <a:bodyPr/>
          <a:lstStyle/>
          <a:p>
            <a:pPr algn="l" eaLnBrk="1" hangingPunct="1"/>
            <a:r>
              <a:rPr lang="en-US" altLang="zh-CN" sz="6000" b="1" smtClean="0">
                <a:ea typeface="黑体" panose="02010609060101010101" pitchFamily="49" charset="-122"/>
              </a:rPr>
              <a:t>“</a:t>
            </a:r>
            <a:r>
              <a:rPr lang="zh-CN" altLang="en-US" sz="6000" b="1" smtClean="0">
                <a:ea typeface="黑体" panose="02010609060101010101" pitchFamily="49" charset="-122"/>
              </a:rPr>
              <a:t>文革”教训：</a:t>
            </a:r>
          </a:p>
        </p:txBody>
      </p:sp>
      <p:sp>
        <p:nvSpPr>
          <p:cNvPr id="2257" name="Rectangle 6"/>
          <p:cNvSpPr>
            <a:spLocks noChangeArrowheads="1"/>
          </p:cNvSpPr>
          <p:nvPr/>
        </p:nvSpPr>
        <p:spPr bwMode="auto">
          <a:xfrm>
            <a:off x="900113" y="3933825"/>
            <a:ext cx="7489825" cy="1930400"/>
          </a:xfrm>
          <a:prstGeom prst="rect">
            <a:avLst/>
          </a:prstGeom>
          <a:solidFill>
            <a:srgbClr val="FFFFFF"/>
          </a:solidFill>
          <a:ln w="9525" cap="flat" algn="ctr">
            <a:solidFill>
              <a:srgbClr val="333399"/>
            </a:solidFill>
            <a:prstDash val="solid"/>
            <a:miter lim="800000"/>
            <a:headEnd type="none" w="med" len="med"/>
            <a:tailEnd type="none" w="med" len="me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100000"/>
              <a:defRPr/>
            </a:pPr>
            <a:r>
              <a:rPr lang="en-US" altLang="zh-CN" sz="6000" b="1" smtClean="0">
                <a:effectLst>
                  <a:outerShdw blurRad="38100" dist="38100" dir="2700000" algn="tl">
                    <a:srgbClr val="C0C0C0"/>
                  </a:outerShdw>
                </a:effectLst>
                <a:latin typeface="Times New Roman" panose="02020603050405020304" pitchFamily="18" charset="0"/>
              </a:rPr>
              <a:t>②</a:t>
            </a:r>
            <a:r>
              <a:rPr kumimoji="1" lang="zh-CN" altLang="en-US" sz="6000" b="1" smtClean="0">
                <a:latin typeface="黑体" panose="02010609060101010101" pitchFamily="49" charset="-122"/>
                <a:ea typeface="黑体" panose="02010609060101010101" pitchFamily="49" charset="-122"/>
              </a:rPr>
              <a:t>加强</a:t>
            </a:r>
            <a:r>
              <a:rPr kumimoji="1" lang="zh-CN" altLang="en-US" sz="6000" b="1" smtClean="0">
                <a:solidFill>
                  <a:srgbClr val="FF0000"/>
                </a:solidFill>
                <a:latin typeface="黑体" panose="02010609060101010101" pitchFamily="49" charset="-122"/>
                <a:ea typeface="黑体" panose="02010609060101010101" pitchFamily="49" charset="-122"/>
              </a:rPr>
              <a:t>民主</a:t>
            </a:r>
            <a:r>
              <a:rPr kumimoji="1" lang="zh-CN" altLang="en-US" sz="6000" b="1" smtClean="0">
                <a:latin typeface="黑体" panose="02010609060101010101" pitchFamily="49" charset="-122"/>
                <a:ea typeface="黑体" panose="02010609060101010101" pitchFamily="49" charset="-122"/>
              </a:rPr>
              <a:t>与</a:t>
            </a:r>
            <a:r>
              <a:rPr kumimoji="1" lang="zh-CN" altLang="en-US" sz="6000" b="1" smtClean="0">
                <a:solidFill>
                  <a:srgbClr val="FF0000"/>
                </a:solidFill>
                <a:latin typeface="黑体" panose="02010609060101010101" pitchFamily="49" charset="-122"/>
                <a:ea typeface="黑体" panose="02010609060101010101" pitchFamily="49" charset="-122"/>
              </a:rPr>
              <a:t>法制</a:t>
            </a:r>
            <a:r>
              <a:rPr kumimoji="1" lang="zh-CN" altLang="en-US" sz="6000" b="1" smtClean="0">
                <a:latin typeface="黑体" panose="02010609060101010101" pitchFamily="49" charset="-122"/>
                <a:ea typeface="黑体" panose="02010609060101010101" pitchFamily="49" charset="-122"/>
              </a:rPr>
              <a:t>建设，反对个人崇拜</a:t>
            </a:r>
          </a:p>
        </p:txBody>
      </p:sp>
      <p:sp>
        <p:nvSpPr>
          <p:cNvPr id="2258" name="Rectangle 7"/>
          <p:cNvSpPr>
            <a:spLocks noChangeArrowheads="1"/>
          </p:cNvSpPr>
          <p:nvPr/>
        </p:nvSpPr>
        <p:spPr bwMode="auto">
          <a:xfrm>
            <a:off x="1042988" y="1844675"/>
            <a:ext cx="7345362" cy="1930400"/>
          </a:xfrm>
          <a:prstGeom prst="rect">
            <a:avLst/>
          </a:prstGeom>
          <a:solidFill>
            <a:srgbClr val="FFFFFF"/>
          </a:solidFill>
          <a:ln w="9525" cap="flat" algn="ctr">
            <a:solidFill>
              <a:srgbClr val="333399"/>
            </a:solidFill>
            <a:prstDash val="solid"/>
            <a:miter lim="800000"/>
            <a:headEnd type="none" w="med" len="med"/>
            <a:tailEnd type="none" w="med" len="me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100000"/>
              <a:defRPr/>
            </a:pPr>
            <a:r>
              <a:rPr lang="en-US" altLang="zh-CN" sz="6000" b="1" smtClean="0">
                <a:effectLst>
                  <a:outerShdw blurRad="38100" dist="38100" dir="2700000" algn="tl">
                    <a:srgbClr val="C0C0C0"/>
                  </a:outerShdw>
                </a:effectLst>
                <a:latin typeface="Times New Roman" panose="02020603050405020304" pitchFamily="18" charset="0"/>
              </a:rPr>
              <a:t>①</a:t>
            </a:r>
            <a:r>
              <a:rPr kumimoji="1" lang="zh-CN" altLang="en-US" sz="6000" b="1" smtClean="0">
                <a:latin typeface="黑体" panose="02010609060101010101" pitchFamily="49" charset="-122"/>
                <a:ea typeface="黑体" panose="02010609060101010101" pitchFamily="49" charset="-122"/>
              </a:rPr>
              <a:t>坚持以</a:t>
            </a:r>
            <a:r>
              <a:rPr kumimoji="1" lang="zh-CN" altLang="en-US" sz="6000" b="1" smtClean="0">
                <a:solidFill>
                  <a:srgbClr val="FF0000"/>
                </a:solidFill>
                <a:latin typeface="黑体" panose="02010609060101010101" pitchFamily="49" charset="-122"/>
                <a:ea typeface="黑体" panose="02010609060101010101" pitchFamily="49" charset="-122"/>
              </a:rPr>
              <a:t>经济建设</a:t>
            </a:r>
            <a:r>
              <a:rPr kumimoji="1" lang="zh-CN" altLang="en-US" sz="6000" b="1" smtClean="0">
                <a:latin typeface="黑体" panose="02010609060101010101" pitchFamily="49" charset="-122"/>
                <a:ea typeface="黑体" panose="02010609060101010101" pitchFamily="49" charset="-122"/>
              </a:rPr>
              <a:t>为中心，以</a:t>
            </a:r>
            <a:r>
              <a:rPr kumimoji="1" lang="zh-CN" altLang="en-US" sz="6000" b="1" smtClean="0">
                <a:solidFill>
                  <a:srgbClr val="FF0000"/>
                </a:solidFill>
                <a:latin typeface="黑体" panose="02010609060101010101" pitchFamily="49" charset="-122"/>
                <a:ea typeface="黑体" panose="02010609060101010101" pitchFamily="49" charset="-122"/>
              </a:rPr>
              <a:t>民生</a:t>
            </a:r>
            <a:r>
              <a:rPr kumimoji="1" lang="zh-CN" altLang="en-US" sz="6000" b="1" smtClean="0">
                <a:latin typeface="黑体" panose="02010609060101010101" pitchFamily="49" charset="-122"/>
                <a:ea typeface="黑体" panose="02010609060101010101" pitchFamily="49" charset="-122"/>
              </a:rPr>
              <a:t>为重。</a:t>
            </a:r>
          </a:p>
        </p:txBody>
      </p:sp>
    </p:spTree>
    <p:extLst>
      <p:ext uri="{BB962C8B-B14F-4D97-AF65-F5344CB8AC3E}">
        <p14:creationId xmlns:p14="http://schemas.microsoft.com/office/powerpoint/2010/main" val="682986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4" presetClass="entr" presetSubtype="0" fill="hold" grpId="0" nodeType="afterEffect">
                                  <p:childTnLst>
                                    <p:set>
                                      <p:cBhvr additive="base">
                                        <p:cTn id="7" dur="1" fill="hold">
                                          <p:stCondLst>
                                            <p:cond delay="0"/>
                                          </p:stCondLst>
                                        </p:cTn>
                                        <p:tgtEl>
                                          <p:spTgt spid="2258"/>
                                        </p:tgtEl>
                                        <p:attrNameLst>
                                          <p:attrName>style.visibility</p:attrName>
                                        </p:attrNameLst>
                                      </p:cBhvr>
                                      <p:to>
                                        <p:strVal val="visible"/>
                                      </p:to>
                                    </p:set>
                                    <p:anim calcmode="lin" valueType="num">
                                      <p:cBhvr additive="base">
                                        <p:cTn id="8" dur="1" fill="hold"/>
                                        <p:tgtEl>
                                          <p:spTgt spid="2258"/>
                                        </p:tgtEl>
                                        <p:attrNameLst>
                                          <p:attrName/>
                                        </p:attrNameLst>
                                      </p:cBhvr>
                                    </p:anim>
                                  </p:childTnLst>
                                </p:cTn>
                              </p:par>
                            </p:childTnLst>
                          </p:cTn>
                        </p:par>
                        <p:par>
                          <p:cTn id="9" fill="hold" nodeType="afterGroup">
                            <p:stCondLst>
                              <p:cond delay="0"/>
                            </p:stCondLst>
                            <p:childTnLst>
                              <p:par>
                                <p:cTn id="10" presetID="9" presetClass="entr" presetSubtype="0" fill="hold" grpId="0" nodeType="afterEffect">
                                  <p:childTnLst>
                                    <p:set>
                                      <p:cBhvr additive="base">
                                        <p:cTn id="11" dur="1" fill="hold">
                                          <p:stCondLst>
                                            <p:cond delay="0"/>
                                          </p:stCondLst>
                                        </p:cTn>
                                        <p:tgtEl>
                                          <p:spTgt spid="2257"/>
                                        </p:tgtEl>
                                        <p:attrNameLst>
                                          <p:attrName>style.visibility</p:attrName>
                                        </p:attrNameLst>
                                      </p:cBhvr>
                                      <p:to>
                                        <p:strVal val="visible"/>
                                      </p:to>
                                    </p:set>
                                    <p:animEffect transition="in" filter="dissolve">
                                      <p:cBhvr additive="base">
                                        <p:cTn id="12" dur="500"/>
                                        <p:tgtEl>
                                          <p:spTgt spid="2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7" grpId="0" animBg="1"/>
      <p:bldP spid="22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6"/>
          <p:cNvSpPr>
            <a:spLocks noChangeArrowheads="1"/>
          </p:cNvSpPr>
          <p:nvPr/>
        </p:nvSpPr>
        <p:spPr bwMode="auto">
          <a:xfrm>
            <a:off x="-144462" y="3284984"/>
            <a:ext cx="9144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4000" b="1" dirty="0" smtClean="0">
                <a:effectLst>
                  <a:outerShdw blurRad="38100" dist="38100" dir="2700000" algn="tl">
                    <a:srgbClr val="C0C0C0"/>
                  </a:outerShdw>
                </a:effectLst>
                <a:latin typeface="黑体" panose="02010609060101010101" pitchFamily="2" charset="-122"/>
                <a:ea typeface="黑体" panose="02010609060101010101" pitchFamily="2" charset="-122"/>
              </a:rPr>
              <a:t>中国</a:t>
            </a:r>
            <a:r>
              <a:rPr lang="zh-CN" altLang="en-US" sz="4000" b="1" dirty="0">
                <a:effectLst>
                  <a:outerShdw blurRad="38100" dist="38100" dir="2700000" algn="tl">
                    <a:srgbClr val="C0C0C0"/>
                  </a:outerShdw>
                </a:effectLst>
                <a:latin typeface="黑体" panose="02010609060101010101" pitchFamily="2" charset="-122"/>
                <a:ea typeface="黑体" panose="02010609060101010101" pitchFamily="2" charset="-122"/>
              </a:rPr>
              <a:t>特色</a:t>
            </a:r>
            <a:r>
              <a:rPr lang="zh-CN" altLang="en-US" sz="4000" b="1" dirty="0" smtClean="0">
                <a:effectLst>
                  <a:outerShdw blurRad="38100" dist="38100" dir="2700000" algn="tl">
                    <a:srgbClr val="C0C0C0"/>
                  </a:outerShdw>
                </a:effectLst>
                <a:latin typeface="黑体" panose="02010609060101010101" pitchFamily="2" charset="-122"/>
                <a:ea typeface="黑体" panose="02010609060101010101" pitchFamily="2" charset="-122"/>
              </a:rPr>
              <a:t>社会主义道路 </a:t>
            </a:r>
            <a:r>
              <a:rPr lang="en-US" altLang="zh-CN" sz="4000" b="1" dirty="0" smtClean="0">
                <a:solidFill>
                  <a:srgbClr val="0033CC"/>
                </a:solidFill>
                <a:effectLst>
                  <a:outerShdw blurRad="38100" dist="38100" dir="2700000" algn="tl">
                    <a:srgbClr val="C0C0C0"/>
                  </a:outerShdw>
                </a:effectLst>
                <a:latin typeface="黑体" panose="02010609060101010101" pitchFamily="2" charset="-122"/>
                <a:ea typeface="黑体" panose="02010609060101010101" pitchFamily="2" charset="-122"/>
              </a:rPr>
              <a:t>(</a:t>
            </a:r>
            <a:r>
              <a:rPr lang="en-US" altLang="zh-CN" sz="4000" b="1" dirty="0">
                <a:solidFill>
                  <a:srgbClr val="0033CC"/>
                </a:solidFill>
                <a:effectLst>
                  <a:outerShdw blurRad="38100" dist="38100" dir="2700000" algn="tl">
                    <a:srgbClr val="C0C0C0"/>
                  </a:outerShdw>
                </a:effectLst>
                <a:latin typeface="黑体" panose="02010609060101010101" pitchFamily="2" charset="-122"/>
                <a:ea typeface="黑体" panose="02010609060101010101" pitchFamily="2" charset="-122"/>
              </a:rPr>
              <a:t>1976-</a:t>
            </a:r>
            <a:r>
              <a:rPr lang="en-US" altLang="zh-CN" sz="4000" b="1" dirty="0" smtClean="0">
                <a:solidFill>
                  <a:srgbClr val="0033CC"/>
                </a:solidFill>
                <a:effectLst>
                  <a:outerShdw blurRad="38100" dist="38100" dir="2700000" algn="tl">
                    <a:srgbClr val="C0C0C0"/>
                  </a:outerShdw>
                </a:effectLst>
                <a:latin typeface="黑体" panose="02010609060101010101" pitchFamily="2" charset="-122"/>
                <a:ea typeface="黑体" panose="02010609060101010101" pitchFamily="2" charset="-122"/>
              </a:rPr>
              <a:t>-1996)</a:t>
            </a:r>
            <a:endParaRPr lang="en-US" altLang="zh-CN" sz="4000" b="1" dirty="0">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53255" name="Rectangle 7"/>
          <p:cNvSpPr>
            <a:spLocks noChangeArrowheads="1"/>
          </p:cNvSpPr>
          <p:nvPr/>
        </p:nvSpPr>
        <p:spPr bwMode="auto">
          <a:xfrm>
            <a:off x="684213" y="1844824"/>
            <a:ext cx="7632700" cy="876458"/>
          </a:xfrm>
          <a:prstGeom prst="rect">
            <a:avLst/>
          </a:prstGeom>
          <a:solidFill>
            <a:srgbClr val="FFFF00"/>
          </a:solidFill>
          <a:ln>
            <a:noFill/>
          </a:ln>
          <a:effectLst/>
        </p:spPr>
        <p:txBody>
          <a:bodyPr>
            <a:spAutoFit/>
          </a:bodyPr>
          <a:lstStyle/>
          <a:p>
            <a:pPr>
              <a:lnSpc>
                <a:spcPts val="6000"/>
              </a:lnSpc>
            </a:pPr>
            <a:r>
              <a:rPr lang="zh-CN" altLang="en-US" sz="6000" b="1" dirty="0" smtClean="0">
                <a:solidFill>
                  <a:srgbClr val="FD2317"/>
                </a:solidFill>
                <a:effectLst>
                  <a:outerShdw blurRad="38100" dist="38100" dir="2700000" algn="tl">
                    <a:srgbClr val="C0C0C0"/>
                  </a:outerShdw>
                </a:effectLst>
                <a:ea typeface="隶书" panose="02010509060101010101" pitchFamily="49" charset="-122"/>
              </a:rPr>
              <a:t>主题之二</a:t>
            </a:r>
            <a:r>
              <a:rPr lang="en-US" altLang="zh-CN" sz="6000" b="1" dirty="0">
                <a:solidFill>
                  <a:srgbClr val="FD2317"/>
                </a:solidFill>
                <a:effectLst>
                  <a:outerShdw blurRad="38100" dist="38100" dir="2700000" algn="tl">
                    <a:srgbClr val="C0C0C0"/>
                  </a:outerShdw>
                </a:effectLst>
                <a:ea typeface="隶书" panose="02010509060101010101" pitchFamily="49" charset="-122"/>
              </a:rPr>
              <a:t> </a:t>
            </a:r>
            <a:r>
              <a:rPr lang="en-US" altLang="zh-CN" sz="6000" b="1" dirty="0" smtClean="0">
                <a:solidFill>
                  <a:srgbClr val="FD2317"/>
                </a:solidFill>
                <a:effectLst>
                  <a:outerShdw blurRad="38100" dist="38100" dir="2700000" algn="tl">
                    <a:srgbClr val="C0C0C0"/>
                  </a:outerShdw>
                </a:effectLst>
                <a:ea typeface="隶书" panose="02010509060101010101" pitchFamily="49" charset="-122"/>
              </a:rPr>
              <a:t>    </a:t>
            </a:r>
            <a:r>
              <a:rPr lang="zh-CN" altLang="en-US" sz="6000" b="1" dirty="0" smtClean="0">
                <a:solidFill>
                  <a:srgbClr val="FD2317"/>
                </a:solidFill>
                <a:effectLst>
                  <a:outerShdw blurRad="38100" dist="38100" dir="2700000" algn="tl">
                    <a:srgbClr val="C0C0C0"/>
                  </a:outerShdw>
                </a:effectLst>
                <a:ea typeface="隶书" panose="02010509060101010101" pitchFamily="49" charset="-122"/>
              </a:rPr>
              <a:t>富起来</a:t>
            </a:r>
            <a:endParaRPr lang="zh-CN" altLang="en-US" sz="6000" b="1" dirty="0">
              <a:solidFill>
                <a:srgbClr val="FD2317"/>
              </a:solidFill>
              <a:effectLst>
                <a:outerShdw blurRad="38100" dist="38100" dir="2700000" algn="tl">
                  <a:srgbClr val="C0C0C0"/>
                </a:outerShdw>
              </a:effectLst>
              <a:ea typeface="隶书" panose="02010509060101010101" pitchFamily="49" charset="-122"/>
            </a:endParaRPr>
          </a:p>
        </p:txBody>
      </p:sp>
      <p:grpSp>
        <p:nvGrpSpPr>
          <p:cNvPr id="5" name="Group 4"/>
          <p:cNvGrpSpPr/>
          <p:nvPr/>
        </p:nvGrpSpPr>
        <p:grpSpPr bwMode="auto">
          <a:xfrm>
            <a:off x="0" y="-26988"/>
            <a:ext cx="9251950" cy="935707"/>
            <a:chOff x="-23" y="-17"/>
            <a:chExt cx="5828" cy="663"/>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 y="-17"/>
              <a:ext cx="5828"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1610" y="223"/>
              <a:ext cx="3218"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500"/>
                </a:lnSpc>
                <a:defRPr/>
              </a:pP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中国</a:t>
              </a:r>
              <a:r>
                <a:rPr kumimoji="1" lang="zh-CN" altLang="en-US" sz="4800" b="1" dirty="0" smtClean="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现代史总</a:t>
              </a: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复习</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3255"/>
                                        </p:tgtEl>
                                        <p:attrNameLst>
                                          <p:attrName>style.visibility</p:attrName>
                                        </p:attrNameLst>
                                      </p:cBhvr>
                                      <p:to>
                                        <p:strVal val="visible"/>
                                      </p:to>
                                    </p:set>
                                    <p:animEffect transition="in" filter="checkerboard(across)">
                                      <p:cBhvr>
                                        <p:cTn id="7" dur="500"/>
                                        <p:tgtEl>
                                          <p:spTgt spid="53255"/>
                                        </p:tgtEl>
                                      </p:cBhvr>
                                    </p:animEffect>
                                  </p:childTnLst>
                                </p:cTn>
                              </p:par>
                            </p:childTnLst>
                          </p:cTn>
                        </p:par>
                        <p:par>
                          <p:cTn id="8" fill="hold">
                            <p:stCondLst>
                              <p:cond delay="500"/>
                            </p:stCondLst>
                            <p:childTnLst>
                              <p:par>
                                <p:cTn id="9" presetID="58" presetClass="entr" presetSubtype="0" accel="100000" fill="hold" grpId="0" nodeType="afterEffect">
                                  <p:stCondLst>
                                    <p:cond delay="0"/>
                                  </p:stCondLst>
                                  <p:childTnLst>
                                    <p:set>
                                      <p:cBhvr>
                                        <p:cTn id="10" dur="1" fill="hold">
                                          <p:stCondLst>
                                            <p:cond delay="0"/>
                                          </p:stCondLst>
                                        </p:cTn>
                                        <p:tgtEl>
                                          <p:spTgt spid="53254"/>
                                        </p:tgtEl>
                                        <p:attrNameLst>
                                          <p:attrName>style.visibility</p:attrName>
                                        </p:attrNameLst>
                                      </p:cBhvr>
                                      <p:to>
                                        <p:strVal val="visible"/>
                                      </p:to>
                                    </p:set>
                                    <p:anim calcmode="lin" valueType="num">
                                      <p:cBhvr>
                                        <p:cTn id="11" dur="500" fill="hold"/>
                                        <p:tgtEl>
                                          <p:spTgt spid="53254"/>
                                        </p:tgtEl>
                                        <p:attrNameLst>
                                          <p:attrName>ppt_w</p:attrName>
                                        </p:attrNameLst>
                                      </p:cBhvr>
                                      <p:tavLst>
                                        <p:tav tm="0">
                                          <p:val>
                                            <p:strVal val="#ppt_w*2.5"/>
                                          </p:val>
                                        </p:tav>
                                        <p:tav tm="100000">
                                          <p:val>
                                            <p:strVal val="#ppt_w"/>
                                          </p:val>
                                        </p:tav>
                                      </p:tavLst>
                                    </p:anim>
                                    <p:anim calcmode="lin" valueType="num">
                                      <p:cBhvr>
                                        <p:cTn id="12" dur="500" fill="hold"/>
                                        <p:tgtEl>
                                          <p:spTgt spid="53254"/>
                                        </p:tgtEl>
                                        <p:attrNameLst>
                                          <p:attrName>ppt_h</p:attrName>
                                        </p:attrNameLst>
                                      </p:cBhvr>
                                      <p:tavLst>
                                        <p:tav tm="0">
                                          <p:val>
                                            <p:strVal val="#ppt_h*0.01"/>
                                          </p:val>
                                        </p:tav>
                                        <p:tav tm="100000">
                                          <p:val>
                                            <p:strVal val="#ppt_h"/>
                                          </p:val>
                                        </p:tav>
                                      </p:tavLst>
                                    </p:anim>
                                    <p:anim calcmode="lin" valueType="num">
                                      <p:cBhvr>
                                        <p:cTn id="13" dur="500" fill="hold"/>
                                        <p:tgtEl>
                                          <p:spTgt spid="53254"/>
                                        </p:tgtEl>
                                        <p:attrNameLst>
                                          <p:attrName>ppt_x</p:attrName>
                                        </p:attrNameLst>
                                      </p:cBhvr>
                                      <p:tavLst>
                                        <p:tav tm="0">
                                          <p:val>
                                            <p:strVal val="#ppt_x"/>
                                          </p:val>
                                        </p:tav>
                                        <p:tav tm="100000">
                                          <p:val>
                                            <p:strVal val="#ppt_x"/>
                                          </p:val>
                                        </p:tav>
                                      </p:tavLst>
                                    </p:anim>
                                    <p:anim calcmode="lin" valueType="num">
                                      <p:cBhvr>
                                        <p:cTn id="14" dur="500" fill="hold"/>
                                        <p:tgtEl>
                                          <p:spTgt spid="53254"/>
                                        </p:tgtEl>
                                        <p:attrNameLst>
                                          <p:attrName>ppt_y</p:attrName>
                                        </p:attrNameLst>
                                      </p:cBhvr>
                                      <p:tavLst>
                                        <p:tav tm="0">
                                          <p:val>
                                            <p:strVal val="#ppt_h+1"/>
                                          </p:val>
                                        </p:tav>
                                        <p:tav tm="100000">
                                          <p:val>
                                            <p:strVal val="#ppt_y"/>
                                          </p:val>
                                        </p:tav>
                                      </p:tavLst>
                                    </p:anim>
                                    <p:animEffect transition="in" filter="fade">
                                      <p:cBhvr>
                                        <p:cTn id="15" dur="5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normAutofit fontScale="90000"/>
          </a:bodyPr>
          <a:lstStyle/>
          <a:p>
            <a:pPr eaLnBrk="1" hangingPunct="1"/>
            <a:r>
              <a:rPr lang="zh-CN" altLang="en-US" sz="4000" b="1" dirty="0" smtClean="0">
                <a:solidFill>
                  <a:srgbClr val="000099"/>
                </a:solidFill>
                <a:latin typeface="黑体" panose="02010609060101010101" pitchFamily="49" charset="-122"/>
                <a:ea typeface="黑体" panose="02010609060101010101" pitchFamily="49" charset="-122"/>
              </a:rPr>
              <a:t>一、伟大的转折</a:t>
            </a:r>
            <a:r>
              <a:rPr lang="en-US" altLang="zh-CN" sz="4000" b="1" dirty="0" smtClean="0">
                <a:solidFill>
                  <a:srgbClr val="000099"/>
                </a:solidFill>
                <a:latin typeface="黑体" panose="02010609060101010101" pitchFamily="49" charset="-122"/>
                <a:ea typeface="黑体" panose="02010609060101010101" pitchFamily="49" charset="-122"/>
              </a:rPr>
              <a:t/>
            </a:r>
            <a:br>
              <a:rPr lang="en-US" altLang="zh-CN" sz="4000" b="1" dirty="0" smtClean="0">
                <a:solidFill>
                  <a:srgbClr val="000099"/>
                </a:solidFill>
                <a:latin typeface="黑体" panose="02010609060101010101" pitchFamily="49" charset="-122"/>
                <a:ea typeface="黑体" panose="02010609060101010101" pitchFamily="49" charset="-122"/>
              </a:rPr>
            </a:br>
            <a:r>
              <a:rPr lang="zh-CN" altLang="en-US" sz="4000" b="1" dirty="0" smtClean="0">
                <a:solidFill>
                  <a:srgbClr val="FF0000"/>
                </a:solidFill>
                <a:ea typeface="华文行楷" panose="02010800040101010101" pitchFamily="2" charset="-122"/>
              </a:rPr>
              <a:t>十一届三中全会的召开</a:t>
            </a:r>
          </a:p>
        </p:txBody>
      </p:sp>
      <p:sp>
        <p:nvSpPr>
          <p:cNvPr id="2284" name="Rectangle 3"/>
          <p:cNvSpPr>
            <a:spLocks noGrp="1" noChangeArrowheads="1"/>
          </p:cNvSpPr>
          <p:nvPr>
            <p:ph type="body" idx="4294967295"/>
          </p:nvPr>
        </p:nvSpPr>
        <p:spPr>
          <a:xfrm>
            <a:off x="323850" y="1772816"/>
            <a:ext cx="8231187" cy="1295400"/>
          </a:xfrm>
        </p:spPr>
        <p:txBody>
          <a:bodyPr/>
          <a:lstStyle/>
          <a:p>
            <a:pPr eaLnBrk="1" hangingPunct="1">
              <a:lnSpc>
                <a:spcPct val="80000"/>
              </a:lnSpc>
              <a:buFontTx/>
              <a:buNone/>
            </a:pPr>
            <a:r>
              <a:rPr lang="en-US" altLang="zh-CN" b="1" dirty="0" smtClean="0">
                <a:solidFill>
                  <a:srgbClr val="000066"/>
                </a:solidFill>
              </a:rPr>
              <a:t>1</a:t>
            </a:r>
            <a:r>
              <a:rPr lang="zh-CN" altLang="en-US" b="1" dirty="0" smtClean="0">
                <a:solidFill>
                  <a:srgbClr val="000066"/>
                </a:solidFill>
              </a:rPr>
              <a:t>、时间：  </a:t>
            </a:r>
            <a:r>
              <a:rPr lang="en-US" altLang="zh-CN" b="1" dirty="0" smtClean="0">
                <a:solidFill>
                  <a:srgbClr val="000066"/>
                </a:solidFill>
              </a:rPr>
              <a:t>1978</a:t>
            </a:r>
            <a:r>
              <a:rPr lang="zh-CN" altLang="en-US" b="1" dirty="0" smtClean="0">
                <a:solidFill>
                  <a:srgbClr val="000066"/>
                </a:solidFill>
              </a:rPr>
              <a:t>、</a:t>
            </a:r>
            <a:r>
              <a:rPr lang="en-US" altLang="zh-CN" b="1" dirty="0" smtClean="0">
                <a:solidFill>
                  <a:srgbClr val="000066"/>
                </a:solidFill>
              </a:rPr>
              <a:t>12         </a:t>
            </a:r>
          </a:p>
          <a:p>
            <a:pPr eaLnBrk="1" hangingPunct="1">
              <a:lnSpc>
                <a:spcPct val="80000"/>
              </a:lnSpc>
              <a:buFontTx/>
              <a:buNone/>
            </a:pPr>
            <a:r>
              <a:rPr lang="en-US" altLang="zh-CN" b="1" dirty="0" smtClean="0">
                <a:solidFill>
                  <a:srgbClr val="000066"/>
                </a:solidFill>
              </a:rPr>
              <a:t>2</a:t>
            </a:r>
            <a:r>
              <a:rPr lang="zh-CN" altLang="en-US" b="1" dirty="0" smtClean="0">
                <a:solidFill>
                  <a:srgbClr val="000066"/>
                </a:solidFill>
              </a:rPr>
              <a:t>、地点：   北京</a:t>
            </a:r>
          </a:p>
          <a:p>
            <a:pPr eaLnBrk="1" hangingPunct="1">
              <a:lnSpc>
                <a:spcPct val="80000"/>
              </a:lnSpc>
              <a:buFontTx/>
              <a:buNone/>
            </a:pPr>
            <a:endParaRPr lang="zh-CN" altLang="en-US" sz="4000" b="1" dirty="0" smtClean="0">
              <a:solidFill>
                <a:srgbClr val="000066"/>
              </a:solidFill>
            </a:endParaRPr>
          </a:p>
          <a:p>
            <a:pPr eaLnBrk="1" hangingPunct="1">
              <a:lnSpc>
                <a:spcPct val="80000"/>
              </a:lnSpc>
              <a:buFontTx/>
              <a:buNone/>
            </a:pPr>
            <a:endParaRPr lang="zh-CN" altLang="en-US" sz="2800" b="1" dirty="0" smtClean="0">
              <a:solidFill>
                <a:srgbClr val="000066"/>
              </a:solidFill>
            </a:endParaRPr>
          </a:p>
          <a:p>
            <a:pPr eaLnBrk="1" hangingPunct="1">
              <a:lnSpc>
                <a:spcPct val="80000"/>
              </a:lnSpc>
            </a:pPr>
            <a:endParaRPr lang="en-US" altLang="zh-CN" sz="2800" dirty="0" smtClean="0"/>
          </a:p>
        </p:txBody>
      </p:sp>
      <p:sp>
        <p:nvSpPr>
          <p:cNvPr id="2285" name="Text Box 4"/>
          <p:cNvSpPr>
            <a:spLocks noChangeArrowheads="1"/>
          </p:cNvSpPr>
          <p:nvPr/>
        </p:nvSpPr>
        <p:spPr bwMode="auto">
          <a:xfrm>
            <a:off x="323850" y="2781300"/>
            <a:ext cx="8496300" cy="308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buSzPct val="100000"/>
              <a:defRPr/>
            </a:pPr>
            <a:r>
              <a:rPr lang="en-US" altLang="zh-CN" sz="2800" b="1" dirty="0" smtClean="0">
                <a:solidFill>
                  <a:srgbClr val="000066"/>
                </a:solidFill>
              </a:rPr>
              <a:t>3</a:t>
            </a:r>
            <a:r>
              <a:rPr lang="zh-CN" altLang="en-US" sz="2800" b="1" dirty="0" smtClean="0">
                <a:solidFill>
                  <a:srgbClr val="000066"/>
                </a:solidFill>
              </a:rPr>
              <a:t>、内容</a:t>
            </a:r>
          </a:p>
          <a:p>
            <a:pPr eaLnBrk="1" hangingPunct="1">
              <a:buSzPct val="100000"/>
              <a:defRPr/>
            </a:pPr>
            <a:r>
              <a:rPr lang="zh-CN" altLang="en-US" sz="2800" b="1" dirty="0" smtClean="0">
                <a:solidFill>
                  <a:srgbClr val="000066"/>
                </a:solidFill>
              </a:rPr>
              <a:t>（</a:t>
            </a:r>
            <a:r>
              <a:rPr lang="en-US" altLang="zh-CN" sz="2800" b="1" dirty="0" smtClean="0">
                <a:solidFill>
                  <a:srgbClr val="000066"/>
                </a:solidFill>
              </a:rPr>
              <a:t>1</a:t>
            </a:r>
            <a:r>
              <a:rPr lang="zh-CN" altLang="en-US" sz="2800" b="1" dirty="0" smtClean="0">
                <a:solidFill>
                  <a:srgbClr val="000066"/>
                </a:solidFill>
              </a:rPr>
              <a:t>）思想上：确立解放思想、实事求是的思想路线。</a:t>
            </a:r>
          </a:p>
          <a:p>
            <a:pPr eaLnBrk="1" hangingPunct="1">
              <a:buSzPct val="100000"/>
              <a:defRPr/>
            </a:pPr>
            <a:r>
              <a:rPr lang="zh-CN" altLang="en-US" sz="2800" b="1" dirty="0" smtClean="0">
                <a:solidFill>
                  <a:srgbClr val="000066"/>
                </a:solidFill>
              </a:rPr>
              <a:t>（</a:t>
            </a:r>
            <a:r>
              <a:rPr lang="en-US" altLang="zh-CN" sz="2800" b="1" dirty="0" smtClean="0">
                <a:solidFill>
                  <a:srgbClr val="000066"/>
                </a:solidFill>
              </a:rPr>
              <a:t>2</a:t>
            </a:r>
            <a:r>
              <a:rPr lang="zh-CN" altLang="en-US" sz="2800" b="1" dirty="0" smtClean="0">
                <a:solidFill>
                  <a:srgbClr val="000066"/>
                </a:solidFill>
              </a:rPr>
              <a:t>）政治上：</a:t>
            </a:r>
            <a:r>
              <a:rPr lang="zh-CN" altLang="en-US" sz="2800" b="1" dirty="0" smtClean="0">
                <a:solidFill>
                  <a:srgbClr val="000066"/>
                </a:solidFill>
                <a:effectLst>
                  <a:outerShdw blurRad="38100" dist="38100" dir="2700000" algn="tl">
                    <a:srgbClr val="C0C0C0"/>
                  </a:outerShdw>
                </a:effectLst>
              </a:rPr>
              <a:t>结束“以阶级斗争为纲”的错误口号，</a:t>
            </a:r>
            <a:r>
              <a:rPr lang="zh-CN" altLang="en-US" sz="2800" b="1" dirty="0" smtClean="0">
                <a:solidFill>
                  <a:srgbClr val="000066"/>
                </a:solidFill>
              </a:rPr>
              <a:t>工作重心转移到经济建设上来，实行</a:t>
            </a:r>
            <a:r>
              <a:rPr lang="zh-CN" altLang="en-US" sz="2800" b="1" dirty="0" smtClean="0">
                <a:solidFill>
                  <a:srgbClr val="FF0000"/>
                </a:solidFill>
              </a:rPr>
              <a:t>改革开放</a:t>
            </a:r>
            <a:r>
              <a:rPr lang="zh-CN" altLang="en-US" sz="2800" b="1" dirty="0" smtClean="0">
                <a:solidFill>
                  <a:srgbClr val="000066"/>
                </a:solidFill>
              </a:rPr>
              <a:t>的伟大决策。</a:t>
            </a:r>
          </a:p>
          <a:p>
            <a:pPr eaLnBrk="1" hangingPunct="1">
              <a:buSzPct val="100000"/>
              <a:defRPr/>
            </a:pPr>
            <a:r>
              <a:rPr lang="zh-CN" altLang="en-US" sz="2800" b="1" dirty="0" smtClean="0">
                <a:solidFill>
                  <a:srgbClr val="000066"/>
                </a:solidFill>
              </a:rPr>
              <a:t>（</a:t>
            </a:r>
            <a:r>
              <a:rPr lang="en-US" altLang="zh-CN" sz="2800" b="1" dirty="0" smtClean="0">
                <a:solidFill>
                  <a:srgbClr val="000066"/>
                </a:solidFill>
              </a:rPr>
              <a:t>3</a:t>
            </a:r>
            <a:r>
              <a:rPr lang="zh-CN" altLang="en-US" sz="2800" b="1" dirty="0" smtClean="0">
                <a:solidFill>
                  <a:srgbClr val="000066"/>
                </a:solidFill>
              </a:rPr>
              <a:t>）组织上：形成了以邓小平为核心的党中央领导集体。</a:t>
            </a:r>
          </a:p>
        </p:txBody>
      </p:sp>
    </p:spTree>
    <p:extLst>
      <p:ext uri="{BB962C8B-B14F-4D97-AF65-F5344CB8AC3E}">
        <p14:creationId xmlns:p14="http://schemas.microsoft.com/office/powerpoint/2010/main" val="669998823"/>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childTnLst>
                                    <p:set>
                                      <p:cBhvr additive="base">
                                        <p:cTn id="6" dur="1" fill="hold">
                                          <p:stCondLst>
                                            <p:cond delay="0"/>
                                          </p:stCondLst>
                                        </p:cTn>
                                        <p:tgtEl>
                                          <p:spTgt spid="2284">
                                            <p:txEl>
                                              <p:pRg st="0" end="0"/>
                                            </p:txEl>
                                          </p:spTgt>
                                        </p:tgtEl>
                                        <p:attrNameLst>
                                          <p:attrName>style.visibility</p:attrName>
                                        </p:attrNameLst>
                                      </p:cBhvr>
                                      <p:to>
                                        <p:strVal val="visible"/>
                                      </p:to>
                                    </p:set>
                                    <p:anim calcmode="lin" valueType="num">
                                      <p:cBhvr additive="base">
                                        <p:cTn id="7" dur="500" fill="hold"/>
                                        <p:tgtEl>
                                          <p:spTgt spid="228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4" fill="hold" grpId="0" nodeType="clickEffect">
                                  <p:childTnLst>
                                    <p:set>
                                      <p:cBhvr additive="base">
                                        <p:cTn id="13" dur="1" fill="hold">
                                          <p:stCondLst>
                                            <p:cond delay="0"/>
                                          </p:stCondLst>
                                        </p:cTn>
                                        <p:tgtEl>
                                          <p:spTgt spid="2284">
                                            <p:txEl>
                                              <p:pRg st="1" end="1"/>
                                            </p:txEl>
                                          </p:spTgt>
                                        </p:tgtEl>
                                        <p:attrNameLst>
                                          <p:attrName>style.visibility</p:attrName>
                                        </p:attrNameLst>
                                      </p:cBhvr>
                                      <p:to>
                                        <p:strVal val="visible"/>
                                      </p:to>
                                    </p:set>
                                    <p:anim calcmode="lin" valueType="num">
                                      <p:cBhvr additive="base">
                                        <p:cTn id="14" dur="500" fill="hold"/>
                                        <p:tgtEl>
                                          <p:spTgt spid="2284">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2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indefinite"/>
                            </p:stCondLst>
                          </p:cTn>
                        </p:par>
                        <p:par>
                          <p:cTn id="18" fill="hold" nodeType="afterGroup">
                            <p:stCondLst>
                              <p:cond delay="0"/>
                            </p:stCondLst>
                            <p:childTnLst>
                              <p:par>
                                <p:cTn id="19" presetID="2" presetClass="entr" presetSubtype="4" fill="hold" grpId="0" nodeType="clickEffect">
                                  <p:childTnLst>
                                    <p:set>
                                      <p:cBhvr additive="base">
                                        <p:cTn id="20" dur="1" fill="hold">
                                          <p:stCondLst>
                                            <p:cond delay="0"/>
                                          </p:stCondLst>
                                        </p:cTn>
                                        <p:tgtEl>
                                          <p:spTgt spid="2285"/>
                                        </p:tgtEl>
                                        <p:attrNameLst>
                                          <p:attrName>style.visibility</p:attrName>
                                        </p:attrNameLst>
                                      </p:cBhvr>
                                      <p:to>
                                        <p:strVal val="visible"/>
                                      </p:to>
                                    </p:set>
                                    <p:anim calcmode="lin" valueType="num">
                                      <p:cBhvr additive="base">
                                        <p:cTn id="21" dur="500" fill="hold"/>
                                        <p:tgtEl>
                                          <p:spTgt spid="2285"/>
                                        </p:tgtEl>
                                        <p:attrNameLst>
                                          <p:attrName>ppt_x</p:attrName>
                                        </p:attrNameLst>
                                      </p:cBhvr>
                                      <p:tavLst>
                                        <p:tav tm="0">
                                          <p:val>
                                            <p:strVal val="#ppt_x"/>
                                          </p:val>
                                        </p:tav>
                                        <p:tav tm="100000">
                                          <p:val>
                                            <p:strVal val="#ppt_x"/>
                                          </p:val>
                                        </p:tav>
                                      </p:tavLst>
                                    </p:anim>
                                    <p:anim calcmode="lin" valueType="num">
                                      <p:cBhvr additive="base">
                                        <p:cTn id="22" dur="500" fill="hold"/>
                                        <p:tgtEl>
                                          <p:spTgt spid="22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4" grpId="0" build="p" animBg="1"/>
      <p:bldP spid="228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endParaRPr lang="zh-CN" altLang="zh-CN" smtClean="0"/>
          </a:p>
        </p:txBody>
      </p:sp>
      <p:sp>
        <p:nvSpPr>
          <p:cNvPr id="35843" name="Text Box 3"/>
          <p:cNvSpPr>
            <a:spLocks noGrp="1" noChangeArrowheads="1"/>
          </p:cNvSpPr>
          <p:nvPr>
            <p:ph type="body" idx="4294967295"/>
          </p:nvPr>
        </p:nvSpPr>
        <p:spPr/>
        <p:txBody>
          <a:bodyPr/>
          <a:lstStyle/>
          <a:p>
            <a:pPr eaLnBrk="1" hangingPunct="1"/>
            <a:r>
              <a:rPr lang="en-US" altLang="zh-CN" b="1" dirty="0" smtClean="0">
                <a:solidFill>
                  <a:srgbClr val="000099"/>
                </a:solidFill>
              </a:rPr>
              <a:t>4</a:t>
            </a:r>
            <a:r>
              <a:rPr lang="zh-CN" altLang="en-US" b="1" dirty="0" smtClean="0">
                <a:solidFill>
                  <a:srgbClr val="000099"/>
                </a:solidFill>
              </a:rPr>
              <a:t>、意义：</a:t>
            </a:r>
          </a:p>
          <a:p>
            <a:pPr marL="0" indent="0" eaLnBrk="1" hangingPunct="1">
              <a:buNone/>
            </a:pPr>
            <a:r>
              <a:rPr lang="zh-CN" altLang="en-US" b="1" dirty="0" smtClean="0">
                <a:solidFill>
                  <a:srgbClr val="000099"/>
                </a:solidFill>
              </a:rPr>
              <a:t> （</a:t>
            </a:r>
            <a:r>
              <a:rPr lang="en-US" altLang="zh-CN" b="1" dirty="0" smtClean="0">
                <a:solidFill>
                  <a:srgbClr val="000099"/>
                </a:solidFill>
              </a:rPr>
              <a:t>1</a:t>
            </a:r>
            <a:r>
              <a:rPr lang="zh-CN" altLang="en-US" b="1" dirty="0" smtClean="0">
                <a:solidFill>
                  <a:srgbClr val="000099"/>
                </a:solidFill>
              </a:rPr>
              <a:t>）是建国以来党的历史上具有深远意义的转折。</a:t>
            </a:r>
          </a:p>
          <a:p>
            <a:pPr marL="0" indent="0" eaLnBrk="1" hangingPunct="1">
              <a:buNone/>
            </a:pPr>
            <a:r>
              <a:rPr lang="zh-CN" altLang="en-US" b="1" dirty="0" smtClean="0">
                <a:solidFill>
                  <a:srgbClr val="000099"/>
                </a:solidFill>
              </a:rPr>
              <a:t>（</a:t>
            </a:r>
            <a:r>
              <a:rPr lang="en-US" altLang="zh-CN" b="1" dirty="0" smtClean="0">
                <a:solidFill>
                  <a:srgbClr val="000099"/>
                </a:solidFill>
              </a:rPr>
              <a:t>2</a:t>
            </a:r>
            <a:r>
              <a:rPr lang="zh-CN" altLang="en-US" b="1" dirty="0" smtClean="0">
                <a:solidFill>
                  <a:srgbClr val="000099"/>
                </a:solidFill>
              </a:rPr>
              <a:t>）完成了党的思想路线、政治路线和组织路线的拨乱反正，是改革开放的开端。</a:t>
            </a:r>
          </a:p>
          <a:p>
            <a:pPr marL="0" indent="0" eaLnBrk="1" hangingPunct="1">
              <a:buNone/>
            </a:pPr>
            <a:r>
              <a:rPr lang="zh-CN" altLang="en-US" b="1" dirty="0" smtClean="0">
                <a:solidFill>
                  <a:srgbClr val="000099"/>
                </a:solidFill>
              </a:rPr>
              <a:t>（</a:t>
            </a:r>
            <a:r>
              <a:rPr lang="en-US" altLang="zh-CN" b="1" dirty="0" smtClean="0">
                <a:solidFill>
                  <a:srgbClr val="000099"/>
                </a:solidFill>
              </a:rPr>
              <a:t>3</a:t>
            </a:r>
            <a:r>
              <a:rPr lang="zh-CN" altLang="en-US" b="1" dirty="0" smtClean="0">
                <a:solidFill>
                  <a:srgbClr val="000099"/>
                </a:solidFill>
              </a:rPr>
              <a:t>）</a:t>
            </a:r>
            <a:r>
              <a:rPr lang="zh-CN" altLang="en-US" b="1" dirty="0" smtClean="0">
                <a:solidFill>
                  <a:srgbClr val="FF0000"/>
                </a:solidFill>
              </a:rPr>
              <a:t>中国历史进入社会主义现代化建设新时期。</a:t>
            </a:r>
          </a:p>
        </p:txBody>
      </p:sp>
    </p:spTree>
    <p:extLst>
      <p:ext uri="{BB962C8B-B14F-4D97-AF65-F5344CB8AC3E}">
        <p14:creationId xmlns:p14="http://schemas.microsoft.com/office/powerpoint/2010/main" val="547186581"/>
      </p:ext>
    </p:extLst>
  </p:cSld>
  <p:clrMapOvr>
    <a:masterClrMapping/>
  </p:clrMapOvr>
  <p:transition>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4103"/>
          <p:cNvSpPr txBox="1">
            <a:spLocks noChangeArrowheads="1"/>
          </p:cNvSpPr>
          <p:nvPr/>
        </p:nvSpPr>
        <p:spPr bwMode="auto">
          <a:xfrm>
            <a:off x="-52645" y="2237100"/>
            <a:ext cx="1295400" cy="280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buFont typeface="Arial" panose="020B0604020202020204" pitchFamily="34" charset="0"/>
              <a:buNone/>
            </a:pPr>
            <a:r>
              <a:rPr lang="zh-CN" altLang="en-US" sz="4400" b="1" dirty="0">
                <a:solidFill>
                  <a:srgbClr val="FF0000"/>
                </a:solidFill>
                <a:latin typeface="Arial" panose="020B0604020202020204" pitchFamily="34" charset="0"/>
                <a:ea typeface="方正姚体" panose="02010601030101010101" pitchFamily="2" charset="-122"/>
              </a:rPr>
              <a:t>对内改革</a:t>
            </a:r>
            <a:endParaRPr lang="zh-CN" altLang="zh-CN" sz="4400" b="1" dirty="0">
              <a:solidFill>
                <a:srgbClr val="FF0000"/>
              </a:solidFill>
              <a:latin typeface="Arial" panose="020B0604020202020204" pitchFamily="34" charset="0"/>
              <a:ea typeface="方正姚体" panose="02010601030101010101" pitchFamily="2" charset="-122"/>
            </a:endParaRPr>
          </a:p>
        </p:txBody>
      </p:sp>
      <p:grpSp>
        <p:nvGrpSpPr>
          <p:cNvPr id="2" name="组合 3"/>
          <p:cNvGrpSpPr>
            <a:grpSpLocks/>
          </p:cNvGrpSpPr>
          <p:nvPr/>
        </p:nvGrpSpPr>
        <p:grpSpPr bwMode="auto">
          <a:xfrm>
            <a:off x="1609505" y="2074979"/>
            <a:ext cx="1466850" cy="1068388"/>
            <a:chOff x="799480" y="1657070"/>
            <a:chExt cx="1468143" cy="1068528"/>
          </a:xfrm>
        </p:grpSpPr>
        <p:sp>
          <p:nvSpPr>
            <p:cNvPr id="16400" name="圆角矩形 2"/>
            <p:cNvSpPr>
              <a:spLocks noChangeArrowheads="1"/>
            </p:cNvSpPr>
            <p:nvPr>
              <p:custDataLst>
                <p:tags r:id="rId10"/>
              </p:custDataLst>
            </p:nvPr>
          </p:nvSpPr>
          <p:spPr bwMode="auto">
            <a:xfrm rot="745664" flipH="1" flipV="1">
              <a:off x="799480" y="1657070"/>
              <a:ext cx="1468143" cy="1068528"/>
            </a:xfrm>
            <a:custGeom>
              <a:avLst/>
              <a:gdLst>
                <a:gd name="T0" fmla="*/ 125739 w 1378678"/>
                <a:gd name="T1" fmla="*/ 152169 h 1003413"/>
                <a:gd name="T2" fmla="*/ 519039 w 1378678"/>
                <a:gd name="T3" fmla="*/ 1606 h 1003413"/>
                <a:gd name="T4" fmla="*/ 1222616 w 1378678"/>
                <a:gd name="T5" fmla="*/ 87034 h 1003413"/>
                <a:gd name="T6" fmla="*/ 1378514 w 1378678"/>
                <a:gd name="T7" fmla="*/ 303688 h 1003413"/>
                <a:gd name="T8" fmla="*/ 1262869 w 1378678"/>
                <a:gd name="T9" fmla="*/ 669668 h 1003413"/>
                <a:gd name="T10" fmla="*/ 949629 w 1378678"/>
                <a:gd name="T11" fmla="*/ 979132 h 1003413"/>
                <a:gd name="T12" fmla="*/ 243599 w 1378678"/>
                <a:gd name="T13" fmla="*/ 950028 h 1003413"/>
                <a:gd name="T14" fmla="*/ 4991 w 1378678"/>
                <a:gd name="T15" fmla="*/ 684772 h 1003413"/>
                <a:gd name="T16" fmla="*/ 125739 w 1378678"/>
                <a:gd name="T17" fmla="*/ 152169 h 10034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8678"/>
                <a:gd name="T28" fmla="*/ 0 h 1003413"/>
                <a:gd name="T29" fmla="*/ 1378678 w 1378678"/>
                <a:gd name="T30" fmla="*/ 1003413 h 10034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8678" h="1003413">
                  <a:moveTo>
                    <a:pt x="125739" y="152169"/>
                  </a:moveTo>
                  <a:cubicBezTo>
                    <a:pt x="228181" y="20874"/>
                    <a:pt x="336226" y="12462"/>
                    <a:pt x="519039" y="1606"/>
                  </a:cubicBezTo>
                  <a:cubicBezTo>
                    <a:pt x="701852" y="-9250"/>
                    <a:pt x="1079370" y="36687"/>
                    <a:pt x="1222616" y="87034"/>
                  </a:cubicBezTo>
                  <a:cubicBezTo>
                    <a:pt x="1365862" y="137381"/>
                    <a:pt x="1380540" y="204657"/>
                    <a:pt x="1378514" y="303688"/>
                  </a:cubicBezTo>
                  <a:cubicBezTo>
                    <a:pt x="1376488" y="402719"/>
                    <a:pt x="1322988" y="536701"/>
                    <a:pt x="1262869" y="669668"/>
                  </a:cubicBezTo>
                  <a:cubicBezTo>
                    <a:pt x="1202750" y="802635"/>
                    <a:pt x="1119507" y="932405"/>
                    <a:pt x="949629" y="979132"/>
                  </a:cubicBezTo>
                  <a:cubicBezTo>
                    <a:pt x="779751" y="1025859"/>
                    <a:pt x="401039" y="999088"/>
                    <a:pt x="243599" y="950028"/>
                  </a:cubicBezTo>
                  <a:cubicBezTo>
                    <a:pt x="86159" y="900968"/>
                    <a:pt x="24634" y="817748"/>
                    <a:pt x="4991" y="684772"/>
                  </a:cubicBezTo>
                  <a:cubicBezTo>
                    <a:pt x="-14652" y="551796"/>
                    <a:pt x="23297" y="283464"/>
                    <a:pt x="125739" y="152169"/>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6401" name="圆角矩形 2"/>
            <p:cNvSpPr>
              <a:spLocks noChangeArrowheads="1"/>
            </p:cNvSpPr>
            <p:nvPr>
              <p:custDataLst>
                <p:tags r:id="rId11"/>
              </p:custDataLst>
            </p:nvPr>
          </p:nvSpPr>
          <p:spPr bwMode="auto">
            <a:xfrm>
              <a:off x="880193" y="1671448"/>
              <a:ext cx="1354522" cy="1037918"/>
            </a:xfrm>
            <a:custGeom>
              <a:avLst/>
              <a:gdLst>
                <a:gd name="T0" fmla="*/ 148619 w 1354522"/>
                <a:gd name="T1" fmla="*/ 196625 h 1037918"/>
                <a:gd name="T2" fmla="*/ 512160 w 1354522"/>
                <a:gd name="T3" fmla="*/ 4534 h 1037918"/>
                <a:gd name="T4" fmla="*/ 1184459 w 1354522"/>
                <a:gd name="T5" fmla="*/ 83115 h 1037918"/>
                <a:gd name="T6" fmla="*/ 1351944 w 1354522"/>
                <a:gd name="T7" fmla="*/ 331563 h 1037918"/>
                <a:gd name="T8" fmla="*/ 1270981 w 1354522"/>
                <a:gd name="T9" fmla="*/ 699061 h 1037918"/>
                <a:gd name="T10" fmla="*/ 928871 w 1354522"/>
                <a:gd name="T11" fmla="*/ 1012597 h 1037918"/>
                <a:gd name="T12" fmla="*/ 247047 w 1354522"/>
                <a:gd name="T13" fmla="*/ 1010215 h 1037918"/>
                <a:gd name="T14" fmla="*/ 187 w 1354522"/>
                <a:gd name="T15" fmla="*/ 749068 h 1037918"/>
                <a:gd name="T16" fmla="*/ 148619 w 1354522"/>
                <a:gd name="T17" fmla="*/ 196625 h 10379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4522"/>
                <a:gd name="T28" fmla="*/ 0 h 1037918"/>
                <a:gd name="T29" fmla="*/ 1354522 w 1354522"/>
                <a:gd name="T30" fmla="*/ 1037918 h 10379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4522" h="1037918">
                  <a:moveTo>
                    <a:pt x="148619" y="196625"/>
                  </a:moveTo>
                  <a:cubicBezTo>
                    <a:pt x="248236" y="43961"/>
                    <a:pt x="339520" y="23452"/>
                    <a:pt x="512160" y="4534"/>
                  </a:cubicBezTo>
                  <a:cubicBezTo>
                    <a:pt x="684800" y="-14384"/>
                    <a:pt x="1044495" y="28610"/>
                    <a:pt x="1184459" y="83115"/>
                  </a:cubicBezTo>
                  <a:cubicBezTo>
                    <a:pt x="1324423" y="137620"/>
                    <a:pt x="1337524" y="228905"/>
                    <a:pt x="1351944" y="331563"/>
                  </a:cubicBezTo>
                  <a:cubicBezTo>
                    <a:pt x="1366364" y="434221"/>
                    <a:pt x="1317681" y="583174"/>
                    <a:pt x="1270981" y="699061"/>
                  </a:cubicBezTo>
                  <a:cubicBezTo>
                    <a:pt x="1224281" y="814948"/>
                    <a:pt x="1148208" y="986404"/>
                    <a:pt x="928871" y="1012597"/>
                  </a:cubicBezTo>
                  <a:cubicBezTo>
                    <a:pt x="709534" y="1038790"/>
                    <a:pt x="401828" y="1054136"/>
                    <a:pt x="247047" y="1010215"/>
                  </a:cubicBezTo>
                  <a:cubicBezTo>
                    <a:pt x="92266" y="966294"/>
                    <a:pt x="-4839" y="948960"/>
                    <a:pt x="187" y="749068"/>
                  </a:cubicBezTo>
                  <a:cubicBezTo>
                    <a:pt x="5213" y="549176"/>
                    <a:pt x="49002" y="349289"/>
                    <a:pt x="148619" y="196625"/>
                  </a:cubicBezTo>
                  <a:close/>
                </a:path>
              </a:pathLst>
            </a:custGeom>
            <a:gradFill rotWithShape="1">
              <a:gsLst>
                <a:gs pos="0">
                  <a:srgbClr val="D10000"/>
                </a:gs>
                <a:gs pos="35001">
                  <a:srgbClr val="FFC3C3"/>
                </a:gs>
                <a:gs pos="70000">
                  <a:srgbClr val="D10000"/>
                </a:gs>
                <a:gs pos="100000">
                  <a:srgbClr val="9D00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ctr" eaLnBrk="1" hangingPunct="1">
                <a:buFont typeface="Arial" panose="020B0604020202020204" pitchFamily="34" charset="0"/>
                <a:buNone/>
              </a:pPr>
              <a:r>
                <a:rPr lang="zh-CN" altLang="en-US" sz="2800" b="1">
                  <a:latin typeface="黑体" panose="02010609060101010101" pitchFamily="49" charset="-122"/>
                  <a:ea typeface="黑体" panose="02010609060101010101" pitchFamily="49" charset="-122"/>
                  <a:sym typeface="Arial" panose="020B0604020202020204" pitchFamily="34" charset="0"/>
                </a:rPr>
                <a:t>农村</a:t>
              </a:r>
            </a:p>
          </p:txBody>
        </p:sp>
      </p:grpSp>
      <p:sp>
        <p:nvSpPr>
          <p:cNvPr id="8" name="矩形 7"/>
          <p:cNvSpPr>
            <a:spLocks noChangeArrowheads="1"/>
          </p:cNvSpPr>
          <p:nvPr>
            <p:custDataLst>
              <p:tags r:id="rId1"/>
            </p:custDataLst>
          </p:nvPr>
        </p:nvSpPr>
        <p:spPr bwMode="auto">
          <a:xfrm>
            <a:off x="3572858" y="2301687"/>
            <a:ext cx="37211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800" b="1" dirty="0">
                <a:solidFill>
                  <a:srgbClr val="C00000"/>
                </a:solidFill>
                <a:latin typeface="黑体" panose="02010609060101010101" pitchFamily="49" charset="-122"/>
                <a:ea typeface="黑体" panose="02010609060101010101" pitchFamily="49" charset="-122"/>
                <a:sym typeface="Arial" panose="020B0604020202020204" pitchFamily="34" charset="0"/>
              </a:rPr>
              <a:t>家庭联产承包责任制</a:t>
            </a:r>
          </a:p>
        </p:txBody>
      </p:sp>
      <p:grpSp>
        <p:nvGrpSpPr>
          <p:cNvPr id="3" name="组合 2"/>
          <p:cNvGrpSpPr>
            <a:grpSpLocks/>
          </p:cNvGrpSpPr>
          <p:nvPr/>
        </p:nvGrpSpPr>
        <p:grpSpPr bwMode="auto">
          <a:xfrm>
            <a:off x="4675282" y="5125244"/>
            <a:ext cx="1468438" cy="1068387"/>
            <a:chOff x="4651402" y="4737907"/>
            <a:chExt cx="1468143" cy="1068528"/>
          </a:xfrm>
        </p:grpSpPr>
        <p:sp>
          <p:nvSpPr>
            <p:cNvPr id="16398" name="圆角矩形 2"/>
            <p:cNvSpPr>
              <a:spLocks noChangeArrowheads="1"/>
            </p:cNvSpPr>
            <p:nvPr>
              <p:custDataLst>
                <p:tags r:id="rId8"/>
              </p:custDataLst>
            </p:nvPr>
          </p:nvSpPr>
          <p:spPr bwMode="auto">
            <a:xfrm rot="745664" flipH="1" flipV="1">
              <a:off x="4651402" y="4737907"/>
              <a:ext cx="1468143" cy="1068528"/>
            </a:xfrm>
            <a:custGeom>
              <a:avLst/>
              <a:gdLst>
                <a:gd name="T0" fmla="*/ 125739 w 1378678"/>
                <a:gd name="T1" fmla="*/ 152169 h 1003413"/>
                <a:gd name="T2" fmla="*/ 519039 w 1378678"/>
                <a:gd name="T3" fmla="*/ 1606 h 1003413"/>
                <a:gd name="T4" fmla="*/ 1222616 w 1378678"/>
                <a:gd name="T5" fmla="*/ 87034 h 1003413"/>
                <a:gd name="T6" fmla="*/ 1378514 w 1378678"/>
                <a:gd name="T7" fmla="*/ 303688 h 1003413"/>
                <a:gd name="T8" fmla="*/ 1262869 w 1378678"/>
                <a:gd name="T9" fmla="*/ 669668 h 1003413"/>
                <a:gd name="T10" fmla="*/ 949629 w 1378678"/>
                <a:gd name="T11" fmla="*/ 979132 h 1003413"/>
                <a:gd name="T12" fmla="*/ 243599 w 1378678"/>
                <a:gd name="T13" fmla="*/ 950028 h 1003413"/>
                <a:gd name="T14" fmla="*/ 4991 w 1378678"/>
                <a:gd name="T15" fmla="*/ 684772 h 1003413"/>
                <a:gd name="T16" fmla="*/ 125739 w 1378678"/>
                <a:gd name="T17" fmla="*/ 152169 h 10034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8678"/>
                <a:gd name="T28" fmla="*/ 0 h 1003413"/>
                <a:gd name="T29" fmla="*/ 1378678 w 1378678"/>
                <a:gd name="T30" fmla="*/ 1003413 h 10034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8678" h="1003413">
                  <a:moveTo>
                    <a:pt x="125739" y="152169"/>
                  </a:moveTo>
                  <a:cubicBezTo>
                    <a:pt x="228181" y="20874"/>
                    <a:pt x="336226" y="12462"/>
                    <a:pt x="519039" y="1606"/>
                  </a:cubicBezTo>
                  <a:cubicBezTo>
                    <a:pt x="701852" y="-9250"/>
                    <a:pt x="1079370" y="36687"/>
                    <a:pt x="1222616" y="87034"/>
                  </a:cubicBezTo>
                  <a:cubicBezTo>
                    <a:pt x="1365862" y="137381"/>
                    <a:pt x="1380540" y="204657"/>
                    <a:pt x="1378514" y="303688"/>
                  </a:cubicBezTo>
                  <a:cubicBezTo>
                    <a:pt x="1376488" y="402719"/>
                    <a:pt x="1322988" y="536701"/>
                    <a:pt x="1262869" y="669668"/>
                  </a:cubicBezTo>
                  <a:cubicBezTo>
                    <a:pt x="1202750" y="802635"/>
                    <a:pt x="1119507" y="932405"/>
                    <a:pt x="949629" y="979132"/>
                  </a:cubicBezTo>
                  <a:cubicBezTo>
                    <a:pt x="779751" y="1025859"/>
                    <a:pt x="401039" y="999088"/>
                    <a:pt x="243599" y="950028"/>
                  </a:cubicBezTo>
                  <a:cubicBezTo>
                    <a:pt x="86159" y="900968"/>
                    <a:pt x="24634" y="817748"/>
                    <a:pt x="4991" y="684772"/>
                  </a:cubicBezTo>
                  <a:cubicBezTo>
                    <a:pt x="-14652" y="551796"/>
                    <a:pt x="23297" y="283464"/>
                    <a:pt x="125739" y="152169"/>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6399" name="圆角矩形 2"/>
            <p:cNvSpPr>
              <a:spLocks noChangeArrowheads="1"/>
            </p:cNvSpPr>
            <p:nvPr>
              <p:custDataLst>
                <p:tags r:id="rId9"/>
              </p:custDataLst>
            </p:nvPr>
          </p:nvSpPr>
          <p:spPr bwMode="auto">
            <a:xfrm>
              <a:off x="4732115" y="4752285"/>
              <a:ext cx="1354522" cy="1037918"/>
            </a:xfrm>
            <a:custGeom>
              <a:avLst/>
              <a:gdLst>
                <a:gd name="T0" fmla="*/ 148619 w 1354522"/>
                <a:gd name="T1" fmla="*/ 196625 h 1037918"/>
                <a:gd name="T2" fmla="*/ 512160 w 1354522"/>
                <a:gd name="T3" fmla="*/ 4534 h 1037918"/>
                <a:gd name="T4" fmla="*/ 1184459 w 1354522"/>
                <a:gd name="T5" fmla="*/ 83115 h 1037918"/>
                <a:gd name="T6" fmla="*/ 1351944 w 1354522"/>
                <a:gd name="T7" fmla="*/ 331563 h 1037918"/>
                <a:gd name="T8" fmla="*/ 1270981 w 1354522"/>
                <a:gd name="T9" fmla="*/ 699061 h 1037918"/>
                <a:gd name="T10" fmla="*/ 928871 w 1354522"/>
                <a:gd name="T11" fmla="*/ 1012597 h 1037918"/>
                <a:gd name="T12" fmla="*/ 247047 w 1354522"/>
                <a:gd name="T13" fmla="*/ 1010215 h 1037918"/>
                <a:gd name="T14" fmla="*/ 187 w 1354522"/>
                <a:gd name="T15" fmla="*/ 749068 h 1037918"/>
                <a:gd name="T16" fmla="*/ 148619 w 1354522"/>
                <a:gd name="T17" fmla="*/ 196625 h 10379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4522"/>
                <a:gd name="T28" fmla="*/ 0 h 1037918"/>
                <a:gd name="T29" fmla="*/ 1354522 w 1354522"/>
                <a:gd name="T30" fmla="*/ 1037918 h 10379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4522" h="1037918">
                  <a:moveTo>
                    <a:pt x="148619" y="196625"/>
                  </a:moveTo>
                  <a:cubicBezTo>
                    <a:pt x="248236" y="43961"/>
                    <a:pt x="339520" y="23452"/>
                    <a:pt x="512160" y="4534"/>
                  </a:cubicBezTo>
                  <a:cubicBezTo>
                    <a:pt x="684800" y="-14384"/>
                    <a:pt x="1044495" y="28610"/>
                    <a:pt x="1184459" y="83115"/>
                  </a:cubicBezTo>
                  <a:cubicBezTo>
                    <a:pt x="1324423" y="137620"/>
                    <a:pt x="1337524" y="228905"/>
                    <a:pt x="1351944" y="331563"/>
                  </a:cubicBezTo>
                  <a:cubicBezTo>
                    <a:pt x="1366364" y="434221"/>
                    <a:pt x="1317681" y="583174"/>
                    <a:pt x="1270981" y="699061"/>
                  </a:cubicBezTo>
                  <a:cubicBezTo>
                    <a:pt x="1224281" y="814948"/>
                    <a:pt x="1148208" y="986404"/>
                    <a:pt x="928871" y="1012597"/>
                  </a:cubicBezTo>
                  <a:cubicBezTo>
                    <a:pt x="709534" y="1038790"/>
                    <a:pt x="401828" y="1054136"/>
                    <a:pt x="247047" y="1010215"/>
                  </a:cubicBezTo>
                  <a:cubicBezTo>
                    <a:pt x="92266" y="966294"/>
                    <a:pt x="-4839" y="948960"/>
                    <a:pt x="187" y="749068"/>
                  </a:cubicBezTo>
                  <a:cubicBezTo>
                    <a:pt x="5213" y="549176"/>
                    <a:pt x="49002" y="349289"/>
                    <a:pt x="148619" y="196625"/>
                  </a:cubicBezTo>
                  <a:close/>
                </a:path>
              </a:pathLst>
            </a:custGeom>
            <a:gradFill rotWithShape="1">
              <a:gsLst>
                <a:gs pos="0">
                  <a:srgbClr val="E26B22"/>
                </a:gs>
                <a:gs pos="35001">
                  <a:srgbClr val="F9E1D3"/>
                </a:gs>
                <a:gs pos="70000">
                  <a:srgbClr val="E26B22"/>
                </a:gs>
                <a:gs pos="100000">
                  <a:srgbClr val="AC5017"/>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ctr" eaLnBrk="1" hangingPunct="1">
                <a:buFont typeface="Arial" panose="020B0604020202020204" pitchFamily="34" charset="0"/>
                <a:buNone/>
              </a:pPr>
              <a:r>
                <a:rPr lang="en-US" altLang="zh-CN" sz="2800" b="1">
                  <a:latin typeface="黑体" panose="02010609060101010101" pitchFamily="49" charset="-122"/>
                  <a:ea typeface="黑体" panose="02010609060101010101" pitchFamily="49" charset="-122"/>
                  <a:sym typeface="Arial" panose="020B0604020202020204" pitchFamily="34" charset="0"/>
                </a:rPr>
                <a:t>1992</a:t>
              </a:r>
              <a:r>
                <a:rPr lang="zh-CN" altLang="en-US" sz="2800" b="1">
                  <a:latin typeface="黑体" panose="02010609060101010101" pitchFamily="49" charset="-122"/>
                  <a:ea typeface="黑体" panose="02010609060101010101" pitchFamily="49" charset="-122"/>
                  <a:sym typeface="Arial" panose="020B0604020202020204" pitchFamily="34" charset="0"/>
                </a:rPr>
                <a:t>年</a:t>
              </a:r>
            </a:p>
            <a:p>
              <a:pPr algn="ctr" eaLnBrk="1" hangingPunct="1">
                <a:buFont typeface="Arial" panose="020B0604020202020204" pitchFamily="34" charset="0"/>
                <a:buNone/>
              </a:pPr>
              <a:r>
                <a:rPr lang="zh-CN" altLang="en-US" sz="2800" b="1">
                  <a:latin typeface="黑体" panose="02010609060101010101" pitchFamily="49" charset="-122"/>
                  <a:ea typeface="黑体" panose="02010609060101010101" pitchFamily="49" charset="-122"/>
                  <a:sym typeface="Arial" panose="020B0604020202020204" pitchFamily="34" charset="0"/>
                </a:rPr>
                <a:t>十四大</a:t>
              </a:r>
            </a:p>
          </p:txBody>
        </p:sp>
      </p:grpSp>
      <p:sp>
        <p:nvSpPr>
          <p:cNvPr id="40" name="矩形 39"/>
          <p:cNvSpPr>
            <a:spLocks noChangeArrowheads="1"/>
          </p:cNvSpPr>
          <p:nvPr>
            <p:custDataLst>
              <p:tags r:id="rId2"/>
            </p:custDataLst>
          </p:nvPr>
        </p:nvSpPr>
        <p:spPr bwMode="auto">
          <a:xfrm>
            <a:off x="6241479" y="5271160"/>
            <a:ext cx="25622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800" b="1" dirty="0">
                <a:solidFill>
                  <a:srgbClr val="C00000"/>
                </a:solidFill>
                <a:latin typeface="黑体" panose="02010609060101010101" pitchFamily="49" charset="-122"/>
                <a:ea typeface="黑体" panose="02010609060101010101" pitchFamily="49" charset="-122"/>
                <a:sym typeface="Arial" panose="020B0604020202020204" pitchFamily="34" charset="0"/>
              </a:rPr>
              <a:t>建立社会主义市场经济体制</a:t>
            </a:r>
          </a:p>
        </p:txBody>
      </p:sp>
      <p:grpSp>
        <p:nvGrpSpPr>
          <p:cNvPr id="4" name="组合 1"/>
          <p:cNvGrpSpPr>
            <a:grpSpLocks/>
          </p:cNvGrpSpPr>
          <p:nvPr/>
        </p:nvGrpSpPr>
        <p:grpSpPr bwMode="auto">
          <a:xfrm>
            <a:off x="2724818" y="3645474"/>
            <a:ext cx="1501531" cy="1083804"/>
            <a:chOff x="2724520" y="3645796"/>
            <a:chExt cx="1501230" cy="1083946"/>
          </a:xfrm>
        </p:grpSpPr>
        <p:sp>
          <p:nvSpPr>
            <p:cNvPr id="16396" name="圆角矩形 2"/>
            <p:cNvSpPr>
              <a:spLocks noChangeArrowheads="1"/>
            </p:cNvSpPr>
            <p:nvPr>
              <p:custDataLst>
                <p:tags r:id="rId6"/>
              </p:custDataLst>
            </p:nvPr>
          </p:nvSpPr>
          <p:spPr bwMode="auto">
            <a:xfrm rot="745664" flipH="1" flipV="1">
              <a:off x="2724520" y="3661214"/>
              <a:ext cx="1468143" cy="1068528"/>
            </a:xfrm>
            <a:custGeom>
              <a:avLst/>
              <a:gdLst>
                <a:gd name="T0" fmla="*/ 125739 w 1378678"/>
                <a:gd name="T1" fmla="*/ 152169 h 1003413"/>
                <a:gd name="T2" fmla="*/ 519039 w 1378678"/>
                <a:gd name="T3" fmla="*/ 1606 h 1003413"/>
                <a:gd name="T4" fmla="*/ 1222616 w 1378678"/>
                <a:gd name="T5" fmla="*/ 87034 h 1003413"/>
                <a:gd name="T6" fmla="*/ 1378514 w 1378678"/>
                <a:gd name="T7" fmla="*/ 303688 h 1003413"/>
                <a:gd name="T8" fmla="*/ 1262869 w 1378678"/>
                <a:gd name="T9" fmla="*/ 669668 h 1003413"/>
                <a:gd name="T10" fmla="*/ 949629 w 1378678"/>
                <a:gd name="T11" fmla="*/ 979132 h 1003413"/>
                <a:gd name="T12" fmla="*/ 243599 w 1378678"/>
                <a:gd name="T13" fmla="*/ 950028 h 1003413"/>
                <a:gd name="T14" fmla="*/ 4991 w 1378678"/>
                <a:gd name="T15" fmla="*/ 684772 h 1003413"/>
                <a:gd name="T16" fmla="*/ 125739 w 1378678"/>
                <a:gd name="T17" fmla="*/ 152169 h 10034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8678"/>
                <a:gd name="T28" fmla="*/ 0 h 1003413"/>
                <a:gd name="T29" fmla="*/ 1378678 w 1378678"/>
                <a:gd name="T30" fmla="*/ 1003413 h 10034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8678" h="1003413">
                  <a:moveTo>
                    <a:pt x="125739" y="152169"/>
                  </a:moveTo>
                  <a:cubicBezTo>
                    <a:pt x="228181" y="20874"/>
                    <a:pt x="336226" y="12462"/>
                    <a:pt x="519039" y="1606"/>
                  </a:cubicBezTo>
                  <a:cubicBezTo>
                    <a:pt x="701852" y="-9250"/>
                    <a:pt x="1079370" y="36687"/>
                    <a:pt x="1222616" y="87034"/>
                  </a:cubicBezTo>
                  <a:cubicBezTo>
                    <a:pt x="1365862" y="137381"/>
                    <a:pt x="1380540" y="204657"/>
                    <a:pt x="1378514" y="303688"/>
                  </a:cubicBezTo>
                  <a:cubicBezTo>
                    <a:pt x="1376488" y="402719"/>
                    <a:pt x="1322988" y="536701"/>
                    <a:pt x="1262869" y="669668"/>
                  </a:cubicBezTo>
                  <a:cubicBezTo>
                    <a:pt x="1202750" y="802635"/>
                    <a:pt x="1119507" y="932405"/>
                    <a:pt x="949629" y="979132"/>
                  </a:cubicBezTo>
                  <a:cubicBezTo>
                    <a:pt x="779751" y="1025859"/>
                    <a:pt x="401039" y="999088"/>
                    <a:pt x="243599" y="950028"/>
                  </a:cubicBezTo>
                  <a:cubicBezTo>
                    <a:pt x="86159" y="900968"/>
                    <a:pt x="24634" y="817748"/>
                    <a:pt x="4991" y="684772"/>
                  </a:cubicBezTo>
                  <a:cubicBezTo>
                    <a:pt x="-14652" y="551796"/>
                    <a:pt x="23297" y="283464"/>
                    <a:pt x="125739" y="152169"/>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6397" name="圆角矩形 2"/>
            <p:cNvSpPr>
              <a:spLocks noChangeArrowheads="1"/>
            </p:cNvSpPr>
            <p:nvPr>
              <p:custDataLst>
                <p:tags r:id="rId7"/>
              </p:custDataLst>
            </p:nvPr>
          </p:nvSpPr>
          <p:spPr bwMode="auto">
            <a:xfrm>
              <a:off x="2871228" y="3645796"/>
              <a:ext cx="1354522" cy="1037918"/>
            </a:xfrm>
            <a:custGeom>
              <a:avLst/>
              <a:gdLst>
                <a:gd name="T0" fmla="*/ 148619 w 1354522"/>
                <a:gd name="T1" fmla="*/ 196625 h 1037918"/>
                <a:gd name="T2" fmla="*/ 512160 w 1354522"/>
                <a:gd name="T3" fmla="*/ 4534 h 1037918"/>
                <a:gd name="T4" fmla="*/ 1184459 w 1354522"/>
                <a:gd name="T5" fmla="*/ 83115 h 1037918"/>
                <a:gd name="T6" fmla="*/ 1351944 w 1354522"/>
                <a:gd name="T7" fmla="*/ 331563 h 1037918"/>
                <a:gd name="T8" fmla="*/ 1270981 w 1354522"/>
                <a:gd name="T9" fmla="*/ 699061 h 1037918"/>
                <a:gd name="T10" fmla="*/ 928871 w 1354522"/>
                <a:gd name="T11" fmla="*/ 1012597 h 1037918"/>
                <a:gd name="T12" fmla="*/ 247047 w 1354522"/>
                <a:gd name="T13" fmla="*/ 1010215 h 1037918"/>
                <a:gd name="T14" fmla="*/ 187 w 1354522"/>
                <a:gd name="T15" fmla="*/ 749068 h 1037918"/>
                <a:gd name="T16" fmla="*/ 148619 w 1354522"/>
                <a:gd name="T17" fmla="*/ 196625 h 10379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4522"/>
                <a:gd name="T28" fmla="*/ 0 h 1037918"/>
                <a:gd name="T29" fmla="*/ 1354522 w 1354522"/>
                <a:gd name="T30" fmla="*/ 1037918 h 10379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4522" h="1037918">
                  <a:moveTo>
                    <a:pt x="148619" y="196625"/>
                  </a:moveTo>
                  <a:cubicBezTo>
                    <a:pt x="248236" y="43961"/>
                    <a:pt x="339520" y="23452"/>
                    <a:pt x="512160" y="4534"/>
                  </a:cubicBezTo>
                  <a:cubicBezTo>
                    <a:pt x="684800" y="-14384"/>
                    <a:pt x="1044495" y="28610"/>
                    <a:pt x="1184459" y="83115"/>
                  </a:cubicBezTo>
                  <a:cubicBezTo>
                    <a:pt x="1324423" y="137620"/>
                    <a:pt x="1337524" y="228905"/>
                    <a:pt x="1351944" y="331563"/>
                  </a:cubicBezTo>
                  <a:cubicBezTo>
                    <a:pt x="1366364" y="434221"/>
                    <a:pt x="1317681" y="583174"/>
                    <a:pt x="1270981" y="699061"/>
                  </a:cubicBezTo>
                  <a:cubicBezTo>
                    <a:pt x="1224281" y="814948"/>
                    <a:pt x="1148208" y="986404"/>
                    <a:pt x="928871" y="1012597"/>
                  </a:cubicBezTo>
                  <a:cubicBezTo>
                    <a:pt x="709534" y="1038790"/>
                    <a:pt x="401828" y="1054136"/>
                    <a:pt x="247047" y="1010215"/>
                  </a:cubicBezTo>
                  <a:cubicBezTo>
                    <a:pt x="92266" y="966294"/>
                    <a:pt x="-4839" y="948960"/>
                    <a:pt x="187" y="749068"/>
                  </a:cubicBezTo>
                  <a:cubicBezTo>
                    <a:pt x="5213" y="549176"/>
                    <a:pt x="49002" y="349289"/>
                    <a:pt x="148619" y="196625"/>
                  </a:cubicBezTo>
                  <a:close/>
                </a:path>
              </a:pathLst>
            </a:custGeom>
            <a:gradFill rotWithShape="1">
              <a:gsLst>
                <a:gs pos="0">
                  <a:srgbClr val="FFC000"/>
                </a:gs>
                <a:gs pos="35001">
                  <a:srgbClr val="FFF2CC"/>
                </a:gs>
                <a:gs pos="70000">
                  <a:srgbClr val="FFC000"/>
                </a:gs>
                <a:gs pos="100000">
                  <a:srgbClr val="BF90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ctr" eaLnBrk="1" hangingPunct="1">
                <a:buFont typeface="Arial" panose="020B0604020202020204" pitchFamily="34" charset="0"/>
                <a:buNone/>
              </a:pPr>
              <a:r>
                <a:rPr lang="zh-CN" altLang="en-US" sz="2800" b="1" dirty="0">
                  <a:latin typeface="黑体" panose="02010609060101010101" pitchFamily="49" charset="-122"/>
                  <a:ea typeface="黑体" panose="02010609060101010101" pitchFamily="49" charset="-122"/>
                  <a:sym typeface="Arial" panose="020B0604020202020204" pitchFamily="34" charset="0"/>
                </a:rPr>
                <a:t>城市</a:t>
              </a:r>
            </a:p>
          </p:txBody>
        </p:sp>
      </p:grpSp>
      <p:sp>
        <p:nvSpPr>
          <p:cNvPr id="50" name="矩形 49"/>
          <p:cNvSpPr>
            <a:spLocks noChangeArrowheads="1"/>
          </p:cNvSpPr>
          <p:nvPr>
            <p:custDataLst>
              <p:tags r:id="rId3"/>
            </p:custDataLst>
          </p:nvPr>
        </p:nvSpPr>
        <p:spPr bwMode="auto">
          <a:xfrm>
            <a:off x="4368703" y="3776221"/>
            <a:ext cx="277177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800" b="1" dirty="0">
                <a:solidFill>
                  <a:srgbClr val="C00000"/>
                </a:solidFill>
                <a:latin typeface="黑体" panose="02010609060101010101" pitchFamily="49" charset="-122"/>
                <a:ea typeface="黑体" panose="02010609060101010101" pitchFamily="49" charset="-122"/>
                <a:sym typeface="Arial" panose="020B0604020202020204" pitchFamily="34" charset="0"/>
              </a:rPr>
              <a:t>国有企业改革</a:t>
            </a:r>
          </a:p>
        </p:txBody>
      </p:sp>
      <p:grpSp>
        <p:nvGrpSpPr>
          <p:cNvPr id="5" name="组合 6"/>
          <p:cNvGrpSpPr>
            <a:grpSpLocks/>
          </p:cNvGrpSpPr>
          <p:nvPr/>
        </p:nvGrpSpPr>
        <p:grpSpPr bwMode="auto">
          <a:xfrm>
            <a:off x="3589470" y="940035"/>
            <a:ext cx="4772025" cy="1068388"/>
            <a:chOff x="799480" y="1657070"/>
            <a:chExt cx="1468143" cy="1068528"/>
          </a:xfrm>
        </p:grpSpPr>
        <p:sp>
          <p:nvSpPr>
            <p:cNvPr id="16394" name="圆角矩形 2"/>
            <p:cNvSpPr>
              <a:spLocks noChangeArrowheads="1"/>
            </p:cNvSpPr>
            <p:nvPr>
              <p:custDataLst>
                <p:tags r:id="rId4"/>
              </p:custDataLst>
            </p:nvPr>
          </p:nvSpPr>
          <p:spPr bwMode="auto">
            <a:xfrm rot="745664" flipH="1" flipV="1">
              <a:off x="799480" y="1657070"/>
              <a:ext cx="1468143" cy="1068528"/>
            </a:xfrm>
            <a:custGeom>
              <a:avLst/>
              <a:gdLst>
                <a:gd name="T0" fmla="*/ 125739 w 1378678"/>
                <a:gd name="T1" fmla="*/ 152169 h 1003413"/>
                <a:gd name="T2" fmla="*/ 519039 w 1378678"/>
                <a:gd name="T3" fmla="*/ 1606 h 1003413"/>
                <a:gd name="T4" fmla="*/ 1222616 w 1378678"/>
                <a:gd name="T5" fmla="*/ 87034 h 1003413"/>
                <a:gd name="T6" fmla="*/ 1378514 w 1378678"/>
                <a:gd name="T7" fmla="*/ 303688 h 1003413"/>
                <a:gd name="T8" fmla="*/ 1262869 w 1378678"/>
                <a:gd name="T9" fmla="*/ 669668 h 1003413"/>
                <a:gd name="T10" fmla="*/ 949629 w 1378678"/>
                <a:gd name="T11" fmla="*/ 979132 h 1003413"/>
                <a:gd name="T12" fmla="*/ 243599 w 1378678"/>
                <a:gd name="T13" fmla="*/ 950028 h 1003413"/>
                <a:gd name="T14" fmla="*/ 4991 w 1378678"/>
                <a:gd name="T15" fmla="*/ 684772 h 1003413"/>
                <a:gd name="T16" fmla="*/ 125739 w 1378678"/>
                <a:gd name="T17" fmla="*/ 152169 h 10034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8678"/>
                <a:gd name="T28" fmla="*/ 0 h 1003413"/>
                <a:gd name="T29" fmla="*/ 1378678 w 1378678"/>
                <a:gd name="T30" fmla="*/ 1003413 h 10034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8678" h="1003413">
                  <a:moveTo>
                    <a:pt x="125739" y="152169"/>
                  </a:moveTo>
                  <a:cubicBezTo>
                    <a:pt x="228181" y="20874"/>
                    <a:pt x="336226" y="12462"/>
                    <a:pt x="519039" y="1606"/>
                  </a:cubicBezTo>
                  <a:cubicBezTo>
                    <a:pt x="701852" y="-9250"/>
                    <a:pt x="1079370" y="36687"/>
                    <a:pt x="1222616" y="87034"/>
                  </a:cubicBezTo>
                  <a:cubicBezTo>
                    <a:pt x="1365862" y="137381"/>
                    <a:pt x="1380540" y="204657"/>
                    <a:pt x="1378514" y="303688"/>
                  </a:cubicBezTo>
                  <a:cubicBezTo>
                    <a:pt x="1376488" y="402719"/>
                    <a:pt x="1322988" y="536701"/>
                    <a:pt x="1262869" y="669668"/>
                  </a:cubicBezTo>
                  <a:cubicBezTo>
                    <a:pt x="1202750" y="802635"/>
                    <a:pt x="1119507" y="932405"/>
                    <a:pt x="949629" y="979132"/>
                  </a:cubicBezTo>
                  <a:cubicBezTo>
                    <a:pt x="779751" y="1025859"/>
                    <a:pt x="401039" y="999088"/>
                    <a:pt x="243599" y="950028"/>
                  </a:cubicBezTo>
                  <a:cubicBezTo>
                    <a:pt x="86159" y="900968"/>
                    <a:pt x="24634" y="817748"/>
                    <a:pt x="4991" y="684772"/>
                  </a:cubicBezTo>
                  <a:cubicBezTo>
                    <a:pt x="-14652" y="551796"/>
                    <a:pt x="23297" y="283464"/>
                    <a:pt x="125739" y="152169"/>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6395" name="圆角矩形 2"/>
            <p:cNvSpPr>
              <a:spLocks noChangeArrowheads="1"/>
            </p:cNvSpPr>
            <p:nvPr>
              <p:custDataLst>
                <p:tags r:id="rId5"/>
              </p:custDataLst>
            </p:nvPr>
          </p:nvSpPr>
          <p:spPr bwMode="auto">
            <a:xfrm>
              <a:off x="880193" y="1671448"/>
              <a:ext cx="1354522" cy="1037918"/>
            </a:xfrm>
            <a:custGeom>
              <a:avLst/>
              <a:gdLst>
                <a:gd name="T0" fmla="*/ 148619 w 1354522"/>
                <a:gd name="T1" fmla="*/ 196625 h 1037918"/>
                <a:gd name="T2" fmla="*/ 512160 w 1354522"/>
                <a:gd name="T3" fmla="*/ 4534 h 1037918"/>
                <a:gd name="T4" fmla="*/ 1184459 w 1354522"/>
                <a:gd name="T5" fmla="*/ 83115 h 1037918"/>
                <a:gd name="T6" fmla="*/ 1351944 w 1354522"/>
                <a:gd name="T7" fmla="*/ 331563 h 1037918"/>
                <a:gd name="T8" fmla="*/ 1270981 w 1354522"/>
                <a:gd name="T9" fmla="*/ 699061 h 1037918"/>
                <a:gd name="T10" fmla="*/ 928871 w 1354522"/>
                <a:gd name="T11" fmla="*/ 1012597 h 1037918"/>
                <a:gd name="T12" fmla="*/ 247047 w 1354522"/>
                <a:gd name="T13" fmla="*/ 1010215 h 1037918"/>
                <a:gd name="T14" fmla="*/ 187 w 1354522"/>
                <a:gd name="T15" fmla="*/ 749068 h 1037918"/>
                <a:gd name="T16" fmla="*/ 148619 w 1354522"/>
                <a:gd name="T17" fmla="*/ 196625 h 10379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4522"/>
                <a:gd name="T28" fmla="*/ 0 h 1037918"/>
                <a:gd name="T29" fmla="*/ 1354522 w 1354522"/>
                <a:gd name="T30" fmla="*/ 1037918 h 10379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4522" h="1037918">
                  <a:moveTo>
                    <a:pt x="148619" y="196625"/>
                  </a:moveTo>
                  <a:cubicBezTo>
                    <a:pt x="248236" y="43961"/>
                    <a:pt x="339520" y="23452"/>
                    <a:pt x="512160" y="4534"/>
                  </a:cubicBezTo>
                  <a:cubicBezTo>
                    <a:pt x="684800" y="-14384"/>
                    <a:pt x="1044495" y="28610"/>
                    <a:pt x="1184459" y="83115"/>
                  </a:cubicBezTo>
                  <a:cubicBezTo>
                    <a:pt x="1324423" y="137620"/>
                    <a:pt x="1337524" y="228905"/>
                    <a:pt x="1351944" y="331563"/>
                  </a:cubicBezTo>
                  <a:cubicBezTo>
                    <a:pt x="1366364" y="434221"/>
                    <a:pt x="1317681" y="583174"/>
                    <a:pt x="1270981" y="699061"/>
                  </a:cubicBezTo>
                  <a:cubicBezTo>
                    <a:pt x="1224281" y="814948"/>
                    <a:pt x="1148208" y="986404"/>
                    <a:pt x="928871" y="1012597"/>
                  </a:cubicBezTo>
                  <a:cubicBezTo>
                    <a:pt x="709534" y="1038790"/>
                    <a:pt x="401828" y="1054136"/>
                    <a:pt x="247047" y="1010215"/>
                  </a:cubicBezTo>
                  <a:cubicBezTo>
                    <a:pt x="92266" y="966294"/>
                    <a:pt x="-4839" y="948960"/>
                    <a:pt x="187" y="749068"/>
                  </a:cubicBezTo>
                  <a:cubicBezTo>
                    <a:pt x="5213" y="549176"/>
                    <a:pt x="49002" y="349289"/>
                    <a:pt x="148619" y="196625"/>
                  </a:cubicBez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ctr" eaLnBrk="1" hangingPunct="1">
                <a:buFont typeface="Arial" panose="020B0604020202020204" pitchFamily="34" charset="0"/>
                <a:buNone/>
              </a:pPr>
              <a:r>
                <a:rPr lang="zh-CN" altLang="en-US" sz="3200" b="1">
                  <a:solidFill>
                    <a:srgbClr val="FFFFFF"/>
                  </a:solidFill>
                  <a:latin typeface="黑体" panose="02010609060101010101" pitchFamily="49" charset="-122"/>
                  <a:ea typeface="黑体" panose="02010609060101010101" pitchFamily="49" charset="-122"/>
                  <a:sym typeface="Arial" panose="020B0604020202020204" pitchFamily="34" charset="0"/>
                </a:rPr>
                <a:t>经济体制改革</a:t>
              </a:r>
            </a:p>
          </p:txBody>
        </p:sp>
      </p:grpSp>
      <p:sp>
        <p:nvSpPr>
          <p:cNvPr id="18" name="Rectangle 2"/>
          <p:cNvSpPr txBox="1">
            <a:spLocks noChangeArrowheads="1"/>
          </p:cNvSpPr>
          <p:nvPr/>
        </p:nvSpPr>
        <p:spPr>
          <a:xfrm>
            <a:off x="83345" y="-51505"/>
            <a:ext cx="305232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b="1" dirty="0">
                <a:solidFill>
                  <a:srgbClr val="000099"/>
                </a:solidFill>
                <a:latin typeface="黑体" panose="02010609060101010101" pitchFamily="49" charset="-122"/>
                <a:ea typeface="黑体" panose="02010609060101010101" pitchFamily="49" charset="-122"/>
              </a:rPr>
              <a:t>二</a:t>
            </a:r>
            <a:r>
              <a:rPr lang="zh-CN" altLang="en-US" sz="4000" b="1" dirty="0" smtClean="0">
                <a:solidFill>
                  <a:srgbClr val="000099"/>
                </a:solidFill>
                <a:latin typeface="黑体" panose="02010609060101010101" pitchFamily="49" charset="-122"/>
                <a:ea typeface="黑体" panose="02010609060101010101" pitchFamily="49" charset="-122"/>
              </a:rPr>
              <a:t>、改革开放</a:t>
            </a:r>
            <a:endParaRPr lang="zh-CN" altLang="en-US" sz="4000" b="1" dirty="0" smtClean="0">
              <a:solidFill>
                <a:srgbClr val="FF0000"/>
              </a:solidFill>
              <a:ea typeface="华文行楷" panose="02010800040101010101" pitchFamily="2" charset="-122"/>
            </a:endParaRPr>
          </a:p>
        </p:txBody>
      </p:sp>
    </p:spTree>
    <p:extLst>
      <p:ext uri="{BB962C8B-B14F-4D97-AF65-F5344CB8AC3E}">
        <p14:creationId xmlns:p14="http://schemas.microsoft.com/office/powerpoint/2010/main" val="2591213179"/>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strVal val="#ppt_w*0.70"/>
                                          </p:val>
                                        </p:tav>
                                        <p:tav tm="100000">
                                          <p:val>
                                            <p:strVal val="#ppt_w"/>
                                          </p:val>
                                        </p:tav>
                                      </p:tavLst>
                                    </p:anim>
                                    <p:anim calcmode="lin" valueType="num">
                                      <p:cBhvr>
                                        <p:cTn id="22" dur="1000" fill="hold"/>
                                        <p:tgtEl>
                                          <p:spTgt spid="4"/>
                                        </p:tgtEl>
                                        <p:attrNameLst>
                                          <p:attrName>ppt_h</p:attrName>
                                        </p:attrNameLst>
                                      </p:cBhvr>
                                      <p:tavLst>
                                        <p:tav tm="0">
                                          <p:val>
                                            <p:strVal val="#ppt_h"/>
                                          </p:val>
                                        </p:tav>
                                        <p:tav tm="100000">
                                          <p:val>
                                            <p:strVal val="#ppt_h"/>
                                          </p:val>
                                        </p:tav>
                                      </p:tavLst>
                                    </p:anim>
                                    <p:animEffect transition="in" filter="fade">
                                      <p:cBhvr>
                                        <p:cTn id="23" dur="1000"/>
                                        <p:tgtEl>
                                          <p:spTgt spid="4"/>
                                        </p:tgtEl>
                                      </p:cBhvr>
                                    </p:animEffect>
                                  </p:childTnLst>
                                </p:cTn>
                              </p:par>
                              <p:par>
                                <p:cTn id="24" presetID="55" presetClass="entr" presetSubtype="0" fill="hold" grpId="3"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1000" fill="hold"/>
                                        <p:tgtEl>
                                          <p:spTgt spid="50"/>
                                        </p:tgtEl>
                                        <p:attrNameLst>
                                          <p:attrName>ppt_w</p:attrName>
                                        </p:attrNameLst>
                                      </p:cBhvr>
                                      <p:tavLst>
                                        <p:tav tm="0">
                                          <p:val>
                                            <p:strVal val="#ppt_w*0.70"/>
                                          </p:val>
                                        </p:tav>
                                        <p:tav tm="100000">
                                          <p:val>
                                            <p:strVal val="#ppt_w"/>
                                          </p:val>
                                        </p:tav>
                                      </p:tavLst>
                                    </p:anim>
                                    <p:anim calcmode="lin" valueType="num">
                                      <p:cBhvr>
                                        <p:cTn id="27" dur="1000" fill="hold"/>
                                        <p:tgtEl>
                                          <p:spTgt spid="50"/>
                                        </p:tgtEl>
                                        <p:attrNameLst>
                                          <p:attrName>ppt_h</p:attrName>
                                        </p:attrNameLst>
                                      </p:cBhvr>
                                      <p:tavLst>
                                        <p:tav tm="0">
                                          <p:val>
                                            <p:strVal val="#ppt_h"/>
                                          </p:val>
                                        </p:tav>
                                        <p:tav tm="100000">
                                          <p:val>
                                            <p:strVal val="#ppt_h"/>
                                          </p:val>
                                        </p:tav>
                                      </p:tavLst>
                                    </p:anim>
                                    <p:animEffect transition="in" filter="fade">
                                      <p:cBhvr>
                                        <p:cTn id="28" dur="1000"/>
                                        <p:tgtEl>
                                          <p:spTgt spid="5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5"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par>
                                <p:cTn id="41" presetID="25"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decel="50000" fill="hold">
                                          <p:stCondLst>
                                            <p:cond delay="0"/>
                                          </p:stCondLst>
                                        </p:cTn>
                                        <p:tgtEl>
                                          <p:spTgt spid="40"/>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40"/>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40"/>
                                        </p:tgtEl>
                                        <p:attrNameLst>
                                          <p:attrName>ppt_w</p:attrName>
                                        </p:attrNameLst>
                                      </p:cBhvr>
                                      <p:tavLst>
                                        <p:tav tm="0">
                                          <p:val>
                                            <p:strVal val="#ppt_w*.05"/>
                                          </p:val>
                                        </p:tav>
                                        <p:tav tm="100000">
                                          <p:val>
                                            <p:strVal val="#ppt_w"/>
                                          </p:val>
                                        </p:tav>
                                      </p:tavLst>
                                    </p:anim>
                                    <p:anim calcmode="lin" valueType="num">
                                      <p:cBhvr>
                                        <p:cTn id="46" dur="1000" fill="hold"/>
                                        <p:tgtEl>
                                          <p:spTgt spid="40"/>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40"/>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40"/>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40"/>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0" grpId="0"/>
      <p:bldP spid="50" grpId="0"/>
      <p:bldP spid="50" grpId="1"/>
      <p:bldP spid="50" grpId="2"/>
      <p:bldP spid="50" grpId="3"/>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ChangeArrowheads="1"/>
          </p:cNvSpPr>
          <p:nvPr/>
        </p:nvSpPr>
        <p:spPr bwMode="auto">
          <a:xfrm>
            <a:off x="2411413" y="1270000"/>
            <a:ext cx="1600200" cy="381000"/>
          </a:xfrm>
          <a:prstGeom prst="rightArrow">
            <a:avLst>
              <a:gd name="adj1" fmla="val 50000"/>
              <a:gd name="adj2" fmla="val 105000"/>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华文新魏" panose="02010800040101010101" pitchFamily="2" charset="-122"/>
              <a:ea typeface="华文新魏" panose="02010800040101010101" pitchFamily="2" charset="-122"/>
            </a:endParaRPr>
          </a:p>
        </p:txBody>
      </p:sp>
      <p:sp>
        <p:nvSpPr>
          <p:cNvPr id="17411" name="WordArt 3"/>
          <p:cNvSpPr>
            <a:spLocks noChangeArrowheads="1" noChangeShapeType="1" noTextEdit="1"/>
          </p:cNvSpPr>
          <p:nvPr/>
        </p:nvSpPr>
        <p:spPr bwMode="auto">
          <a:xfrm>
            <a:off x="468313" y="1054100"/>
            <a:ext cx="1600200" cy="762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200" b="1" kern="10" dirty="0">
                <a:solidFill>
                  <a:srgbClr val="C00000"/>
                </a:solidFill>
                <a:effectLst>
                  <a:outerShdw dist="35921" dir="2700000" algn="ctr" rotWithShape="0">
                    <a:srgbClr val="C0C0C0">
                      <a:alpha val="78998"/>
                    </a:srgbClr>
                  </a:outerShdw>
                </a:effectLst>
                <a:latin typeface="楷体" panose="02010609060101010101" pitchFamily="49" charset="-122"/>
                <a:ea typeface="楷体" panose="02010609060101010101" pitchFamily="49" charset="-122"/>
              </a:rPr>
              <a:t>尝试</a:t>
            </a:r>
          </a:p>
        </p:txBody>
      </p:sp>
      <p:sp>
        <p:nvSpPr>
          <p:cNvPr id="17412" name="WordArt 4"/>
          <p:cNvSpPr>
            <a:spLocks noChangeArrowheads="1" noChangeShapeType="1" noTextEdit="1"/>
          </p:cNvSpPr>
          <p:nvPr/>
        </p:nvSpPr>
        <p:spPr bwMode="auto">
          <a:xfrm>
            <a:off x="4643438" y="1127125"/>
            <a:ext cx="16002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200" b="1" kern="10">
                <a:solidFill>
                  <a:srgbClr val="C00000"/>
                </a:solidFill>
                <a:effectLst>
                  <a:outerShdw dist="35921" dir="2700000" algn="ctr" rotWithShape="0">
                    <a:srgbClr val="C0C0C0">
                      <a:alpha val="78998"/>
                    </a:srgbClr>
                  </a:outerShdw>
                </a:effectLst>
                <a:latin typeface="楷体" panose="02010609060101010101" pitchFamily="49" charset="-122"/>
                <a:ea typeface="楷体" panose="02010609060101010101" pitchFamily="49" charset="-122"/>
              </a:rPr>
              <a:t>扩大</a:t>
            </a:r>
          </a:p>
        </p:txBody>
      </p:sp>
      <p:sp>
        <p:nvSpPr>
          <p:cNvPr id="21509" name="AutoShape 5"/>
          <p:cNvSpPr>
            <a:spLocks noChangeArrowheads="1"/>
          </p:cNvSpPr>
          <p:nvPr/>
        </p:nvSpPr>
        <p:spPr bwMode="auto">
          <a:xfrm>
            <a:off x="1042988" y="2206625"/>
            <a:ext cx="304800" cy="533400"/>
          </a:xfrm>
          <a:prstGeom prst="downArrow">
            <a:avLst>
              <a:gd name="adj1" fmla="val 50000"/>
              <a:gd name="adj2" fmla="val 43750"/>
            </a:avLst>
          </a:prstGeom>
          <a:solidFill>
            <a:srgbClr val="FFFF00"/>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华文新魏" panose="02010800040101010101" pitchFamily="2" charset="-122"/>
              <a:ea typeface="华文新魏" panose="02010800040101010101" pitchFamily="2" charset="-122"/>
            </a:endParaRPr>
          </a:p>
        </p:txBody>
      </p:sp>
      <p:sp>
        <p:nvSpPr>
          <p:cNvPr id="21511" name="Text Box 8"/>
          <p:cNvSpPr txBox="1">
            <a:spLocks noChangeArrowheads="1"/>
          </p:cNvSpPr>
          <p:nvPr/>
        </p:nvSpPr>
        <p:spPr bwMode="auto">
          <a:xfrm>
            <a:off x="2987675" y="4510088"/>
            <a:ext cx="590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0000"/>
                </a:solidFill>
                <a:latin typeface="楷体" panose="02010609060101010101" pitchFamily="49" charset="-122"/>
                <a:ea typeface="楷体" panose="02010609060101010101" pitchFamily="49" charset="-122"/>
              </a:rPr>
              <a:t>线</a:t>
            </a:r>
          </a:p>
        </p:txBody>
      </p:sp>
      <p:sp>
        <p:nvSpPr>
          <p:cNvPr id="21512" name="Rectangle 9"/>
          <p:cNvSpPr>
            <a:spLocks noChangeArrowheads="1"/>
          </p:cNvSpPr>
          <p:nvPr/>
        </p:nvSpPr>
        <p:spPr bwMode="auto">
          <a:xfrm>
            <a:off x="900113" y="4510088"/>
            <a:ext cx="590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0000"/>
                </a:solidFill>
                <a:latin typeface="楷体" panose="02010609060101010101" pitchFamily="49" charset="-122"/>
                <a:ea typeface="楷体" panose="02010609060101010101" pitchFamily="49" charset="-122"/>
              </a:rPr>
              <a:t>点</a:t>
            </a:r>
          </a:p>
        </p:txBody>
      </p:sp>
      <p:sp>
        <p:nvSpPr>
          <p:cNvPr id="21513" name="Rectangle 10"/>
          <p:cNvSpPr>
            <a:spLocks noChangeArrowheads="1"/>
          </p:cNvSpPr>
          <p:nvPr/>
        </p:nvSpPr>
        <p:spPr bwMode="auto">
          <a:xfrm>
            <a:off x="6299200" y="4510088"/>
            <a:ext cx="592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0000"/>
                </a:solidFill>
                <a:latin typeface="楷体" panose="02010609060101010101" pitchFamily="49" charset="-122"/>
                <a:ea typeface="楷体" panose="02010609060101010101" pitchFamily="49" charset="-122"/>
              </a:rPr>
              <a:t>面</a:t>
            </a:r>
          </a:p>
        </p:txBody>
      </p:sp>
      <p:sp>
        <p:nvSpPr>
          <p:cNvPr id="21514" name="AutoShape 11"/>
          <p:cNvSpPr>
            <a:spLocks noChangeArrowheads="1"/>
          </p:cNvSpPr>
          <p:nvPr/>
        </p:nvSpPr>
        <p:spPr bwMode="auto">
          <a:xfrm>
            <a:off x="1042988" y="3935413"/>
            <a:ext cx="304800" cy="533400"/>
          </a:xfrm>
          <a:prstGeom prst="downArrow">
            <a:avLst>
              <a:gd name="adj1" fmla="val 50000"/>
              <a:gd name="adj2" fmla="val 43750"/>
            </a:avLst>
          </a:prstGeom>
          <a:solidFill>
            <a:srgbClr val="FFFF00"/>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华文新魏" panose="02010800040101010101" pitchFamily="2" charset="-122"/>
              <a:ea typeface="华文新魏" panose="02010800040101010101" pitchFamily="2" charset="-122"/>
            </a:endParaRPr>
          </a:p>
        </p:txBody>
      </p:sp>
      <p:sp>
        <p:nvSpPr>
          <p:cNvPr id="21515" name="AutoShape 12"/>
          <p:cNvSpPr>
            <a:spLocks noChangeArrowheads="1"/>
          </p:cNvSpPr>
          <p:nvPr/>
        </p:nvSpPr>
        <p:spPr bwMode="auto">
          <a:xfrm>
            <a:off x="3132138" y="3935413"/>
            <a:ext cx="304800" cy="533400"/>
          </a:xfrm>
          <a:prstGeom prst="downArrow">
            <a:avLst>
              <a:gd name="adj1" fmla="val 50000"/>
              <a:gd name="adj2" fmla="val 43750"/>
            </a:avLst>
          </a:prstGeom>
          <a:solidFill>
            <a:srgbClr val="FFFF00"/>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华文新魏" panose="02010800040101010101" pitchFamily="2" charset="-122"/>
              <a:ea typeface="华文新魏" panose="02010800040101010101" pitchFamily="2" charset="-122"/>
            </a:endParaRPr>
          </a:p>
        </p:txBody>
      </p:sp>
      <p:sp>
        <p:nvSpPr>
          <p:cNvPr id="21516" name="AutoShape 13"/>
          <p:cNvSpPr>
            <a:spLocks noChangeArrowheads="1"/>
          </p:cNvSpPr>
          <p:nvPr/>
        </p:nvSpPr>
        <p:spPr bwMode="auto">
          <a:xfrm>
            <a:off x="6443663" y="3935413"/>
            <a:ext cx="304800" cy="533400"/>
          </a:xfrm>
          <a:prstGeom prst="downArrow">
            <a:avLst>
              <a:gd name="adj1" fmla="val 50000"/>
              <a:gd name="adj2" fmla="val 43750"/>
            </a:avLst>
          </a:prstGeom>
          <a:solidFill>
            <a:srgbClr val="FFFF00"/>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华文新魏" panose="02010800040101010101" pitchFamily="2" charset="-122"/>
              <a:ea typeface="华文新魏" panose="02010800040101010101" pitchFamily="2" charset="-122"/>
            </a:endParaRPr>
          </a:p>
        </p:txBody>
      </p:sp>
      <p:grpSp>
        <p:nvGrpSpPr>
          <p:cNvPr id="11276" name="Group 14"/>
          <p:cNvGrpSpPr>
            <a:grpSpLocks/>
          </p:cNvGrpSpPr>
          <p:nvPr/>
        </p:nvGrpSpPr>
        <p:grpSpPr bwMode="auto">
          <a:xfrm>
            <a:off x="762000" y="2279650"/>
            <a:ext cx="8382000" cy="1905000"/>
            <a:chOff x="0" y="0"/>
            <a:chExt cx="5280" cy="1200"/>
          </a:xfrm>
        </p:grpSpPr>
        <p:sp>
          <p:nvSpPr>
            <p:cNvPr id="11278" name="Rectangle 15"/>
            <p:cNvSpPr>
              <a:spLocks noChangeArrowheads="1"/>
            </p:cNvSpPr>
            <p:nvPr/>
          </p:nvSpPr>
          <p:spPr bwMode="auto">
            <a:xfrm>
              <a:off x="4553" y="0"/>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沿江</a:t>
              </a:r>
            </a:p>
          </p:txBody>
        </p:sp>
        <p:sp>
          <p:nvSpPr>
            <p:cNvPr id="11279" name="Text Box 16"/>
            <p:cNvSpPr txBox="1">
              <a:spLocks noChangeArrowheads="1"/>
            </p:cNvSpPr>
            <p:nvPr/>
          </p:nvSpPr>
          <p:spPr bwMode="auto">
            <a:xfrm>
              <a:off x="0" y="299"/>
              <a:ext cx="56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楷体" panose="02010609060101010101" pitchFamily="49" charset="-122"/>
                  <a:ea typeface="楷体" panose="02010609060101010101" pitchFamily="49" charset="-122"/>
                </a:rPr>
                <a:t>经济特区</a:t>
              </a:r>
            </a:p>
          </p:txBody>
        </p:sp>
        <p:sp>
          <p:nvSpPr>
            <p:cNvPr id="11280" name="Text Box 17"/>
            <p:cNvSpPr txBox="1">
              <a:spLocks noChangeArrowheads="1"/>
            </p:cNvSpPr>
            <p:nvPr/>
          </p:nvSpPr>
          <p:spPr bwMode="auto">
            <a:xfrm>
              <a:off x="1356" y="203"/>
              <a:ext cx="561"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楷体" panose="02010609060101010101" pitchFamily="49" charset="-122"/>
                  <a:ea typeface="楷体" panose="02010609060101010101" pitchFamily="49" charset="-122"/>
                </a:rPr>
                <a:t>沿海开放城市</a:t>
              </a:r>
            </a:p>
          </p:txBody>
        </p:sp>
        <p:sp>
          <p:nvSpPr>
            <p:cNvPr id="11281" name="Text Box 18"/>
            <p:cNvSpPr txBox="1">
              <a:spLocks noChangeArrowheads="1"/>
            </p:cNvSpPr>
            <p:nvPr/>
          </p:nvSpPr>
          <p:spPr bwMode="auto">
            <a:xfrm>
              <a:off x="2650" y="212"/>
              <a:ext cx="621" cy="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楷体" panose="02010609060101010101" pitchFamily="49" charset="-122"/>
                  <a:ea typeface="楷体" panose="02010609060101010101" pitchFamily="49" charset="-122"/>
                </a:rPr>
                <a:t>沿海经济开放区</a:t>
              </a:r>
            </a:p>
          </p:txBody>
        </p:sp>
        <p:sp>
          <p:nvSpPr>
            <p:cNvPr id="11282" name="AutoShape 19"/>
            <p:cNvSpPr>
              <a:spLocks noChangeArrowheads="1"/>
            </p:cNvSpPr>
            <p:nvPr/>
          </p:nvSpPr>
          <p:spPr bwMode="auto">
            <a:xfrm>
              <a:off x="678" y="443"/>
              <a:ext cx="485" cy="240"/>
            </a:xfrm>
            <a:prstGeom prst="rightArrow">
              <a:avLst>
                <a:gd name="adj1" fmla="val 50000"/>
                <a:gd name="adj2" fmla="val 50437"/>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0000"/>
                </a:solidFill>
                <a:latin typeface="楷体" panose="02010609060101010101" pitchFamily="49" charset="-122"/>
                <a:ea typeface="楷体" panose="02010609060101010101" pitchFamily="49" charset="-122"/>
              </a:endParaRPr>
            </a:p>
          </p:txBody>
        </p:sp>
        <p:sp>
          <p:nvSpPr>
            <p:cNvPr id="11283" name="AutoShape 20"/>
            <p:cNvSpPr>
              <a:spLocks noChangeArrowheads="1"/>
            </p:cNvSpPr>
            <p:nvPr/>
          </p:nvSpPr>
          <p:spPr bwMode="auto">
            <a:xfrm>
              <a:off x="1986" y="443"/>
              <a:ext cx="484" cy="240"/>
            </a:xfrm>
            <a:prstGeom prst="rightArrow">
              <a:avLst>
                <a:gd name="adj1" fmla="val 50000"/>
                <a:gd name="adj2" fmla="val 50333"/>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0000"/>
                </a:solidFill>
                <a:latin typeface="楷体" panose="02010609060101010101" pitchFamily="49" charset="-122"/>
                <a:ea typeface="楷体" panose="02010609060101010101" pitchFamily="49" charset="-122"/>
              </a:endParaRPr>
            </a:p>
          </p:txBody>
        </p:sp>
        <p:sp>
          <p:nvSpPr>
            <p:cNvPr id="11284" name="AutoShape 21"/>
            <p:cNvSpPr>
              <a:spLocks noChangeArrowheads="1"/>
            </p:cNvSpPr>
            <p:nvPr/>
          </p:nvSpPr>
          <p:spPr bwMode="auto">
            <a:xfrm>
              <a:off x="3391" y="443"/>
              <a:ext cx="484" cy="240"/>
            </a:xfrm>
            <a:prstGeom prst="rightArrow">
              <a:avLst>
                <a:gd name="adj1" fmla="val 50000"/>
                <a:gd name="adj2" fmla="val 50333"/>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0000"/>
                </a:solidFill>
                <a:latin typeface="楷体" panose="02010609060101010101" pitchFamily="49" charset="-122"/>
                <a:ea typeface="楷体" panose="02010609060101010101" pitchFamily="49" charset="-122"/>
              </a:endParaRPr>
            </a:p>
          </p:txBody>
        </p:sp>
        <p:sp>
          <p:nvSpPr>
            <p:cNvPr id="11285" name="Text Box 22"/>
            <p:cNvSpPr txBox="1">
              <a:spLocks noChangeArrowheads="1"/>
            </p:cNvSpPr>
            <p:nvPr/>
          </p:nvSpPr>
          <p:spPr bwMode="auto">
            <a:xfrm>
              <a:off x="4553" y="624"/>
              <a:ext cx="7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沿边</a:t>
              </a:r>
            </a:p>
          </p:txBody>
        </p:sp>
        <p:sp>
          <p:nvSpPr>
            <p:cNvPr id="11286" name="Rectangle 23"/>
            <p:cNvSpPr>
              <a:spLocks noChangeArrowheads="1"/>
            </p:cNvSpPr>
            <p:nvPr/>
          </p:nvSpPr>
          <p:spPr bwMode="auto">
            <a:xfrm>
              <a:off x="3875" y="336"/>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内地</a:t>
              </a:r>
            </a:p>
          </p:txBody>
        </p:sp>
        <p:sp>
          <p:nvSpPr>
            <p:cNvPr id="21527" name="AutoShape 24"/>
            <p:cNvSpPr/>
            <p:nvPr/>
          </p:nvSpPr>
          <p:spPr>
            <a:xfrm>
              <a:off x="4457" y="192"/>
              <a:ext cx="96" cy="672"/>
            </a:xfrm>
            <a:prstGeom prst="leftBrace">
              <a:avLst>
                <a:gd name="adj1" fmla="val 58333"/>
                <a:gd name="adj2" fmla="val 50000"/>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wrap="none" anchor="ctr"/>
            <a:lstStyle/>
            <a:p>
              <a:pPr algn="ctr">
                <a:defRPr/>
              </a:pPr>
              <a:endParaRPr lang="zh-CN" altLang="en-US" sz="2800" b="1" noProof="1">
                <a:solidFill>
                  <a:srgbClr val="FF0000"/>
                </a:solidFill>
                <a:latin typeface="楷体" panose="02010609060101010101" pitchFamily="49" charset="-122"/>
                <a:ea typeface="楷体" panose="02010609060101010101" pitchFamily="49" charset="-122"/>
              </a:endParaRPr>
            </a:p>
          </p:txBody>
        </p:sp>
        <p:sp>
          <p:nvSpPr>
            <p:cNvPr id="11288" name="Rectangle 25"/>
            <p:cNvSpPr>
              <a:spLocks noChangeArrowheads="1"/>
            </p:cNvSpPr>
            <p:nvPr/>
          </p:nvSpPr>
          <p:spPr bwMode="auto">
            <a:xfrm>
              <a:off x="4553" y="297"/>
              <a:ext cx="5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省会</a:t>
              </a:r>
            </a:p>
          </p:txBody>
        </p:sp>
      </p:grpSp>
      <p:sp>
        <p:nvSpPr>
          <p:cNvPr id="17421" name="WordArt 34"/>
          <p:cNvSpPr>
            <a:spLocks noChangeArrowheads="1" noChangeShapeType="1" noTextEdit="1"/>
          </p:cNvSpPr>
          <p:nvPr/>
        </p:nvSpPr>
        <p:spPr bwMode="auto">
          <a:xfrm>
            <a:off x="468313" y="5375275"/>
            <a:ext cx="840105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solidFill>
                  <a:srgbClr val="7030A0"/>
                </a:solidFill>
                <a:effectLst>
                  <a:outerShdw dist="35921" dir="2700000" algn="ctr" rotWithShape="0">
                    <a:srgbClr val="C0C0C0">
                      <a:alpha val="78998"/>
                    </a:srgbClr>
                  </a:outerShdw>
                </a:effectLst>
                <a:latin typeface="宋体" panose="02010600030101010101" pitchFamily="2" charset="-122"/>
              </a:rPr>
              <a:t>全方位、多层次、宽领域的对外开放格局</a:t>
            </a:r>
          </a:p>
        </p:txBody>
      </p:sp>
      <p:sp>
        <p:nvSpPr>
          <p:cNvPr id="25" name="文本框 4103"/>
          <p:cNvSpPr txBox="1">
            <a:spLocks noChangeArrowheads="1"/>
          </p:cNvSpPr>
          <p:nvPr/>
        </p:nvSpPr>
        <p:spPr bwMode="auto">
          <a:xfrm>
            <a:off x="-52645" y="2237100"/>
            <a:ext cx="1295400" cy="280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buFont typeface="Arial" panose="020B0604020202020204" pitchFamily="34" charset="0"/>
              <a:buNone/>
            </a:pPr>
            <a:r>
              <a:rPr lang="zh-CN" altLang="en-US" sz="4400" b="1" dirty="0" smtClean="0">
                <a:solidFill>
                  <a:srgbClr val="FF0000"/>
                </a:solidFill>
                <a:latin typeface="Arial" panose="020B0604020202020204" pitchFamily="34" charset="0"/>
                <a:ea typeface="方正姚体" panose="02010601030101010101" pitchFamily="2" charset="-122"/>
              </a:rPr>
              <a:t>对外开放</a:t>
            </a:r>
            <a:endParaRPr lang="zh-CN" altLang="zh-CN" sz="4400" b="1" dirty="0">
              <a:solidFill>
                <a:srgbClr val="FF0000"/>
              </a:solidFill>
              <a:latin typeface="Arial" panose="020B0604020202020204" pitchFamily="34" charset="0"/>
              <a:ea typeface="方正姚体" panose="02010601030101010101" pitchFamily="2" charset="-122"/>
            </a:endParaRPr>
          </a:p>
        </p:txBody>
      </p:sp>
    </p:spTree>
    <p:extLst>
      <p:ext uri="{BB962C8B-B14F-4D97-AF65-F5344CB8AC3E}">
        <p14:creationId xmlns:p14="http://schemas.microsoft.com/office/powerpoint/2010/main" val="28785963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p:cTn id="7" dur="500" fill="hold"/>
                                        <p:tgtEl>
                                          <p:spTgt spid="17411"/>
                                        </p:tgtEl>
                                        <p:attrNameLst>
                                          <p:attrName>ppt_w</p:attrName>
                                        </p:attrNameLst>
                                      </p:cBhvr>
                                      <p:tavLst>
                                        <p:tav tm="0">
                                          <p:val>
                                            <p:fltVal val="0"/>
                                          </p:val>
                                        </p:tav>
                                        <p:tav tm="100000">
                                          <p:val>
                                            <p:strVal val="#ppt_w"/>
                                          </p:val>
                                        </p:tav>
                                      </p:tavLst>
                                    </p:anim>
                                    <p:anim calcmode="lin" valueType="num">
                                      <p:cBhvr>
                                        <p:cTn id="8" dur="500" fill="hold"/>
                                        <p:tgtEl>
                                          <p:spTgt spid="1741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 fill="hold" grpId="0" nodeType="clickEffect">
                                  <p:stCondLst>
                                    <p:cond delay="0"/>
                                  </p:stCondLst>
                                  <p:childTnLst>
                                    <p:set>
                                      <p:cBhvr>
                                        <p:cTn id="12" dur="1" fill="hold">
                                          <p:stCondLst>
                                            <p:cond delay="0"/>
                                          </p:stCondLst>
                                        </p:cTn>
                                        <p:tgtEl>
                                          <p:spTgt spid="21509"/>
                                        </p:tgtEl>
                                        <p:attrNameLst>
                                          <p:attrName>style.visibility</p:attrName>
                                        </p:attrNameLst>
                                      </p:cBhvr>
                                      <p:to>
                                        <p:strVal val="visible"/>
                                      </p:to>
                                    </p:set>
                                    <p:anim calcmode="lin" valueType="num">
                                      <p:cBhvr>
                                        <p:cTn id="13" dur="500" fill="hold"/>
                                        <p:tgtEl>
                                          <p:spTgt spid="21509"/>
                                        </p:tgtEl>
                                        <p:attrNameLst>
                                          <p:attrName>ppt_x</p:attrName>
                                        </p:attrNameLst>
                                      </p:cBhvr>
                                      <p:tavLst>
                                        <p:tav tm="0">
                                          <p:val>
                                            <p:strVal val="#ppt_x"/>
                                          </p:val>
                                        </p:tav>
                                        <p:tav tm="100000">
                                          <p:val>
                                            <p:strVal val="#ppt_x"/>
                                          </p:val>
                                        </p:tav>
                                      </p:tavLst>
                                    </p:anim>
                                    <p:anim calcmode="lin" valueType="num">
                                      <p:cBhvr>
                                        <p:cTn id="14" dur="500" fill="hold"/>
                                        <p:tgtEl>
                                          <p:spTgt spid="21509"/>
                                        </p:tgtEl>
                                        <p:attrNameLst>
                                          <p:attrName>ppt_y</p:attrName>
                                        </p:attrNameLst>
                                      </p:cBhvr>
                                      <p:tavLst>
                                        <p:tav tm="0">
                                          <p:val>
                                            <p:strVal val="#ppt_y-#ppt_h/2"/>
                                          </p:val>
                                        </p:tav>
                                        <p:tav tm="100000">
                                          <p:val>
                                            <p:strVal val="#ppt_y"/>
                                          </p:val>
                                        </p:tav>
                                      </p:tavLst>
                                    </p:anim>
                                    <p:anim calcmode="lin" valueType="num">
                                      <p:cBhvr>
                                        <p:cTn id="15" dur="500" fill="hold"/>
                                        <p:tgtEl>
                                          <p:spTgt spid="21509"/>
                                        </p:tgtEl>
                                        <p:attrNameLst>
                                          <p:attrName>ppt_w</p:attrName>
                                        </p:attrNameLst>
                                      </p:cBhvr>
                                      <p:tavLst>
                                        <p:tav tm="0">
                                          <p:val>
                                            <p:strVal val="#ppt_w"/>
                                          </p:val>
                                        </p:tav>
                                        <p:tav tm="100000">
                                          <p:val>
                                            <p:strVal val="#ppt_w"/>
                                          </p:val>
                                        </p:tav>
                                      </p:tavLst>
                                    </p:anim>
                                    <p:anim calcmode="lin" valueType="num">
                                      <p:cBhvr>
                                        <p:cTn id="16" dur="500" fill="hold"/>
                                        <p:tgtEl>
                                          <p:spTgt spid="21509"/>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21506"/>
                                        </p:tgtEl>
                                        <p:attrNameLst>
                                          <p:attrName>style.visibility</p:attrName>
                                        </p:attrNameLst>
                                      </p:cBhvr>
                                      <p:to>
                                        <p:strVal val="visible"/>
                                      </p:to>
                                    </p:set>
                                    <p:anim calcmode="lin" valueType="num">
                                      <p:cBhvr>
                                        <p:cTn id="21" dur="500" fill="hold"/>
                                        <p:tgtEl>
                                          <p:spTgt spid="21506"/>
                                        </p:tgtEl>
                                        <p:attrNameLst>
                                          <p:attrName>ppt_x</p:attrName>
                                        </p:attrNameLst>
                                      </p:cBhvr>
                                      <p:tavLst>
                                        <p:tav tm="0">
                                          <p:val>
                                            <p:strVal val="#ppt_x-#ppt_w/2"/>
                                          </p:val>
                                        </p:tav>
                                        <p:tav tm="100000">
                                          <p:val>
                                            <p:strVal val="#ppt_x"/>
                                          </p:val>
                                        </p:tav>
                                      </p:tavLst>
                                    </p:anim>
                                    <p:anim calcmode="lin" valueType="num">
                                      <p:cBhvr>
                                        <p:cTn id="22" dur="500" fill="hold"/>
                                        <p:tgtEl>
                                          <p:spTgt spid="21506"/>
                                        </p:tgtEl>
                                        <p:attrNameLst>
                                          <p:attrName>ppt_y</p:attrName>
                                        </p:attrNameLst>
                                      </p:cBhvr>
                                      <p:tavLst>
                                        <p:tav tm="0">
                                          <p:val>
                                            <p:strVal val="#ppt_y"/>
                                          </p:val>
                                        </p:tav>
                                        <p:tav tm="100000">
                                          <p:val>
                                            <p:strVal val="#ppt_y"/>
                                          </p:val>
                                        </p:tav>
                                      </p:tavLst>
                                    </p:anim>
                                    <p:anim calcmode="lin" valueType="num">
                                      <p:cBhvr>
                                        <p:cTn id="23" dur="500" fill="hold"/>
                                        <p:tgtEl>
                                          <p:spTgt spid="21506"/>
                                        </p:tgtEl>
                                        <p:attrNameLst>
                                          <p:attrName>ppt_w</p:attrName>
                                        </p:attrNameLst>
                                      </p:cBhvr>
                                      <p:tavLst>
                                        <p:tav tm="0">
                                          <p:val>
                                            <p:fltVal val="0"/>
                                          </p:val>
                                        </p:tav>
                                        <p:tav tm="100000">
                                          <p:val>
                                            <p:strVal val="#ppt_w"/>
                                          </p:val>
                                        </p:tav>
                                      </p:tavLst>
                                    </p:anim>
                                    <p:anim calcmode="lin" valueType="num">
                                      <p:cBhvr>
                                        <p:cTn id="24" dur="500" fill="hold"/>
                                        <p:tgtEl>
                                          <p:spTgt spid="21506"/>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17412"/>
                                        </p:tgtEl>
                                        <p:attrNameLst>
                                          <p:attrName>style.visibility</p:attrName>
                                        </p:attrNameLst>
                                      </p:cBhvr>
                                      <p:to>
                                        <p:strVal val="visible"/>
                                      </p:to>
                                    </p:set>
                                    <p:anim calcmode="lin" valueType="num">
                                      <p:cBhvr>
                                        <p:cTn id="29" dur="500" fill="hold"/>
                                        <p:tgtEl>
                                          <p:spTgt spid="17412"/>
                                        </p:tgtEl>
                                        <p:attrNameLst>
                                          <p:attrName>ppt_x</p:attrName>
                                        </p:attrNameLst>
                                      </p:cBhvr>
                                      <p:tavLst>
                                        <p:tav tm="0">
                                          <p:val>
                                            <p:strVal val="#ppt_x-#ppt_w/2"/>
                                          </p:val>
                                        </p:tav>
                                        <p:tav tm="100000">
                                          <p:val>
                                            <p:strVal val="#ppt_x"/>
                                          </p:val>
                                        </p:tav>
                                      </p:tavLst>
                                    </p:anim>
                                    <p:anim calcmode="lin" valueType="num">
                                      <p:cBhvr>
                                        <p:cTn id="30" dur="500" fill="hold"/>
                                        <p:tgtEl>
                                          <p:spTgt spid="17412"/>
                                        </p:tgtEl>
                                        <p:attrNameLst>
                                          <p:attrName>ppt_y</p:attrName>
                                        </p:attrNameLst>
                                      </p:cBhvr>
                                      <p:tavLst>
                                        <p:tav tm="0">
                                          <p:val>
                                            <p:strVal val="#ppt_y"/>
                                          </p:val>
                                        </p:tav>
                                        <p:tav tm="100000">
                                          <p:val>
                                            <p:strVal val="#ppt_y"/>
                                          </p:val>
                                        </p:tav>
                                      </p:tavLst>
                                    </p:anim>
                                    <p:anim calcmode="lin" valueType="num">
                                      <p:cBhvr>
                                        <p:cTn id="31" dur="500" fill="hold"/>
                                        <p:tgtEl>
                                          <p:spTgt spid="17412"/>
                                        </p:tgtEl>
                                        <p:attrNameLst>
                                          <p:attrName>ppt_w</p:attrName>
                                        </p:attrNameLst>
                                      </p:cBhvr>
                                      <p:tavLst>
                                        <p:tav tm="0">
                                          <p:val>
                                            <p:fltVal val="0"/>
                                          </p:val>
                                        </p:tav>
                                        <p:tav tm="100000">
                                          <p:val>
                                            <p:strVal val="#ppt_w"/>
                                          </p:val>
                                        </p:tav>
                                      </p:tavLst>
                                    </p:anim>
                                    <p:anim calcmode="lin" valueType="num">
                                      <p:cBhvr>
                                        <p:cTn id="32" dur="500" fill="hold"/>
                                        <p:tgtEl>
                                          <p:spTgt spid="17412"/>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1514"/>
                                        </p:tgtEl>
                                        <p:attrNameLst>
                                          <p:attrName>style.visibility</p:attrName>
                                        </p:attrNameLst>
                                      </p:cBhvr>
                                      <p:to>
                                        <p:strVal val="visible"/>
                                      </p:to>
                                    </p:set>
                                    <p:anim calcmode="lin" valueType="num">
                                      <p:cBhvr>
                                        <p:cTn id="37" dur="500" fill="hold"/>
                                        <p:tgtEl>
                                          <p:spTgt spid="21514"/>
                                        </p:tgtEl>
                                        <p:attrNameLst>
                                          <p:attrName>ppt_x</p:attrName>
                                        </p:attrNameLst>
                                      </p:cBhvr>
                                      <p:tavLst>
                                        <p:tav tm="0">
                                          <p:val>
                                            <p:strVal val="#ppt_x"/>
                                          </p:val>
                                        </p:tav>
                                        <p:tav tm="100000">
                                          <p:val>
                                            <p:strVal val="#ppt_x"/>
                                          </p:val>
                                        </p:tav>
                                      </p:tavLst>
                                    </p:anim>
                                    <p:anim calcmode="lin" valueType="num">
                                      <p:cBhvr>
                                        <p:cTn id="38" dur="500" fill="hold"/>
                                        <p:tgtEl>
                                          <p:spTgt spid="21514"/>
                                        </p:tgtEl>
                                        <p:attrNameLst>
                                          <p:attrName>ppt_y</p:attrName>
                                        </p:attrNameLst>
                                      </p:cBhvr>
                                      <p:tavLst>
                                        <p:tav tm="0">
                                          <p:val>
                                            <p:strVal val="#ppt_y-#ppt_h/2"/>
                                          </p:val>
                                        </p:tav>
                                        <p:tav tm="100000">
                                          <p:val>
                                            <p:strVal val="#ppt_y"/>
                                          </p:val>
                                        </p:tav>
                                      </p:tavLst>
                                    </p:anim>
                                    <p:anim calcmode="lin" valueType="num">
                                      <p:cBhvr>
                                        <p:cTn id="39" dur="500" fill="hold"/>
                                        <p:tgtEl>
                                          <p:spTgt spid="21514"/>
                                        </p:tgtEl>
                                        <p:attrNameLst>
                                          <p:attrName>ppt_w</p:attrName>
                                        </p:attrNameLst>
                                      </p:cBhvr>
                                      <p:tavLst>
                                        <p:tav tm="0">
                                          <p:val>
                                            <p:strVal val="#ppt_w"/>
                                          </p:val>
                                        </p:tav>
                                        <p:tav tm="100000">
                                          <p:val>
                                            <p:strVal val="#ppt_w"/>
                                          </p:val>
                                        </p:tav>
                                      </p:tavLst>
                                    </p:anim>
                                    <p:anim calcmode="lin" valueType="num">
                                      <p:cBhvr>
                                        <p:cTn id="40" dur="500" fill="hold"/>
                                        <p:tgtEl>
                                          <p:spTgt spid="2151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51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 fill="hold" grpId="0" nodeType="clickEffect">
                                  <p:stCondLst>
                                    <p:cond delay="0"/>
                                  </p:stCondLst>
                                  <p:childTnLst>
                                    <p:set>
                                      <p:cBhvr>
                                        <p:cTn id="48" dur="1" fill="hold">
                                          <p:stCondLst>
                                            <p:cond delay="0"/>
                                          </p:stCondLst>
                                        </p:cTn>
                                        <p:tgtEl>
                                          <p:spTgt spid="21515"/>
                                        </p:tgtEl>
                                        <p:attrNameLst>
                                          <p:attrName>style.visibility</p:attrName>
                                        </p:attrNameLst>
                                      </p:cBhvr>
                                      <p:to>
                                        <p:strVal val="visible"/>
                                      </p:to>
                                    </p:set>
                                    <p:anim calcmode="lin" valueType="num">
                                      <p:cBhvr>
                                        <p:cTn id="49" dur="500" fill="hold"/>
                                        <p:tgtEl>
                                          <p:spTgt spid="21515"/>
                                        </p:tgtEl>
                                        <p:attrNameLst>
                                          <p:attrName>ppt_x</p:attrName>
                                        </p:attrNameLst>
                                      </p:cBhvr>
                                      <p:tavLst>
                                        <p:tav tm="0">
                                          <p:val>
                                            <p:strVal val="#ppt_x"/>
                                          </p:val>
                                        </p:tav>
                                        <p:tav tm="100000">
                                          <p:val>
                                            <p:strVal val="#ppt_x"/>
                                          </p:val>
                                        </p:tav>
                                      </p:tavLst>
                                    </p:anim>
                                    <p:anim calcmode="lin" valueType="num">
                                      <p:cBhvr>
                                        <p:cTn id="50" dur="500" fill="hold"/>
                                        <p:tgtEl>
                                          <p:spTgt spid="21515"/>
                                        </p:tgtEl>
                                        <p:attrNameLst>
                                          <p:attrName>ppt_y</p:attrName>
                                        </p:attrNameLst>
                                      </p:cBhvr>
                                      <p:tavLst>
                                        <p:tav tm="0">
                                          <p:val>
                                            <p:strVal val="#ppt_y-#ppt_h/2"/>
                                          </p:val>
                                        </p:tav>
                                        <p:tav tm="100000">
                                          <p:val>
                                            <p:strVal val="#ppt_y"/>
                                          </p:val>
                                        </p:tav>
                                      </p:tavLst>
                                    </p:anim>
                                    <p:anim calcmode="lin" valueType="num">
                                      <p:cBhvr>
                                        <p:cTn id="51" dur="500" fill="hold"/>
                                        <p:tgtEl>
                                          <p:spTgt spid="21515"/>
                                        </p:tgtEl>
                                        <p:attrNameLst>
                                          <p:attrName>ppt_w</p:attrName>
                                        </p:attrNameLst>
                                      </p:cBhvr>
                                      <p:tavLst>
                                        <p:tav tm="0">
                                          <p:val>
                                            <p:strVal val="#ppt_w"/>
                                          </p:val>
                                        </p:tav>
                                        <p:tav tm="100000">
                                          <p:val>
                                            <p:strVal val="#ppt_w"/>
                                          </p:val>
                                        </p:tav>
                                      </p:tavLst>
                                    </p:anim>
                                    <p:anim calcmode="lin" valueType="num">
                                      <p:cBhvr>
                                        <p:cTn id="52" dur="500" fill="hold"/>
                                        <p:tgtEl>
                                          <p:spTgt spid="21515"/>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51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 fill="hold" grpId="0" nodeType="clickEffect">
                                  <p:stCondLst>
                                    <p:cond delay="0"/>
                                  </p:stCondLst>
                                  <p:childTnLst>
                                    <p:set>
                                      <p:cBhvr>
                                        <p:cTn id="60" dur="1" fill="hold">
                                          <p:stCondLst>
                                            <p:cond delay="0"/>
                                          </p:stCondLst>
                                        </p:cTn>
                                        <p:tgtEl>
                                          <p:spTgt spid="21516"/>
                                        </p:tgtEl>
                                        <p:attrNameLst>
                                          <p:attrName>style.visibility</p:attrName>
                                        </p:attrNameLst>
                                      </p:cBhvr>
                                      <p:to>
                                        <p:strVal val="visible"/>
                                      </p:to>
                                    </p:set>
                                    <p:anim calcmode="lin" valueType="num">
                                      <p:cBhvr>
                                        <p:cTn id="61" dur="500" fill="hold"/>
                                        <p:tgtEl>
                                          <p:spTgt spid="21516"/>
                                        </p:tgtEl>
                                        <p:attrNameLst>
                                          <p:attrName>ppt_x</p:attrName>
                                        </p:attrNameLst>
                                      </p:cBhvr>
                                      <p:tavLst>
                                        <p:tav tm="0">
                                          <p:val>
                                            <p:strVal val="#ppt_x"/>
                                          </p:val>
                                        </p:tav>
                                        <p:tav tm="100000">
                                          <p:val>
                                            <p:strVal val="#ppt_x"/>
                                          </p:val>
                                        </p:tav>
                                      </p:tavLst>
                                    </p:anim>
                                    <p:anim calcmode="lin" valueType="num">
                                      <p:cBhvr>
                                        <p:cTn id="62" dur="500" fill="hold"/>
                                        <p:tgtEl>
                                          <p:spTgt spid="21516"/>
                                        </p:tgtEl>
                                        <p:attrNameLst>
                                          <p:attrName>ppt_y</p:attrName>
                                        </p:attrNameLst>
                                      </p:cBhvr>
                                      <p:tavLst>
                                        <p:tav tm="0">
                                          <p:val>
                                            <p:strVal val="#ppt_y-#ppt_h/2"/>
                                          </p:val>
                                        </p:tav>
                                        <p:tav tm="100000">
                                          <p:val>
                                            <p:strVal val="#ppt_y"/>
                                          </p:val>
                                        </p:tav>
                                      </p:tavLst>
                                    </p:anim>
                                    <p:anim calcmode="lin" valueType="num">
                                      <p:cBhvr>
                                        <p:cTn id="63" dur="500" fill="hold"/>
                                        <p:tgtEl>
                                          <p:spTgt spid="21516"/>
                                        </p:tgtEl>
                                        <p:attrNameLst>
                                          <p:attrName>ppt_w</p:attrName>
                                        </p:attrNameLst>
                                      </p:cBhvr>
                                      <p:tavLst>
                                        <p:tav tm="0">
                                          <p:val>
                                            <p:strVal val="#ppt_w"/>
                                          </p:val>
                                        </p:tav>
                                        <p:tav tm="100000">
                                          <p:val>
                                            <p:strVal val="#ppt_w"/>
                                          </p:val>
                                        </p:tav>
                                      </p:tavLst>
                                    </p:anim>
                                    <p:anim calcmode="lin" valueType="num">
                                      <p:cBhvr>
                                        <p:cTn id="64" dur="500" fill="hold"/>
                                        <p:tgtEl>
                                          <p:spTgt spid="21516"/>
                                        </p:tgtEl>
                                        <p:attrNameLst>
                                          <p:attrName>ppt_h</p:attrName>
                                        </p:attrNameLst>
                                      </p:cBhvr>
                                      <p:tavLst>
                                        <p:tav tm="0">
                                          <p:val>
                                            <p:fltVal val="0"/>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51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17421"/>
                                        </p:tgtEl>
                                        <p:attrNameLst>
                                          <p:attrName>style.visibility</p:attrName>
                                        </p:attrNameLst>
                                      </p:cBhvr>
                                      <p:to>
                                        <p:strVal val="visible"/>
                                      </p:to>
                                    </p:set>
                                    <p:animEffect transition="in" filter="wipe(down)">
                                      <p:cBhvr>
                                        <p:cTn id="73" dur="580">
                                          <p:stCondLst>
                                            <p:cond delay="0"/>
                                          </p:stCondLst>
                                        </p:cTn>
                                        <p:tgtEl>
                                          <p:spTgt spid="17421"/>
                                        </p:tgtEl>
                                      </p:cBhvr>
                                    </p:animEffect>
                                    <p:anim calcmode="lin" valueType="num">
                                      <p:cBhvr>
                                        <p:cTn id="74" dur="1822" tmFilter="0,0; 0.14,0.36; 0.43,0.73; 0.71,0.91; 1.0,1.0">
                                          <p:stCondLst>
                                            <p:cond delay="0"/>
                                          </p:stCondLst>
                                        </p:cTn>
                                        <p:tgtEl>
                                          <p:spTgt spid="17421"/>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7421"/>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7421"/>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7421"/>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7421"/>
                                        </p:tgtEl>
                                        <p:attrNameLst>
                                          <p:attrName>ppt_y</p:attrName>
                                        </p:attrNameLst>
                                      </p:cBhvr>
                                      <p:tavLst>
                                        <p:tav tm="0" fmla="#ppt_y-sin(pi*$)/81">
                                          <p:val>
                                            <p:fltVal val="0"/>
                                          </p:val>
                                        </p:tav>
                                        <p:tav tm="100000">
                                          <p:val>
                                            <p:fltVal val="1"/>
                                          </p:val>
                                        </p:tav>
                                      </p:tavLst>
                                    </p:anim>
                                    <p:animScale>
                                      <p:cBhvr>
                                        <p:cTn id="79" dur="26">
                                          <p:stCondLst>
                                            <p:cond delay="650"/>
                                          </p:stCondLst>
                                        </p:cTn>
                                        <p:tgtEl>
                                          <p:spTgt spid="17421"/>
                                        </p:tgtEl>
                                      </p:cBhvr>
                                      <p:to x="100000" y="60000"/>
                                    </p:animScale>
                                    <p:animScale>
                                      <p:cBhvr>
                                        <p:cTn id="80" dur="166" decel="50000">
                                          <p:stCondLst>
                                            <p:cond delay="676"/>
                                          </p:stCondLst>
                                        </p:cTn>
                                        <p:tgtEl>
                                          <p:spTgt spid="17421"/>
                                        </p:tgtEl>
                                      </p:cBhvr>
                                      <p:to x="100000" y="100000"/>
                                    </p:animScale>
                                    <p:animScale>
                                      <p:cBhvr>
                                        <p:cTn id="81" dur="26">
                                          <p:stCondLst>
                                            <p:cond delay="1312"/>
                                          </p:stCondLst>
                                        </p:cTn>
                                        <p:tgtEl>
                                          <p:spTgt spid="17421"/>
                                        </p:tgtEl>
                                      </p:cBhvr>
                                      <p:to x="100000" y="80000"/>
                                    </p:animScale>
                                    <p:animScale>
                                      <p:cBhvr>
                                        <p:cTn id="82" dur="166" decel="50000">
                                          <p:stCondLst>
                                            <p:cond delay="1338"/>
                                          </p:stCondLst>
                                        </p:cTn>
                                        <p:tgtEl>
                                          <p:spTgt spid="17421"/>
                                        </p:tgtEl>
                                      </p:cBhvr>
                                      <p:to x="100000" y="100000"/>
                                    </p:animScale>
                                    <p:animScale>
                                      <p:cBhvr>
                                        <p:cTn id="83" dur="26">
                                          <p:stCondLst>
                                            <p:cond delay="1642"/>
                                          </p:stCondLst>
                                        </p:cTn>
                                        <p:tgtEl>
                                          <p:spTgt spid="17421"/>
                                        </p:tgtEl>
                                      </p:cBhvr>
                                      <p:to x="100000" y="90000"/>
                                    </p:animScale>
                                    <p:animScale>
                                      <p:cBhvr>
                                        <p:cTn id="84" dur="166" decel="50000">
                                          <p:stCondLst>
                                            <p:cond delay="1668"/>
                                          </p:stCondLst>
                                        </p:cTn>
                                        <p:tgtEl>
                                          <p:spTgt spid="17421"/>
                                        </p:tgtEl>
                                      </p:cBhvr>
                                      <p:to x="100000" y="100000"/>
                                    </p:animScale>
                                    <p:animScale>
                                      <p:cBhvr>
                                        <p:cTn id="85" dur="26">
                                          <p:stCondLst>
                                            <p:cond delay="1808"/>
                                          </p:stCondLst>
                                        </p:cTn>
                                        <p:tgtEl>
                                          <p:spTgt spid="17421"/>
                                        </p:tgtEl>
                                      </p:cBhvr>
                                      <p:to x="100000" y="95000"/>
                                    </p:animScale>
                                    <p:animScale>
                                      <p:cBhvr>
                                        <p:cTn id="86" dur="166" decel="50000">
                                          <p:stCondLst>
                                            <p:cond delay="1834"/>
                                          </p:stCondLst>
                                        </p:cTn>
                                        <p:tgtEl>
                                          <p:spTgt spid="174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ldLvl="0" animBg="1"/>
      <p:bldP spid="17411" grpId="0" animBg="1"/>
      <p:bldP spid="17412" grpId="0" animBg="1"/>
      <p:bldP spid="21509" grpId="0" bldLvl="0" animBg="1"/>
      <p:bldP spid="21511" grpId="0"/>
      <p:bldP spid="21512" grpId="0"/>
      <p:bldP spid="21513" grpId="0"/>
      <p:bldP spid="21514" grpId="0" bldLvl="0" animBg="1"/>
      <p:bldP spid="21515" grpId="0" bldLvl="0" animBg="1"/>
      <p:bldP spid="21516" grpId="0" bldLvl="0" animBg="1"/>
      <p:bldP spid="174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Rectangle 2"/>
          <p:cNvSpPr>
            <a:spLocks noChangeArrowheads="1"/>
          </p:cNvSpPr>
          <p:nvPr/>
        </p:nvSpPr>
        <p:spPr bwMode="auto">
          <a:xfrm>
            <a:off x="539553" y="1600200"/>
            <a:ext cx="8338540" cy="396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lnSpc>
                <a:spcPct val="120000"/>
              </a:lnSpc>
              <a:buClr>
                <a:srgbClr val="A50021"/>
              </a:buClr>
              <a:buSzPct val="75000"/>
              <a:buFont typeface="Wingdings" panose="05000000000000000000" pitchFamily="2" charset="2"/>
              <a:buChar char="n"/>
            </a:pPr>
            <a:r>
              <a:rPr lang="en-US" altLang="zh-CN" sz="2400" b="1" dirty="0">
                <a:solidFill>
                  <a:srgbClr val="6666FF"/>
                </a:solidFill>
                <a:latin typeface="Times New Roman" panose="02020603050405020304" pitchFamily="18" charset="0"/>
                <a:ea typeface="华文楷体" panose="02010600040101010101" pitchFamily="2" charset="-122"/>
              </a:rPr>
              <a:t>1</a:t>
            </a:r>
            <a:r>
              <a:rPr lang="zh-CN" altLang="en-US" sz="2400" b="1" dirty="0">
                <a:solidFill>
                  <a:srgbClr val="6666FF"/>
                </a:solidFill>
                <a:latin typeface="Times New Roman" panose="02020603050405020304" pitchFamily="18" charset="0"/>
                <a:ea typeface="华文楷体" panose="02010600040101010101" pitchFamily="2" charset="-122"/>
              </a:rPr>
              <a:t>、十一届三中全会前，邓小平提出要实行改革开放；</a:t>
            </a:r>
          </a:p>
          <a:p>
            <a:pPr eaLnBrk="1" hangingPunct="1">
              <a:lnSpc>
                <a:spcPct val="120000"/>
              </a:lnSpc>
              <a:buClr>
                <a:srgbClr val="A50021"/>
              </a:buClr>
              <a:buSzPct val="75000"/>
              <a:buFont typeface="Wingdings" panose="05000000000000000000" pitchFamily="2" charset="2"/>
              <a:buChar char="n"/>
            </a:pPr>
            <a:r>
              <a:rPr lang="en-US" altLang="zh-CN" sz="2400" b="1" dirty="0">
                <a:solidFill>
                  <a:srgbClr val="6666FF"/>
                </a:solidFill>
                <a:latin typeface="Times New Roman" panose="02020603050405020304" pitchFamily="18" charset="0"/>
                <a:ea typeface="华文楷体" panose="02010600040101010101" pitchFamily="2" charset="-122"/>
              </a:rPr>
              <a:t>2</a:t>
            </a:r>
            <a:r>
              <a:rPr lang="zh-CN" altLang="en-US" sz="2400" b="1" dirty="0">
                <a:solidFill>
                  <a:srgbClr val="6666FF"/>
                </a:solidFill>
                <a:latin typeface="Times New Roman" panose="02020603050405020304" pitchFamily="18" charset="0"/>
                <a:ea typeface="华文楷体" panose="02010600040101010101" pitchFamily="2" charset="-122"/>
              </a:rPr>
              <a:t>、实行改革开放后，他提出现代化建设必须坚持四项基本原则；</a:t>
            </a:r>
          </a:p>
          <a:p>
            <a:pPr eaLnBrk="1" hangingPunct="1">
              <a:lnSpc>
                <a:spcPct val="120000"/>
              </a:lnSpc>
              <a:buClr>
                <a:srgbClr val="A50021"/>
              </a:buClr>
              <a:buSzPct val="75000"/>
              <a:buFont typeface="Wingdings" panose="05000000000000000000" pitchFamily="2" charset="2"/>
              <a:buChar char="n"/>
            </a:pPr>
            <a:r>
              <a:rPr lang="en-US" altLang="zh-CN" sz="2400" b="1" dirty="0">
                <a:solidFill>
                  <a:srgbClr val="6666FF"/>
                </a:solidFill>
                <a:latin typeface="Times New Roman" panose="02020603050405020304" pitchFamily="18" charset="0"/>
                <a:ea typeface="华文楷体" panose="02010600040101010101" pitchFamily="2" charset="-122"/>
              </a:rPr>
              <a:t>3</a:t>
            </a:r>
            <a:r>
              <a:rPr lang="zh-CN" altLang="en-US" sz="2400" b="1" dirty="0">
                <a:solidFill>
                  <a:srgbClr val="6666FF"/>
                </a:solidFill>
                <a:latin typeface="Times New Roman" panose="02020603050405020304" pitchFamily="18" charset="0"/>
                <a:ea typeface="华文楷体" panose="02010600040101010101" pitchFamily="2" charset="-122"/>
              </a:rPr>
              <a:t>、十二大上他提出建设有中国特色的社会主义的重要观点；</a:t>
            </a:r>
          </a:p>
          <a:p>
            <a:pPr eaLnBrk="1" hangingPunct="1">
              <a:lnSpc>
                <a:spcPct val="120000"/>
              </a:lnSpc>
              <a:buClr>
                <a:srgbClr val="A50021"/>
              </a:buClr>
              <a:buSzPct val="75000"/>
              <a:buFont typeface="Wingdings" panose="05000000000000000000" pitchFamily="2" charset="2"/>
              <a:buChar char="n"/>
            </a:pPr>
            <a:r>
              <a:rPr lang="en-US" altLang="zh-CN" sz="2400" b="1" dirty="0">
                <a:solidFill>
                  <a:srgbClr val="6666FF"/>
                </a:solidFill>
                <a:latin typeface="Times New Roman" panose="02020603050405020304" pitchFamily="18" charset="0"/>
                <a:ea typeface="华文楷体" panose="02010600040101010101" pitchFamily="2" charset="-122"/>
              </a:rPr>
              <a:t>4</a:t>
            </a:r>
            <a:r>
              <a:rPr lang="zh-CN" altLang="en-US" sz="2400" b="1" dirty="0">
                <a:solidFill>
                  <a:srgbClr val="6666FF"/>
                </a:solidFill>
                <a:latin typeface="Times New Roman" panose="02020603050405020304" pitchFamily="18" charset="0"/>
                <a:ea typeface="华文楷体" panose="02010600040101010101" pitchFamily="2" charset="-122"/>
              </a:rPr>
              <a:t>、十三大上他提出党在社会主义初级阶段的基本路线及三步走战略</a:t>
            </a:r>
            <a:r>
              <a:rPr lang="zh-CN" altLang="en-US" sz="2400" b="1" dirty="0" smtClean="0">
                <a:solidFill>
                  <a:srgbClr val="6666FF"/>
                </a:solidFill>
                <a:latin typeface="Times New Roman" panose="02020603050405020304" pitchFamily="18" charset="0"/>
                <a:ea typeface="华文楷体" panose="02010600040101010101" pitchFamily="2" charset="-122"/>
              </a:rPr>
              <a:t>。</a:t>
            </a:r>
            <a:endParaRPr lang="en-US" altLang="zh-CN" sz="2400" b="1" dirty="0" smtClean="0">
              <a:solidFill>
                <a:srgbClr val="6666FF"/>
              </a:solidFill>
              <a:latin typeface="Times New Roman" panose="02020603050405020304" pitchFamily="18" charset="0"/>
              <a:ea typeface="华文楷体" panose="02010600040101010101" pitchFamily="2" charset="-122"/>
            </a:endParaRPr>
          </a:p>
          <a:p>
            <a:pPr eaLnBrk="1" hangingPunct="1">
              <a:lnSpc>
                <a:spcPct val="120000"/>
              </a:lnSpc>
              <a:buClr>
                <a:srgbClr val="A50021"/>
              </a:buClr>
              <a:buSzPct val="75000"/>
              <a:buFont typeface="Wingdings" panose="05000000000000000000" pitchFamily="2" charset="2"/>
              <a:buChar char="n"/>
            </a:pPr>
            <a:endParaRPr lang="zh-CN" altLang="en-US" sz="2400" b="1" dirty="0">
              <a:solidFill>
                <a:srgbClr val="6666FF"/>
              </a:solidFill>
              <a:latin typeface="Times New Roman" panose="02020603050405020304" pitchFamily="18" charset="0"/>
              <a:ea typeface="华文楷体" panose="02010600040101010101" pitchFamily="2" charset="-122"/>
            </a:endParaRPr>
          </a:p>
          <a:p>
            <a:pPr eaLnBrk="1" hangingPunct="1">
              <a:lnSpc>
                <a:spcPct val="120000"/>
              </a:lnSpc>
              <a:buClr>
                <a:srgbClr val="A50021"/>
              </a:buClr>
              <a:buSzPct val="75000"/>
              <a:buFont typeface="Wingdings" panose="05000000000000000000" pitchFamily="2" charset="2"/>
              <a:buNone/>
            </a:pPr>
            <a:r>
              <a:rPr lang="zh-CN" altLang="en-US" sz="2400" b="1" dirty="0">
                <a:solidFill>
                  <a:srgbClr val="6666FF"/>
                </a:solidFill>
                <a:latin typeface="Times New Roman" panose="02020603050405020304" pitchFamily="18" charset="0"/>
              </a:rPr>
              <a:t>             总之，在中国改革开放和现代化建设中，邓小平解决了什么是社会主义，怎样建设社会主义等一系列基本问题，因此说他是我国实行改革开放和现代化建设的总设计师。</a:t>
            </a:r>
            <a:r>
              <a:rPr lang="zh-CN" altLang="en-US" sz="2400" dirty="0">
                <a:solidFill>
                  <a:srgbClr val="6666FF"/>
                </a:solidFill>
                <a:latin typeface="Times New Roman" panose="02020603050405020304" pitchFamily="18" charset="0"/>
              </a:rPr>
              <a:t>  </a:t>
            </a:r>
          </a:p>
        </p:txBody>
      </p:sp>
      <p:sp>
        <p:nvSpPr>
          <p:cNvPr id="4" name="Text Box 8"/>
          <p:cNvSpPr>
            <a:spLocks noChangeArrowheads="1"/>
          </p:cNvSpPr>
          <p:nvPr/>
        </p:nvSpPr>
        <p:spPr bwMode="auto">
          <a:xfrm>
            <a:off x="418306" y="764704"/>
            <a:ext cx="84597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800" b="1" dirty="0" smtClean="0">
                <a:solidFill>
                  <a:srgbClr val="FF0000"/>
                </a:solidFill>
                <a:latin typeface="Times New Roman" panose="02020603050405020304" pitchFamily="18" charset="0"/>
                <a:ea typeface="黑体" panose="02010609060101010101" pitchFamily="49" charset="-122"/>
              </a:rPr>
              <a:t>邓小平</a:t>
            </a:r>
            <a:r>
              <a:rPr kumimoji="1" lang="zh-CN" altLang="en-US" sz="2800" b="1" dirty="0">
                <a:solidFill>
                  <a:srgbClr val="FF0000"/>
                </a:solidFill>
                <a:latin typeface="Times New Roman" panose="02020603050405020304" pitchFamily="18" charset="0"/>
                <a:ea typeface="黑体" panose="02010609060101010101" pitchFamily="49" charset="-122"/>
              </a:rPr>
              <a:t>是中国改革开放和现代化建设的</a:t>
            </a:r>
            <a:r>
              <a:rPr kumimoji="1" lang="zh-CN" altLang="en-US" sz="2800" b="1" dirty="0" smtClean="0">
                <a:solidFill>
                  <a:srgbClr val="FF0000"/>
                </a:solidFill>
                <a:latin typeface="Times New Roman" panose="02020603050405020304" pitchFamily="18" charset="0"/>
                <a:ea typeface="黑体" panose="02010609060101010101" pitchFamily="49" charset="-122"/>
              </a:rPr>
              <a:t>总设计师</a:t>
            </a: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39698096"/>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p:stCondLst>
                        <p:cond delay="indefinite"/>
                      </p:stCondLst>
                      <p:childTnLst>
                        <p:par>
                          <p:cTn id="6" fill="hold" nodeType="afterGroup">
                            <p:stCondLst>
                              <p:cond delay="0"/>
                            </p:stCondLst>
                            <p:childTnLst>
                              <p:par>
                                <p:cTn id="7" presetID="24" presetClass="entr" presetSubtype="0" fill="hold" grpId="0" nodeType="clickEffect">
                                  <p:childTnLst>
                                    <p:set>
                                      <p:cBhvr additive="base">
                                        <p:cTn id="8" dur="1" fill="hold">
                                          <p:stCondLst>
                                            <p:cond delay="0"/>
                                          </p:stCondLst>
                                        </p:cTn>
                                        <p:tgtEl>
                                          <p:spTgt spid="2356"/>
                                        </p:tgtEl>
                                        <p:attrNameLst>
                                          <p:attrName>style.visibility</p:attrName>
                                        </p:attrNameLst>
                                      </p:cBhvr>
                                      <p:to>
                                        <p:strVal val="visible"/>
                                      </p:to>
                                    </p:set>
                                    <p:anim calcmode="lin" valueType="num">
                                      <p:cBhvr additive="base">
                                        <p:cTn id="9" dur="1" fill="hold"/>
                                        <p:tgtEl>
                                          <p:spTgt spid="235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a:spLocks noChangeArrowheads="1"/>
          </p:cNvSpPr>
          <p:nvPr/>
        </p:nvSpPr>
        <p:spPr bwMode="auto">
          <a:xfrm>
            <a:off x="6629400" y="31242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endParaRPr lang="zh-CN" altLang="zh-CN" sz="2000" b="1">
              <a:solidFill>
                <a:srgbClr val="33CC33"/>
              </a:solidFill>
              <a:latin typeface="Times New Roman" panose="02020603050405020304" pitchFamily="18" charset="0"/>
            </a:endParaRPr>
          </a:p>
        </p:txBody>
      </p:sp>
      <p:sp>
        <p:nvSpPr>
          <p:cNvPr id="2362" name="Rectangle 4"/>
          <p:cNvSpPr>
            <a:spLocks noChangeArrowheads="1"/>
          </p:cNvSpPr>
          <p:nvPr/>
        </p:nvSpPr>
        <p:spPr bwMode="auto">
          <a:xfrm>
            <a:off x="1371600" y="1676400"/>
            <a:ext cx="6858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en-US" altLang="zh-CN" sz="2400" b="1">
                <a:solidFill>
                  <a:srgbClr val="0000FF"/>
                </a:solidFill>
              </a:rPr>
              <a:t>1</a:t>
            </a:r>
            <a:r>
              <a:rPr lang="zh-CN" altLang="en-US" sz="2400" b="1">
                <a:solidFill>
                  <a:srgbClr val="0000FF"/>
                </a:solidFill>
              </a:rPr>
              <a:t>、视察南方的</a:t>
            </a:r>
            <a:r>
              <a:rPr lang="zh-CN" altLang="en-US" sz="2400" b="1">
                <a:solidFill>
                  <a:srgbClr val="0000FF"/>
                </a:solidFill>
                <a:hlinkClick r:id="" action="ppaction://hlinkshowjump?jump=nextslide"/>
              </a:rPr>
              <a:t>重要讲话</a:t>
            </a:r>
            <a:r>
              <a:rPr lang="en-US" altLang="zh-CN" sz="2400" b="1">
                <a:solidFill>
                  <a:srgbClr val="0000FF"/>
                </a:solidFill>
              </a:rPr>
              <a:t>——</a:t>
            </a:r>
            <a:r>
              <a:rPr lang="zh-CN" altLang="en-US" sz="2400" b="1">
                <a:solidFill>
                  <a:srgbClr val="0000FF"/>
                </a:solidFill>
              </a:rPr>
              <a:t>邓小平理论的形成</a:t>
            </a:r>
          </a:p>
        </p:txBody>
      </p:sp>
      <p:sp>
        <p:nvSpPr>
          <p:cNvPr id="2363" name="Rectangle 5"/>
          <p:cNvSpPr>
            <a:spLocks noChangeArrowheads="1"/>
          </p:cNvSpPr>
          <p:nvPr/>
        </p:nvSpPr>
        <p:spPr bwMode="auto">
          <a:xfrm>
            <a:off x="1524000" y="3581400"/>
            <a:ext cx="5949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en-US" altLang="zh-CN" sz="2400" b="1">
                <a:solidFill>
                  <a:srgbClr val="0000FF"/>
                </a:solidFill>
              </a:rPr>
              <a:t>2</a:t>
            </a:r>
            <a:r>
              <a:rPr lang="zh-CN" altLang="en-US" sz="2400" b="1">
                <a:solidFill>
                  <a:srgbClr val="0000FF"/>
                </a:solidFill>
              </a:rPr>
              <a:t>、十四大</a:t>
            </a:r>
            <a:r>
              <a:rPr lang="en-US" altLang="zh-CN" sz="2400" b="1">
                <a:solidFill>
                  <a:srgbClr val="0000FF"/>
                </a:solidFill>
              </a:rPr>
              <a:t>——</a:t>
            </a:r>
            <a:r>
              <a:rPr lang="zh-CN" altLang="en-US" sz="2400" b="1">
                <a:solidFill>
                  <a:srgbClr val="0000FF"/>
                </a:solidFill>
              </a:rPr>
              <a:t>邓小平理论指导地位的确立 </a:t>
            </a:r>
          </a:p>
        </p:txBody>
      </p:sp>
      <p:sp>
        <p:nvSpPr>
          <p:cNvPr id="2364" name="Rectangle 6"/>
          <p:cNvSpPr>
            <a:spLocks noChangeArrowheads="1"/>
          </p:cNvSpPr>
          <p:nvPr/>
        </p:nvSpPr>
        <p:spPr bwMode="auto">
          <a:xfrm>
            <a:off x="1447800" y="4114800"/>
            <a:ext cx="65627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r>
              <a:rPr lang="en-US" altLang="zh-CN" sz="2400" b="1">
                <a:solidFill>
                  <a:srgbClr val="0000FF"/>
                </a:solidFill>
              </a:rPr>
              <a:t>3</a:t>
            </a:r>
            <a:r>
              <a:rPr lang="zh-CN" altLang="en-US" sz="2400" b="1">
                <a:solidFill>
                  <a:srgbClr val="0000FF"/>
                </a:solidFill>
              </a:rPr>
              <a:t>、十五大</a:t>
            </a:r>
            <a:r>
              <a:rPr lang="en-US" altLang="zh-CN" sz="2400" b="1">
                <a:solidFill>
                  <a:srgbClr val="0000FF"/>
                </a:solidFill>
              </a:rPr>
              <a:t>——</a:t>
            </a:r>
            <a:r>
              <a:rPr lang="zh-CN" altLang="en-US" sz="2400" b="1">
                <a:solidFill>
                  <a:srgbClr val="0000FF"/>
                </a:solidFill>
              </a:rPr>
              <a:t>邓小平理论确立为党的指导思想 </a:t>
            </a:r>
          </a:p>
        </p:txBody>
      </p:sp>
      <p:sp>
        <p:nvSpPr>
          <p:cNvPr id="2365" name="Text Box 7"/>
          <p:cNvSpPr>
            <a:spLocks noChangeArrowheads="1"/>
          </p:cNvSpPr>
          <p:nvPr/>
        </p:nvSpPr>
        <p:spPr bwMode="auto">
          <a:xfrm>
            <a:off x="1600200" y="4648200"/>
            <a:ext cx="6477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lang="en-US" altLang="zh-CN" sz="1800" b="1">
                <a:solidFill>
                  <a:srgbClr val="F80A2C"/>
                </a:solidFill>
              </a:rPr>
              <a:t>《</a:t>
            </a:r>
            <a:r>
              <a:rPr lang="zh-CN" altLang="en-US" sz="1800" b="1">
                <a:solidFill>
                  <a:srgbClr val="F80A2C"/>
                </a:solidFill>
              </a:rPr>
              <a:t>高举邓小平理论伟大旗帜，把建设有中国特色社会主义事业全面推向</a:t>
            </a:r>
            <a:r>
              <a:rPr lang="en-US" altLang="zh-CN" sz="1800" b="1">
                <a:solidFill>
                  <a:srgbClr val="F80A2C"/>
                </a:solidFill>
              </a:rPr>
              <a:t>21</a:t>
            </a:r>
            <a:r>
              <a:rPr lang="zh-CN" altLang="en-US" sz="1800" b="1">
                <a:solidFill>
                  <a:srgbClr val="F80A2C"/>
                </a:solidFill>
              </a:rPr>
              <a:t>世纪</a:t>
            </a:r>
            <a:r>
              <a:rPr lang="en-US" altLang="zh-CN" sz="1800" b="1">
                <a:solidFill>
                  <a:srgbClr val="F80A2C"/>
                </a:solidFill>
              </a:rPr>
              <a:t>》</a:t>
            </a:r>
          </a:p>
        </p:txBody>
      </p:sp>
      <p:sp>
        <p:nvSpPr>
          <p:cNvPr id="2366" name="Text Box 8"/>
          <p:cNvSpPr>
            <a:spLocks noChangeArrowheads="1"/>
          </p:cNvSpPr>
          <p:nvPr/>
        </p:nvSpPr>
        <p:spPr bwMode="auto">
          <a:xfrm>
            <a:off x="1447800" y="2819400"/>
            <a:ext cx="662940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lang="zh-CN" altLang="en-US" sz="1800" b="1">
                <a:solidFill>
                  <a:srgbClr val="F80A2C"/>
                </a:solidFill>
              </a:rPr>
              <a:t>第一次比较系统的回答中国社会主义现代化建设的一系列基本问题，是马克思主义在中国发展的新阶段</a:t>
            </a:r>
            <a:r>
              <a:rPr lang="zh-CN" altLang="en-US" sz="2400" b="1">
                <a:solidFill>
                  <a:srgbClr val="F80A2C"/>
                </a:solidFill>
              </a:rPr>
              <a:t>。</a:t>
            </a:r>
            <a:r>
              <a:rPr lang="zh-CN" altLang="en-US" sz="1800" b="1">
                <a:solidFill>
                  <a:srgbClr val="6666FF"/>
                </a:solidFill>
              </a:rPr>
              <a:t>形成了邓小平理论</a:t>
            </a:r>
          </a:p>
        </p:txBody>
      </p:sp>
      <p:sp>
        <p:nvSpPr>
          <p:cNvPr id="2367" name="Text Box 9"/>
          <p:cNvSpPr>
            <a:spLocks noChangeArrowheads="1"/>
          </p:cNvSpPr>
          <p:nvPr/>
        </p:nvSpPr>
        <p:spPr bwMode="auto">
          <a:xfrm>
            <a:off x="1442581" y="2107168"/>
            <a:ext cx="715664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lang="zh-CN" altLang="en-US" sz="1800" b="1" dirty="0" smtClean="0">
                <a:solidFill>
                  <a:srgbClr val="F80A2C"/>
                </a:solidFill>
              </a:rPr>
              <a:t>进一步解放了人们的思想，对建设</a:t>
            </a:r>
            <a:r>
              <a:rPr lang="zh-CN" altLang="en-US" sz="1800" b="1" dirty="0">
                <a:solidFill>
                  <a:srgbClr val="F80A2C"/>
                </a:solidFill>
              </a:rPr>
              <a:t>有中国特色的社会主义产生了影响。</a:t>
            </a:r>
          </a:p>
        </p:txBody>
      </p:sp>
      <p:sp>
        <p:nvSpPr>
          <p:cNvPr id="10" name="Text Box 8"/>
          <p:cNvSpPr>
            <a:spLocks noChangeArrowheads="1"/>
          </p:cNvSpPr>
          <p:nvPr/>
        </p:nvSpPr>
        <p:spPr bwMode="auto">
          <a:xfrm>
            <a:off x="570706" y="863074"/>
            <a:ext cx="84597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800" b="1" dirty="0" smtClean="0">
                <a:solidFill>
                  <a:srgbClr val="FF0000"/>
                </a:solidFill>
                <a:latin typeface="Times New Roman" panose="02020603050405020304" pitchFamily="18" charset="0"/>
                <a:ea typeface="黑体" panose="02010609060101010101" pitchFamily="49" charset="-122"/>
              </a:rPr>
              <a:t>邓小平理论的确立</a:t>
            </a: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536558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childTnLst>
                                    <p:set>
                                      <p:cBhvr additive="base">
                                        <p:cTn id="6" dur="1" fill="hold">
                                          <p:stCondLst>
                                            <p:cond delay="0"/>
                                          </p:stCondLst>
                                        </p:cTn>
                                        <p:tgtEl>
                                          <p:spTgt spid="2362"/>
                                        </p:tgtEl>
                                        <p:attrNameLst>
                                          <p:attrName>style.visibility</p:attrName>
                                        </p:attrNameLst>
                                      </p:cBhvr>
                                      <p:to>
                                        <p:strVal val="visible"/>
                                      </p:to>
                                    </p:set>
                                    <p:animEffect transition="in" filter="blinds(horizontal)">
                                      <p:cBhvr additive="base">
                                        <p:cTn id="7" dur="500" fill="hold"/>
                                        <p:tgtEl>
                                          <p:spTgt spid="2362"/>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4" presetClass="entr" presetSubtype="0" fill="hold" grpId="0" nodeType="clickEffect">
                                  <p:childTnLst>
                                    <p:set>
                                      <p:cBhvr additive="base">
                                        <p:cTn id="12" dur="1" fill="hold">
                                          <p:stCondLst>
                                            <p:cond delay="0"/>
                                          </p:stCondLst>
                                        </p:cTn>
                                        <p:tgtEl>
                                          <p:spTgt spid="2367"/>
                                        </p:tgtEl>
                                        <p:attrNameLst>
                                          <p:attrName>style.visibility</p:attrName>
                                        </p:attrNameLst>
                                      </p:cBhvr>
                                      <p:to>
                                        <p:strVal val="visible"/>
                                      </p:to>
                                    </p:set>
                                    <p:anim calcmode="lin" valueType="num">
                                      <p:cBhvr additive="base">
                                        <p:cTn id="13" dur="1" fill="hold"/>
                                        <p:tgtEl>
                                          <p:spTgt spid="2367"/>
                                        </p:tgtEl>
                                      </p:cBhvr>
                                    </p:anim>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24" presetClass="entr" presetSubtype="0" fill="hold" grpId="0" nodeType="clickEffect">
                                  <p:childTnLst>
                                    <p:set>
                                      <p:cBhvr additive="base">
                                        <p:cTn id="18" dur="1" fill="hold">
                                          <p:stCondLst>
                                            <p:cond delay="0"/>
                                          </p:stCondLst>
                                        </p:cTn>
                                        <p:tgtEl>
                                          <p:spTgt spid="2366"/>
                                        </p:tgtEl>
                                        <p:attrNameLst>
                                          <p:attrName>style.visibility</p:attrName>
                                        </p:attrNameLst>
                                      </p:cBhvr>
                                      <p:to>
                                        <p:strVal val="visible"/>
                                      </p:to>
                                    </p:set>
                                    <p:anim calcmode="lin" valueType="num">
                                      <p:cBhvr additive="base">
                                        <p:cTn id="19" dur="1" fill="hold"/>
                                        <p:tgtEl>
                                          <p:spTgt spid="2366"/>
                                        </p:tgtEl>
                                      </p:cBhvr>
                                    </p:anim>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24" presetClass="entr" presetSubtype="0" fill="hold" grpId="0" nodeType="clickEffect">
                                  <p:childTnLst>
                                    <p:set>
                                      <p:cBhvr additive="base">
                                        <p:cTn id="24" dur="1" fill="hold">
                                          <p:stCondLst>
                                            <p:cond delay="0"/>
                                          </p:stCondLst>
                                        </p:cTn>
                                        <p:tgtEl>
                                          <p:spTgt spid="2363"/>
                                        </p:tgtEl>
                                        <p:attrNameLst>
                                          <p:attrName>style.visibility</p:attrName>
                                        </p:attrNameLst>
                                      </p:cBhvr>
                                      <p:to>
                                        <p:strVal val="visible"/>
                                      </p:to>
                                    </p:set>
                                    <p:anim calcmode="lin" valueType="num">
                                      <p:cBhvr additive="base">
                                        <p:cTn id="25" dur="1" fill="hold"/>
                                        <p:tgtEl>
                                          <p:spTgt spid="2363"/>
                                        </p:tgtEl>
                                      </p:cBhvr>
                                    </p:anim>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5" presetClass="entr" presetSubtype="10" fill="hold" grpId="0" nodeType="clickEffect">
                                  <p:childTnLst>
                                    <p:set>
                                      <p:cBhvr additive="base">
                                        <p:cTn id="30" dur="1" fill="hold">
                                          <p:stCondLst>
                                            <p:cond delay="0"/>
                                          </p:stCondLst>
                                        </p:cTn>
                                        <p:tgtEl>
                                          <p:spTgt spid="2364"/>
                                        </p:tgtEl>
                                        <p:attrNameLst>
                                          <p:attrName>style.visibility</p:attrName>
                                        </p:attrNameLst>
                                      </p:cBhvr>
                                      <p:to>
                                        <p:strVal val="visible"/>
                                      </p:to>
                                    </p:set>
                                    <p:animEffect transition="in" filter="checkerboard(across)">
                                      <p:cBhvr additive="base">
                                        <p:cTn id="31" dur="500" fill="hold"/>
                                        <p:tgtEl>
                                          <p:spTgt spid="2364"/>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24" presetClass="entr" presetSubtype="0" fill="hold" grpId="0" nodeType="clickEffect">
                                  <p:childTnLst>
                                    <p:set>
                                      <p:cBhvr additive="base">
                                        <p:cTn id="36" dur="1" fill="hold">
                                          <p:stCondLst>
                                            <p:cond delay="0"/>
                                          </p:stCondLst>
                                        </p:cTn>
                                        <p:tgtEl>
                                          <p:spTgt spid="2365"/>
                                        </p:tgtEl>
                                        <p:attrNameLst>
                                          <p:attrName>style.visibility</p:attrName>
                                        </p:attrNameLst>
                                      </p:cBhvr>
                                      <p:to>
                                        <p:strVal val="visible"/>
                                      </p:to>
                                    </p:set>
                                    <p:anim calcmode="lin" valueType="num">
                                      <p:cBhvr additive="base">
                                        <p:cTn id="37" dur="1" fill="hold"/>
                                        <p:tgtEl>
                                          <p:spTgt spid="236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2" grpId="0" animBg="1"/>
      <p:bldP spid="2363" grpId="0" animBg="1"/>
      <p:bldP spid="2364" grpId="0" animBg="1"/>
      <p:bldP spid="2365" grpId="0" animBg="1"/>
      <p:bldP spid="2366" grpId="0" animBg="1"/>
      <p:bldP spid="236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ext Box 4"/>
          <p:cNvSpPr txBox="1">
            <a:spLocks noChangeArrowheads="1"/>
          </p:cNvSpPr>
          <p:nvPr/>
        </p:nvSpPr>
        <p:spPr bwMode="auto">
          <a:xfrm>
            <a:off x="971550" y="759420"/>
            <a:ext cx="7200900"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0600" b="1" dirty="0">
                <a:effectLst>
                  <a:outerShdw blurRad="38100" dist="38100" dir="2700000" algn="tl">
                    <a:srgbClr val="C0C0C0"/>
                  </a:outerShdw>
                </a:effectLst>
                <a:ea typeface="隶书" panose="02010509060101010101" pitchFamily="49" charset="-122"/>
              </a:rPr>
              <a:t>一个主线</a:t>
            </a:r>
          </a:p>
        </p:txBody>
      </p:sp>
      <p:sp>
        <p:nvSpPr>
          <p:cNvPr id="78853" name="Rectangle 5"/>
          <p:cNvSpPr>
            <a:spLocks noChangeArrowheads="1"/>
          </p:cNvSpPr>
          <p:nvPr/>
        </p:nvSpPr>
        <p:spPr bwMode="auto">
          <a:xfrm>
            <a:off x="755650" y="2559645"/>
            <a:ext cx="76327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8000" b="1">
                <a:solidFill>
                  <a:srgbClr val="FD2317"/>
                </a:solidFill>
                <a:effectLst>
                  <a:outerShdw blurRad="38100" dist="38100" dir="2700000" algn="tl">
                    <a:srgbClr val="C0C0C0"/>
                  </a:outerShdw>
                </a:effectLst>
                <a:ea typeface="黑体" panose="02010609060101010101" pitchFamily="2" charset="-122"/>
              </a:rPr>
              <a:t>以中国共产党领导的社会主义现代化建设为主线</a:t>
            </a:r>
          </a:p>
        </p:txBody>
      </p:sp>
      <p:grpSp>
        <p:nvGrpSpPr>
          <p:cNvPr id="4" name="Group 4"/>
          <p:cNvGrpSpPr/>
          <p:nvPr/>
        </p:nvGrpSpPr>
        <p:grpSpPr bwMode="auto">
          <a:xfrm>
            <a:off x="0" y="-26988"/>
            <a:ext cx="9251950" cy="935707"/>
            <a:chOff x="-23" y="-17"/>
            <a:chExt cx="5828" cy="663"/>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 y="-17"/>
              <a:ext cx="5828"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1610" y="223"/>
              <a:ext cx="3218"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500"/>
                </a:lnSpc>
                <a:defRPr/>
              </a:pP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中国</a:t>
              </a:r>
              <a:r>
                <a:rPr kumimoji="1" lang="zh-CN" altLang="en-US" sz="4800" b="1" dirty="0" smtClean="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现代史总</a:t>
              </a: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复习</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strips(downLeft)">
                                      <p:cBhvr>
                                        <p:cTn id="7" dur="500"/>
                                        <p:tgtEl>
                                          <p:spTgt spid="7885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8853"/>
                                        </p:tgtEl>
                                        <p:attrNameLst>
                                          <p:attrName>style.visibility</p:attrName>
                                        </p:attrNameLst>
                                      </p:cBhvr>
                                      <p:to>
                                        <p:strVal val="visible"/>
                                      </p:to>
                                    </p:set>
                                    <p:animEffect transition="in" filter="circle(in)">
                                      <p:cBhvr>
                                        <p:cTn id="12" dur="2000"/>
                                        <p:tgtEl>
                                          <p:spTgt spid="78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p:bldP spid="788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Text Box 2"/>
          <p:cNvSpPr>
            <a:spLocks noChangeArrowheads="1"/>
          </p:cNvSpPr>
          <p:nvPr/>
        </p:nvSpPr>
        <p:spPr bwMode="auto">
          <a:xfrm>
            <a:off x="457200" y="476250"/>
            <a:ext cx="8686800"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spcBef>
                <a:spcPct val="50000"/>
              </a:spcBef>
              <a:buFontTx/>
              <a:buNone/>
            </a:pPr>
            <a:r>
              <a:rPr lang="en-US" altLang="zh-CN" sz="2400" b="1" dirty="0">
                <a:solidFill>
                  <a:srgbClr val="EB154D"/>
                </a:solidFill>
              </a:rPr>
              <a:t>《</a:t>
            </a:r>
            <a:r>
              <a:rPr lang="zh-CN" altLang="en-US" sz="2400" b="1" dirty="0">
                <a:solidFill>
                  <a:srgbClr val="EB154D"/>
                </a:solidFill>
              </a:rPr>
              <a:t>走进新时代</a:t>
            </a:r>
            <a:r>
              <a:rPr lang="en-US" altLang="zh-CN" sz="2400" b="1" dirty="0">
                <a:solidFill>
                  <a:srgbClr val="EB154D"/>
                </a:solidFill>
              </a:rPr>
              <a:t>》</a:t>
            </a:r>
            <a:r>
              <a:rPr lang="zh-CN" altLang="en-US" sz="2400" b="1" dirty="0">
                <a:solidFill>
                  <a:srgbClr val="EB154D"/>
                </a:solidFill>
              </a:rPr>
              <a:t>歌词（节选）：我们唱着东方红，当家作主站起来；我们讲着春天的故事，改革开放富起来；继往开来的领路人，带领我们走进新时代，高举旗帜开创未来。”这段歌词包含了从建国到现在</a:t>
            </a:r>
            <a:r>
              <a:rPr lang="en-US" altLang="zh-CN" sz="2400" b="1" dirty="0" smtClean="0">
                <a:solidFill>
                  <a:srgbClr val="EB154D"/>
                </a:solidFill>
              </a:rPr>
              <a:t>, </a:t>
            </a:r>
            <a:r>
              <a:rPr lang="zh-CN" altLang="en-US" sz="2400" b="1" dirty="0" smtClean="0">
                <a:solidFill>
                  <a:srgbClr val="EB154D"/>
                </a:solidFill>
              </a:rPr>
              <a:t>党</a:t>
            </a:r>
            <a:r>
              <a:rPr lang="zh-CN" altLang="en-US" sz="2400" b="1" dirty="0">
                <a:solidFill>
                  <a:srgbClr val="EB154D"/>
                </a:solidFill>
              </a:rPr>
              <a:t>的三代领导集体及功绩</a:t>
            </a:r>
            <a:r>
              <a:rPr lang="en-US" altLang="zh-CN" sz="2400" b="1" dirty="0">
                <a:solidFill>
                  <a:srgbClr val="EB154D"/>
                </a:solidFill>
              </a:rPr>
              <a:t>.</a:t>
            </a:r>
          </a:p>
        </p:txBody>
      </p:sp>
      <p:sp>
        <p:nvSpPr>
          <p:cNvPr id="47112" name="Text Box 8"/>
          <p:cNvSpPr>
            <a:spLocks noChangeArrowheads="1"/>
          </p:cNvSpPr>
          <p:nvPr/>
        </p:nvSpPr>
        <p:spPr bwMode="auto">
          <a:xfrm>
            <a:off x="395288" y="1844675"/>
            <a:ext cx="77771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spcBef>
                <a:spcPct val="50000"/>
              </a:spcBef>
              <a:buFontTx/>
              <a:buNone/>
            </a:pPr>
            <a:endParaRPr lang="zh-CN" altLang="zh-CN" sz="1800" b="1">
              <a:solidFill>
                <a:srgbClr val="EB154D"/>
              </a:solidFill>
            </a:endParaRPr>
          </a:p>
        </p:txBody>
      </p:sp>
      <p:sp>
        <p:nvSpPr>
          <p:cNvPr id="47113" name="Text Box 9"/>
          <p:cNvSpPr>
            <a:spLocks noChangeArrowheads="1"/>
          </p:cNvSpPr>
          <p:nvPr/>
        </p:nvSpPr>
        <p:spPr bwMode="auto">
          <a:xfrm>
            <a:off x="684213" y="2051050"/>
            <a:ext cx="74168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spcBef>
                <a:spcPct val="50000"/>
              </a:spcBef>
              <a:buFontTx/>
              <a:buNone/>
            </a:pPr>
            <a:endParaRPr lang="zh-CN" altLang="zh-CN" sz="1800" b="1">
              <a:solidFill>
                <a:srgbClr val="EB154D"/>
              </a:solidFill>
            </a:endParaRPr>
          </a:p>
        </p:txBody>
      </p:sp>
      <p:pic>
        <p:nvPicPr>
          <p:cNvPr id="47115" name="Picture 11" descr="lp6"/>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67" y="-123298"/>
            <a:ext cx="92551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10"/>
          <p:cNvSpPr>
            <a:spLocks noChangeArrowheads="1"/>
          </p:cNvSpPr>
          <p:nvPr/>
        </p:nvSpPr>
        <p:spPr bwMode="auto">
          <a:xfrm>
            <a:off x="706983" y="2395809"/>
            <a:ext cx="8329513" cy="4416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spcBef>
                <a:spcPct val="50000"/>
              </a:spcBef>
              <a:buNone/>
            </a:pPr>
            <a:r>
              <a:rPr lang="zh-CN" altLang="en-US" sz="2000" b="1" dirty="0" smtClean="0">
                <a:latin typeface="+mn-ea"/>
                <a:ea typeface="+mn-ea"/>
              </a:rPr>
              <a:t>⑴ </a:t>
            </a:r>
            <a:r>
              <a:rPr kumimoji="1" lang="zh-CN" altLang="en-US" sz="2000" b="1" dirty="0" smtClean="0">
                <a:latin typeface="+mn-ea"/>
                <a:ea typeface="+mn-ea"/>
              </a:rPr>
              <a:t>使</a:t>
            </a:r>
            <a:r>
              <a:rPr kumimoji="1" lang="zh-CN" altLang="en-US" sz="2000" b="1" dirty="0">
                <a:latin typeface="+mn-ea"/>
                <a:ea typeface="+mn-ea"/>
              </a:rPr>
              <a:t>中国人民“站起来”、“富起来”、“继往开来”的领路人分别是：</a:t>
            </a:r>
          </a:p>
          <a:p>
            <a:pPr>
              <a:spcBef>
                <a:spcPct val="50000"/>
              </a:spcBef>
              <a:buFontTx/>
              <a:buNone/>
            </a:pPr>
            <a:endParaRPr lang="zh-CN" altLang="en-US" sz="2000" b="1" dirty="0">
              <a:latin typeface="+mn-ea"/>
              <a:ea typeface="+mn-ea"/>
            </a:endParaRPr>
          </a:p>
          <a:p>
            <a:pPr>
              <a:spcBef>
                <a:spcPct val="50000"/>
              </a:spcBef>
              <a:buFontTx/>
              <a:buNone/>
            </a:pPr>
            <a:r>
              <a:rPr lang="zh-CN" altLang="en-US" sz="2000" b="1" dirty="0" smtClean="0">
                <a:latin typeface="+mn-ea"/>
                <a:ea typeface="+mn-ea"/>
              </a:rPr>
              <a:t>（</a:t>
            </a:r>
            <a:r>
              <a:rPr lang="en-US" altLang="zh-CN" sz="2000" b="1" dirty="0" smtClean="0">
                <a:latin typeface="+mn-ea"/>
                <a:ea typeface="+mn-ea"/>
              </a:rPr>
              <a:t>2</a:t>
            </a:r>
            <a:r>
              <a:rPr lang="zh-CN" altLang="en-US" sz="2000" b="1" dirty="0" smtClean="0">
                <a:latin typeface="+mn-ea"/>
                <a:ea typeface="+mn-ea"/>
              </a:rPr>
              <a:t>）中国人民</a:t>
            </a:r>
            <a:r>
              <a:rPr lang="zh-CN" altLang="en-US" sz="2000" b="1" dirty="0">
                <a:latin typeface="+mn-ea"/>
                <a:ea typeface="+mn-ea"/>
              </a:rPr>
              <a:t>“站起来”、“富起来”的开始事件各是什么</a:t>
            </a:r>
            <a:r>
              <a:rPr lang="zh-CN" altLang="en-US" sz="2000" b="1" dirty="0" smtClean="0">
                <a:latin typeface="+mn-ea"/>
                <a:ea typeface="+mn-ea"/>
              </a:rPr>
              <a:t>？</a:t>
            </a:r>
            <a:endParaRPr lang="en-US" altLang="zh-CN" sz="2000" b="1" dirty="0" smtClean="0">
              <a:latin typeface="+mn-ea"/>
              <a:ea typeface="+mn-ea"/>
            </a:endParaRPr>
          </a:p>
          <a:p>
            <a:pPr>
              <a:spcBef>
                <a:spcPct val="50000"/>
              </a:spcBef>
              <a:buFontTx/>
              <a:buNone/>
            </a:pPr>
            <a:endParaRPr lang="en-US" altLang="zh-CN" sz="2000" b="1" dirty="0">
              <a:latin typeface="+mn-ea"/>
              <a:ea typeface="+mn-ea"/>
            </a:endParaRPr>
          </a:p>
          <a:p>
            <a:pPr>
              <a:spcBef>
                <a:spcPct val="50000"/>
              </a:spcBef>
              <a:buFontTx/>
              <a:buNone/>
            </a:pPr>
            <a:endParaRPr lang="zh-CN" altLang="en-US" sz="2000" b="1" dirty="0">
              <a:latin typeface="+mn-ea"/>
              <a:ea typeface="+mn-ea"/>
            </a:endParaRPr>
          </a:p>
          <a:p>
            <a:pPr>
              <a:spcBef>
                <a:spcPct val="50000"/>
              </a:spcBef>
              <a:buNone/>
            </a:pPr>
            <a:r>
              <a:rPr lang="zh-CN" altLang="en-US" sz="2000" b="1" dirty="0" smtClean="0">
                <a:latin typeface="+mn-ea"/>
                <a:ea typeface="+mn-ea"/>
              </a:rPr>
              <a:t>（</a:t>
            </a:r>
            <a:r>
              <a:rPr lang="en-US" altLang="zh-CN" sz="2000" b="1" dirty="0" smtClean="0">
                <a:latin typeface="+mn-ea"/>
                <a:ea typeface="+mn-ea"/>
              </a:rPr>
              <a:t>3</a:t>
            </a:r>
            <a:r>
              <a:rPr lang="zh-CN" altLang="en-US" sz="2000" b="1" dirty="0" smtClean="0">
                <a:latin typeface="+mn-ea"/>
                <a:ea typeface="+mn-ea"/>
              </a:rPr>
              <a:t>）党</a:t>
            </a:r>
            <a:r>
              <a:rPr lang="zh-CN" altLang="en-US" sz="2000" b="1" dirty="0">
                <a:latin typeface="+mn-ea"/>
                <a:ea typeface="+mn-ea"/>
              </a:rPr>
              <a:t>的三代领导集体各形成于党的哪次大会上？</a:t>
            </a:r>
          </a:p>
          <a:p>
            <a:pPr>
              <a:spcBef>
                <a:spcPct val="50000"/>
              </a:spcBef>
              <a:buFontTx/>
              <a:buNone/>
            </a:pPr>
            <a:endParaRPr lang="zh-CN" altLang="en-US" sz="2000" b="1" dirty="0">
              <a:latin typeface="+mn-ea"/>
              <a:ea typeface="+mn-ea"/>
            </a:endParaRPr>
          </a:p>
          <a:p>
            <a:pPr>
              <a:spcBef>
                <a:spcPct val="50000"/>
              </a:spcBef>
              <a:buFontTx/>
              <a:buNone/>
            </a:pPr>
            <a:endParaRPr lang="zh-CN" altLang="en-US" sz="1800" b="1" dirty="0">
              <a:solidFill>
                <a:srgbClr val="EB154D"/>
              </a:solidFill>
            </a:endParaRPr>
          </a:p>
          <a:p>
            <a:pPr>
              <a:spcBef>
                <a:spcPct val="50000"/>
              </a:spcBef>
              <a:buFontTx/>
              <a:buNone/>
            </a:pPr>
            <a:endParaRPr lang="zh-CN" altLang="en-US" sz="1800" b="1" dirty="0">
              <a:solidFill>
                <a:srgbClr val="EB154D"/>
              </a:solidFill>
            </a:endParaRPr>
          </a:p>
          <a:p>
            <a:pPr>
              <a:spcBef>
                <a:spcPct val="50000"/>
              </a:spcBef>
              <a:buFontTx/>
              <a:buNone/>
            </a:pPr>
            <a:endParaRPr lang="zh-CN" altLang="en-US" sz="1800" b="1" dirty="0">
              <a:solidFill>
                <a:srgbClr val="EB154D"/>
              </a:solidFill>
            </a:endParaRPr>
          </a:p>
        </p:txBody>
      </p:sp>
    </p:spTree>
    <p:extLst>
      <p:ext uri="{BB962C8B-B14F-4D97-AF65-F5344CB8AC3E}">
        <p14:creationId xmlns:p14="http://schemas.microsoft.com/office/powerpoint/2010/main" val="49172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childTnLst>
                                    <p:set>
                                      <p:cBhvr additive="base">
                                        <p:cTn id="6" dur="1" fill="hold">
                                          <p:stCondLst>
                                            <p:cond delay="0"/>
                                          </p:stCondLst>
                                        </p:cTn>
                                        <p:tgtEl>
                                          <p:spTgt spid="2408"/>
                                        </p:tgtEl>
                                        <p:attrNameLst>
                                          <p:attrName>style.visibility</p:attrName>
                                        </p:attrNameLst>
                                      </p:cBhvr>
                                      <p:to>
                                        <p:strVal val="visible"/>
                                      </p:to>
                                    </p:set>
                                    <p:anim calcmode="lin" valueType="num">
                                      <p:cBhvr additive="base">
                                        <p:cTn id="7" dur="1000" fill="hold"/>
                                        <p:tgtEl>
                                          <p:spTgt spid="2408"/>
                                        </p:tgtEl>
                                        <p:attrNameLst>
                                          <p:attrName>ppt_w</p:attrName>
                                        </p:attrNameLst>
                                      </p:cBhvr>
                                      <p:tavLst>
                                        <p:tav tm="0">
                                          <p:val>
                                            <p:fltVal val="0"/>
                                          </p:val>
                                        </p:tav>
                                        <p:tav tm="100000">
                                          <p:val>
                                            <p:strVal val="#ppt_w"/>
                                          </p:val>
                                        </p:tav>
                                      </p:tavLst>
                                    </p:anim>
                                    <p:anim calcmode="lin" valueType="num">
                                      <p:cBhvr additive="base">
                                        <p:cTn id="8" dur="1000" fill="hold"/>
                                        <p:tgtEl>
                                          <p:spTgt spid="2408"/>
                                        </p:tgtEl>
                                        <p:attrNameLst>
                                          <p:attrName>ppt_h</p:attrName>
                                        </p:attrNameLst>
                                      </p:cBhvr>
                                      <p:tavLst>
                                        <p:tav tm="0">
                                          <p:val>
                                            <p:fltVal val="0"/>
                                          </p:val>
                                        </p:tav>
                                        <p:tav tm="100000">
                                          <p:val>
                                            <p:strVal val="#ppt_h"/>
                                          </p:val>
                                        </p:tav>
                                      </p:tavLst>
                                    </p:anim>
                                    <p:anim calcmode="lin" valueType="num">
                                      <p:cBhvr additive="base">
                                        <p:cTn id="9" dur="1000" fill="hold"/>
                                        <p:tgtEl>
                                          <p:spTgt spid="2408"/>
                                        </p:tgtEl>
                                        <p:attrNameLst>
                                          <p:attrName>ppt_x</p:attrName>
                                        </p:attrNameLst>
                                      </p:cBhvr>
                                      <p:tavLst>
                                        <p:tav tm="0" fmla="#ppt_x+(cos(-2*pi*(1-$))*-#ppt_x-sin(-2*pi*(1-$))*(1-#ppt_y))*(1-$)">
                                          <p:val>
                                            <p:fltVal val="0"/>
                                          </p:val>
                                        </p:tav>
                                        <p:tav tm="100000">
                                          <p:val>
                                            <p:fltVal val="1"/>
                                          </p:val>
                                        </p:tav>
                                      </p:tavLst>
                                    </p:anim>
                                    <p:anim calcmode="lin" valueType="num">
                                      <p:cBhvr additive="base">
                                        <p:cTn id="10" dur="1000" fill="hold"/>
                                        <p:tgtEl>
                                          <p:spTgt spid="240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par>
                    <p:cTn id="15" fill="hold" nodeType="clickPar">
                      <p:stCondLst>
                        <p:cond delay="indefinite"/>
                      </p:stCondLst>
                      <p:childTnLst>
                        <p:par>
                          <p:cTn id="16" fill="hold" nodeType="withGroup">
                            <p:stCondLst>
                              <p:cond delay="indefinite"/>
                            </p:stCondLst>
                          </p:cTn>
                        </p:par>
                      </p:childTnLst>
                    </p:cTn>
                  </p:par>
                  <p:par>
                    <p:cTn id="17" fill="hold" nodeType="clickPar">
                      <p:stCondLst>
                        <p:cond delay="indefinite"/>
                      </p:stCondLst>
                      <p:childTnLst>
                        <p:par>
                          <p:cTn id="18" fill="hold" nodeType="withGroup">
                            <p:stCondLst>
                              <p:cond delay="indefinite"/>
                            </p:stCondLst>
                          </p:cTn>
                        </p:par>
                      </p:childTnLst>
                    </p:cTn>
                  </p:par>
                  <p:par>
                    <p:cTn id="19" fill="hold" nodeType="clickPar">
                      <p:stCondLst>
                        <p:cond delay="indefinite"/>
                      </p:stCondLst>
                      <p:childTnLst>
                        <p:par>
                          <p:cTn id="20" fill="hold" nodeType="withGroup">
                            <p:stCondLst>
                              <p:cond delay="indefinite"/>
                            </p:stCond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childTnLst>
                                    <p:set>
                                      <p:cBhvr additive="base">
                                        <p:cTn id="24" dur="1" fill="hold">
                                          <p:stCondLst>
                                            <p:cond delay="0"/>
                                          </p:stCondLst>
                                        </p:cTn>
                                        <p:tgtEl>
                                          <p:spTgt spid="13"/>
                                        </p:tgtEl>
                                        <p:attrNameLst>
                                          <p:attrName>style.visibility</p:attrName>
                                        </p:attrNameLst>
                                      </p:cBhvr>
                                      <p:to>
                                        <p:strVal val="visible"/>
                                      </p:to>
                                    </p:set>
                                    <p:animEffect transition="in" filter="fade">
                                      <p:cBhvr additive="base">
                                        <p:cTn id="25" dur="1000" fill="hold"/>
                                        <p:tgtEl>
                                          <p:spTgt spid="13"/>
                                        </p:tgtEl>
                                      </p:cBhvr>
                                    </p:animEffect>
                                    <p:anim calcmode="lin" valueType="num">
                                      <p:cBhvr additive="base">
                                        <p:cTn id="26" dur="1000" fill="hold"/>
                                        <p:tgtEl>
                                          <p:spTgt spid="13"/>
                                        </p:tgtEl>
                                        <p:attrNameLst>
                                          <p:attrName>ppt_x</p:attrName>
                                        </p:attrNameLst>
                                      </p:cBhvr>
                                      <p:tavLst>
                                        <p:tav tm="0">
                                          <p:val>
                                            <p:strVal val="#ppt_x"/>
                                          </p:val>
                                        </p:tav>
                                        <p:tav tm="100000">
                                          <p:val>
                                            <p:strVal val="#ppt_x"/>
                                          </p:val>
                                        </p:tav>
                                      </p:tavLst>
                                    </p:anim>
                                    <p:anim calcmode="lin" valueType="num">
                                      <p:cBhvr additive="base">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8"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718" y="0"/>
            <a:ext cx="6368564" cy="6858000"/>
          </a:xfrm>
          <a:prstGeom prst="rect">
            <a:avLst/>
          </a:prstGeom>
        </p:spPr>
      </p:pic>
    </p:spTree>
    <p:extLst>
      <p:ext uri="{BB962C8B-B14F-4D97-AF65-F5344CB8AC3E}">
        <p14:creationId xmlns:p14="http://schemas.microsoft.com/office/powerpoint/2010/main" val="13228784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Rectangle 6"/>
          <p:cNvSpPr>
            <a:spLocks noChangeArrowheads="1"/>
          </p:cNvSpPr>
          <p:nvPr/>
        </p:nvSpPr>
        <p:spPr bwMode="auto">
          <a:xfrm>
            <a:off x="539552" y="1484784"/>
            <a:ext cx="7632700" cy="1015663"/>
          </a:xfrm>
          <a:prstGeom prst="rect">
            <a:avLst/>
          </a:prstGeom>
          <a:solidFill>
            <a:srgbClr val="FFFF00"/>
          </a:solidFill>
          <a:ln>
            <a:noFill/>
          </a:ln>
          <a:effectLst/>
        </p:spPr>
        <p:txBody>
          <a:bodyPr>
            <a:spAutoFit/>
          </a:bodyPr>
          <a:lstStyle/>
          <a:p>
            <a:pPr algn="ctr"/>
            <a:r>
              <a:rPr lang="zh-CN" altLang="en-US" sz="6000" b="1" dirty="0" smtClean="0">
                <a:solidFill>
                  <a:srgbClr val="FD2317"/>
                </a:solidFill>
                <a:effectLst>
                  <a:outerShdw blurRad="38100" dist="38100" dir="2700000" algn="tl">
                    <a:srgbClr val="C0C0C0"/>
                  </a:outerShdw>
                </a:effectLst>
                <a:ea typeface="隶书" panose="02010509060101010101" pitchFamily="49" charset="-122"/>
              </a:rPr>
              <a:t>主题之三  强起来</a:t>
            </a:r>
            <a:endParaRPr lang="zh-CN" altLang="en-US" sz="6000" b="1" dirty="0">
              <a:solidFill>
                <a:srgbClr val="FD2317"/>
              </a:solidFill>
              <a:effectLst>
                <a:outerShdw blurRad="38100" dist="38100" dir="2700000" algn="tl">
                  <a:srgbClr val="C0C0C0"/>
                </a:outerShdw>
              </a:effectLst>
              <a:ea typeface="隶书" panose="02010509060101010101" pitchFamily="49" charset="-122"/>
            </a:endParaRPr>
          </a:p>
        </p:txBody>
      </p:sp>
      <p:grpSp>
        <p:nvGrpSpPr>
          <p:cNvPr id="5" name="Group 4"/>
          <p:cNvGrpSpPr/>
          <p:nvPr/>
        </p:nvGrpSpPr>
        <p:grpSpPr bwMode="auto">
          <a:xfrm>
            <a:off x="0" y="-26988"/>
            <a:ext cx="9251950" cy="935707"/>
            <a:chOff x="-23" y="-17"/>
            <a:chExt cx="5828" cy="663"/>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 y="-17"/>
              <a:ext cx="5828"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1416" y="223"/>
              <a:ext cx="360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500"/>
                </a:lnSpc>
                <a:defRPr/>
              </a:pP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中国现代史</a:t>
              </a:r>
              <a:r>
                <a:rPr kumimoji="1" lang="zh-CN" altLang="en-US" sz="4800" b="1" dirty="0" smtClean="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期总</a:t>
              </a: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复习</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4278"/>
                                        </p:tgtEl>
                                        <p:attrNameLst>
                                          <p:attrName>style.visibility</p:attrName>
                                        </p:attrNameLst>
                                      </p:cBhvr>
                                      <p:to>
                                        <p:strVal val="visible"/>
                                      </p:to>
                                    </p:set>
                                    <p:animEffect transition="in" filter="strips(downLeft)">
                                      <p:cBhvr>
                                        <p:cTn id="7" dur="500"/>
                                        <p:tgtEl>
                                          <p:spTgt spid="54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descr="https://ss1.bdstatic.com/70cFvXSh_Q1YnxGkpoWK1HF6hhy/it/u=3458450165,606913010&amp;fm=26&amp;gp=0.jpg"/>
          <p:cNvPicPr>
            <a:picLocks noChangeAspect="1" noChangeArrowheads="1"/>
          </p:cNvPicPr>
          <p:nvPr/>
        </p:nvPicPr>
        <p:blipFill>
          <a:blip r:embed="rId2"/>
          <a:srcRect l="5675" r="6618"/>
          <a:stretch>
            <a:fillRect/>
          </a:stretch>
        </p:blipFill>
        <p:spPr bwMode="auto">
          <a:xfrm>
            <a:off x="2340491" y="0"/>
            <a:ext cx="4356680" cy="2544174"/>
          </a:xfrm>
          <a:prstGeom prst="rect">
            <a:avLst/>
          </a:prstGeom>
          <a:ln>
            <a:noFill/>
          </a:ln>
          <a:effectLst>
            <a:outerShdw blurRad="292100" dist="139700" dir="2700000" algn="tl" rotWithShape="0">
              <a:srgbClr val="333333">
                <a:alpha val="65000"/>
              </a:srgbClr>
            </a:outerShdw>
          </a:effectLst>
        </p:spPr>
      </p:pic>
      <p:pic>
        <p:nvPicPr>
          <p:cNvPr id="3" name="Picture 15" descr="https://timgsa.baidu.com/timg?image&amp;quality=80&amp;size=b9999_10000&amp;sec=1551768631358&amp;di=167de3528bf696576f2f49edff0e6096&amp;imgtype=0&amp;src=http%3A%2F%2Fs9.rr.itc.cn%2Fr%2Fj%2F3e%2F67jEfAn.jpg"/>
          <p:cNvPicPr>
            <a:picLocks noChangeAspect="1" noChangeArrowheads="1"/>
          </p:cNvPicPr>
          <p:nvPr/>
        </p:nvPicPr>
        <p:blipFill>
          <a:blip r:embed="rId3"/>
          <a:srcRect l="2258" t="2948" r="3879" b="12679"/>
          <a:stretch>
            <a:fillRect/>
          </a:stretch>
        </p:blipFill>
        <p:spPr bwMode="auto">
          <a:xfrm>
            <a:off x="1059" y="2564806"/>
            <a:ext cx="4531264" cy="2926673"/>
          </a:xfrm>
          <a:prstGeom prst="rect">
            <a:avLst/>
          </a:prstGeom>
          <a:ln>
            <a:noFill/>
          </a:ln>
          <a:effectLst>
            <a:outerShdw blurRad="292100" dist="139700" dir="2700000" algn="tl" rotWithShape="0">
              <a:srgbClr val="333333">
                <a:alpha val="65000"/>
              </a:srgbClr>
            </a:outerShdw>
          </a:effectLst>
        </p:spPr>
      </p:pic>
      <p:pic>
        <p:nvPicPr>
          <p:cNvPr id="4" name="Picture 17" descr="https://timgsa.baidu.com/timg?image&amp;quality=80&amp;size=b9999_10000&amp;sec=1551768900779&amp;di=687c6ac0ed61139cefa3f5e73c478011&amp;imgtype=0&amp;src=http%3A%2F%2Fmmbiz.qpic.cn%2Fmmbiz_jpg%2FTiaCNNL5ZqamzqlMF6icysE8KcI1gGf0skIqFVhZWPBnibDerfx0bdvAMP0rCsMqoOj9h6RaibKjn5xumhAoZktRCw%2F640%3Fwx_fmt%3Djpeg"/>
          <p:cNvPicPr>
            <a:picLocks noChangeAspect="1" noChangeArrowheads="1"/>
          </p:cNvPicPr>
          <p:nvPr/>
        </p:nvPicPr>
        <p:blipFill>
          <a:blip r:embed="rId4"/>
          <a:srcRect l="8736" b="23871"/>
          <a:stretch>
            <a:fillRect/>
          </a:stretch>
        </p:blipFill>
        <p:spPr bwMode="auto">
          <a:xfrm>
            <a:off x="4643422" y="2491798"/>
            <a:ext cx="4499520" cy="2839381"/>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88586" y="5103674"/>
            <a:ext cx="9054356" cy="1754326"/>
          </a:xfrm>
          <a:prstGeom prst="rect">
            <a:avLst/>
          </a:prstGeom>
          <a:noFill/>
        </p:spPr>
        <p:txBody>
          <a:bodyPr>
            <a:spAutoFit/>
          </a:bodyPr>
          <a:lstStyle/>
          <a:p>
            <a:pPr eaLnBrk="0" hangingPunct="0">
              <a:defRPr/>
            </a:pPr>
            <a:r>
              <a:rPr lang="zh-CN" altLang="en-US" sz="5399"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这些继任者们如何继续建设有特色的中国社会主义？</a:t>
            </a:r>
          </a:p>
        </p:txBody>
      </p:sp>
    </p:spTree>
    <p:extLst>
      <p:ext uri="{BB962C8B-B14F-4D97-AF65-F5344CB8AC3E}">
        <p14:creationId xmlns:p14="http://schemas.microsoft.com/office/powerpoint/2010/main" val="33676626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575213_11323200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21" y="1142736"/>
            <a:ext cx="857052" cy="128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321" y="2571154"/>
            <a:ext cx="857052" cy="109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5321" y="3858320"/>
            <a:ext cx="857052" cy="114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5321" y="5215318"/>
            <a:ext cx="857052" cy="107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470483" y="192560"/>
            <a:ext cx="5952270" cy="584647"/>
          </a:xfrm>
          <a:prstGeom prst="rect">
            <a:avLst/>
          </a:prstGeom>
          <a:noFill/>
          <a:ln>
            <a:noFill/>
          </a:ln>
        </p:spPr>
        <p:txBody>
          <a:bodyPr wrap="none">
            <a:spAutoFit/>
          </a:bodyPr>
          <a:lstStyle/>
          <a:p>
            <a:pPr algn="ctr">
              <a:defRPr/>
            </a:pPr>
            <a:r>
              <a:rPr lang="zh-CN" altLang="en-US" sz="3199" b="1" dirty="0" smtClean="0">
                <a:solidFill>
                  <a:srgbClr val="FF00FF"/>
                </a:solidFill>
                <a:effectLst>
                  <a:outerShdw blurRad="38100" dist="19050" dir="2700000" algn="tl" rotWithShape="0">
                    <a:schemeClr val="dk1">
                      <a:alpha val="40000"/>
                    </a:schemeClr>
                  </a:outerShdw>
                </a:effectLst>
                <a:latin typeface="黑体" pitchFamily="49" charset="-122"/>
                <a:ea typeface="黑体" pitchFamily="49" charset="-122"/>
              </a:rPr>
              <a:t>一、中国</a:t>
            </a:r>
            <a:r>
              <a:rPr lang="zh-CN" altLang="en-US" sz="3199" b="1" dirty="0">
                <a:solidFill>
                  <a:srgbClr val="FF00FF"/>
                </a:solidFill>
                <a:effectLst>
                  <a:outerShdw blurRad="38100" dist="19050" dir="2700000" algn="tl" rotWithShape="0">
                    <a:schemeClr val="dk1">
                      <a:alpha val="40000"/>
                    </a:schemeClr>
                  </a:outerShdw>
                </a:effectLst>
                <a:latin typeface="黑体" pitchFamily="49" charset="-122"/>
                <a:ea typeface="黑体" pitchFamily="49" charset="-122"/>
              </a:rPr>
              <a:t>特色社会主义理论体系</a:t>
            </a:r>
          </a:p>
        </p:txBody>
      </p:sp>
      <p:sp>
        <p:nvSpPr>
          <p:cNvPr id="9" name="矩形 8"/>
          <p:cNvSpPr/>
          <p:nvPr/>
        </p:nvSpPr>
        <p:spPr>
          <a:xfrm>
            <a:off x="1358058" y="1499841"/>
            <a:ext cx="2236269" cy="585651"/>
          </a:xfrm>
          <a:prstGeom prst="rect">
            <a:avLst/>
          </a:prstGeom>
          <a:noFill/>
          <a:ln>
            <a:noFill/>
          </a:ln>
        </p:spPr>
        <p:txBody>
          <a:bodyPr wrap="none">
            <a:spAutoFit/>
          </a:bodyPr>
          <a:lstStyle/>
          <a:p>
            <a:pPr algn="ctr">
              <a:defRPr/>
            </a:pPr>
            <a:r>
              <a:rPr lang="zh-CN" altLang="en-US" sz="3199" b="1" dirty="0">
                <a:effectLst>
                  <a:outerShdw blurRad="38100" dist="19050" dir="2700000" algn="tl" rotWithShape="0">
                    <a:schemeClr val="dk1">
                      <a:alpha val="40000"/>
                    </a:schemeClr>
                  </a:outerShdw>
                </a:effectLst>
                <a:latin typeface="华文新魏" panose="02010800040101010101" charset="-122"/>
                <a:ea typeface="华文新魏" panose="02010800040101010101" charset="-122"/>
              </a:rPr>
              <a:t>邓小平理论</a:t>
            </a:r>
          </a:p>
        </p:txBody>
      </p:sp>
      <p:sp>
        <p:nvSpPr>
          <p:cNvPr id="10" name="矩形 9"/>
          <p:cNvSpPr/>
          <p:nvPr/>
        </p:nvSpPr>
        <p:spPr>
          <a:xfrm>
            <a:off x="929532" y="2856839"/>
            <a:ext cx="4286845" cy="585652"/>
          </a:xfrm>
          <a:prstGeom prst="rect">
            <a:avLst/>
          </a:prstGeom>
          <a:noFill/>
          <a:ln>
            <a:noFill/>
          </a:ln>
        </p:spPr>
        <p:txBody>
          <a:bodyPr wrap="none">
            <a:spAutoFit/>
          </a:bodyPr>
          <a:lstStyle/>
          <a:p>
            <a:pPr algn="ctr">
              <a:defRPr/>
            </a:pPr>
            <a:r>
              <a:rPr lang="zh-CN" altLang="en-US" sz="3199" b="1" dirty="0">
                <a:effectLst>
                  <a:outerShdw blurRad="38100" dist="19050" dir="2700000" algn="tl" rotWithShape="0">
                    <a:schemeClr val="dk1">
                      <a:alpha val="40000"/>
                    </a:schemeClr>
                  </a:outerShdw>
                </a:effectLst>
                <a:latin typeface="华文新魏" panose="02010800040101010101" charset="-122"/>
                <a:ea typeface="华文新魏" panose="02010800040101010101" charset="-122"/>
              </a:rPr>
              <a:t>“三个代表”重要思想</a:t>
            </a:r>
          </a:p>
        </p:txBody>
      </p:sp>
      <p:sp>
        <p:nvSpPr>
          <p:cNvPr id="11" name="矩形 10"/>
          <p:cNvSpPr/>
          <p:nvPr/>
        </p:nvSpPr>
        <p:spPr>
          <a:xfrm>
            <a:off x="1358058" y="4144003"/>
            <a:ext cx="2236269" cy="584065"/>
          </a:xfrm>
          <a:prstGeom prst="rect">
            <a:avLst/>
          </a:prstGeom>
          <a:noFill/>
          <a:ln>
            <a:noFill/>
          </a:ln>
        </p:spPr>
        <p:txBody>
          <a:bodyPr wrap="none">
            <a:spAutoFit/>
          </a:bodyPr>
          <a:lstStyle/>
          <a:p>
            <a:pPr algn="ctr">
              <a:defRPr/>
            </a:pPr>
            <a:r>
              <a:rPr lang="zh-CN" altLang="en-US" sz="3199" b="1" dirty="0">
                <a:effectLst>
                  <a:outerShdw blurRad="38100" dist="19050" dir="2700000" algn="tl" rotWithShape="0">
                    <a:schemeClr val="dk1">
                      <a:alpha val="40000"/>
                    </a:schemeClr>
                  </a:outerShdw>
                </a:effectLst>
                <a:latin typeface="华文新魏" panose="02010800040101010101" charset="-122"/>
                <a:ea typeface="华文新魏" panose="02010800040101010101" charset="-122"/>
              </a:rPr>
              <a:t>科学发展观</a:t>
            </a:r>
          </a:p>
        </p:txBody>
      </p:sp>
      <p:sp>
        <p:nvSpPr>
          <p:cNvPr id="12" name="矩形 11"/>
          <p:cNvSpPr/>
          <p:nvPr/>
        </p:nvSpPr>
        <p:spPr>
          <a:xfrm>
            <a:off x="1072373" y="5501001"/>
            <a:ext cx="6748488" cy="584065"/>
          </a:xfrm>
          <a:prstGeom prst="rect">
            <a:avLst/>
          </a:prstGeom>
          <a:noFill/>
          <a:ln>
            <a:noFill/>
          </a:ln>
        </p:spPr>
        <p:txBody>
          <a:bodyPr wrap="none">
            <a:spAutoFit/>
          </a:bodyPr>
          <a:lstStyle/>
          <a:p>
            <a:pPr algn="ctr">
              <a:defRPr/>
            </a:pPr>
            <a:r>
              <a:rPr lang="zh-CN" altLang="en-US" sz="3199" b="1" dirty="0">
                <a:effectLst>
                  <a:outerShdw blurRad="38100" dist="19050" dir="2700000" algn="tl" rotWithShape="0">
                    <a:schemeClr val="dk1">
                      <a:alpha val="40000"/>
                    </a:schemeClr>
                  </a:outerShdw>
                </a:effectLst>
                <a:latin typeface="华文新魏" panose="02010800040101010101" charset="-122"/>
                <a:ea typeface="华文新魏" panose="02010800040101010101" charset="-122"/>
              </a:rPr>
              <a:t>习近平新时代中国特色社会主义思想</a:t>
            </a:r>
          </a:p>
        </p:txBody>
      </p:sp>
      <p:sp>
        <p:nvSpPr>
          <p:cNvPr id="13" name="右大括号 12"/>
          <p:cNvSpPr/>
          <p:nvPr/>
        </p:nvSpPr>
        <p:spPr>
          <a:xfrm>
            <a:off x="4714842" y="1571261"/>
            <a:ext cx="1999787" cy="4286846"/>
          </a:xfrm>
          <a:prstGeom prst="rightBrace">
            <a:avLst>
              <a:gd name="adj1" fmla="val 8333"/>
              <a:gd name="adj2" fmla="val 1524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矩形 13"/>
          <p:cNvSpPr/>
          <p:nvPr/>
        </p:nvSpPr>
        <p:spPr>
          <a:xfrm>
            <a:off x="5857587" y="2428868"/>
            <a:ext cx="1575707" cy="923330"/>
          </a:xfrm>
          <a:prstGeom prst="rect">
            <a:avLst/>
          </a:prstGeom>
          <a:noFill/>
          <a:ln>
            <a:noFill/>
          </a:ln>
        </p:spPr>
        <p:txBody>
          <a:bodyPr>
            <a:spAutoFit/>
          </a:bodyPr>
          <a:lstStyle/>
          <a:p>
            <a:pPr algn="ctr">
              <a:defRPr/>
            </a:pPr>
            <a:r>
              <a:rPr lang="zh-CN" altLang="en-US" sz="5399"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黑体" pitchFamily="49" charset="-122"/>
                <a:ea typeface="黑体" pitchFamily="49" charset="-122"/>
              </a:rPr>
              <a:t>指引</a:t>
            </a:r>
          </a:p>
        </p:txBody>
      </p:sp>
      <p:sp>
        <p:nvSpPr>
          <p:cNvPr id="15" name="矩形 14"/>
          <p:cNvSpPr/>
          <p:nvPr/>
        </p:nvSpPr>
        <p:spPr>
          <a:xfrm>
            <a:off x="5857578" y="3501214"/>
            <a:ext cx="3285364" cy="1322082"/>
          </a:xfrm>
          <a:prstGeom prst="rect">
            <a:avLst/>
          </a:prstGeom>
          <a:noFill/>
          <a:ln>
            <a:noFill/>
          </a:ln>
        </p:spPr>
        <p:txBody>
          <a:bodyPr>
            <a:spAutoFit/>
          </a:bodyPr>
          <a:lstStyle/>
          <a:p>
            <a:pPr algn="ctr">
              <a:defRPr/>
            </a:pPr>
            <a:r>
              <a:rPr lang="zh-CN" altLang="en-US" sz="3999" b="1" dirty="0">
                <a:solidFill>
                  <a:srgbClr val="0000FF"/>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rPr>
              <a:t>中国特色社会主义建设</a:t>
            </a:r>
          </a:p>
        </p:txBody>
      </p:sp>
    </p:spTree>
    <p:extLst>
      <p:ext uri="{BB962C8B-B14F-4D97-AF65-F5344CB8AC3E}">
        <p14:creationId xmlns:p14="http://schemas.microsoft.com/office/powerpoint/2010/main" val="3236892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1"/>
          <p:cNvSpPr txBox="1">
            <a:spLocks noChangeArrowheads="1"/>
          </p:cNvSpPr>
          <p:nvPr/>
        </p:nvSpPr>
        <p:spPr bwMode="auto">
          <a:xfrm>
            <a:off x="396875" y="5259388"/>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buFont typeface="Arial" panose="020B0604020202020204" pitchFamily="34" charset="0"/>
              <a:buNone/>
            </a:pPr>
            <a:endParaRPr lang="zh-CN" altLang="en-US" sz="2400" b="1">
              <a:solidFill>
                <a:srgbClr val="FF0066"/>
              </a:solidFill>
              <a:latin typeface="Tahoma" panose="020B0604030504040204" pitchFamily="34" charset="0"/>
            </a:endParaRPr>
          </a:p>
        </p:txBody>
      </p:sp>
      <p:pic>
        <p:nvPicPr>
          <p:cNvPr id="6149" name="图片 1" descr="7PXVKJ3F[BI$[85}V7[[U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709613"/>
            <a:ext cx="7875587" cy="4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627063" y="4976813"/>
            <a:ext cx="8140700"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buFont typeface="Arial" panose="020B0604020202020204" pitchFamily="34" charset="0"/>
              <a:buNone/>
            </a:pPr>
            <a:r>
              <a:rPr lang="en-US" altLang="zh-CN" sz="2800" b="1">
                <a:solidFill>
                  <a:srgbClr val="FF0000"/>
                </a:solidFill>
                <a:latin typeface="黑体" panose="02010609060101010101" pitchFamily="49" charset="-122"/>
                <a:ea typeface="黑体" panose="02010609060101010101" pitchFamily="49" charset="-122"/>
              </a:rPr>
              <a:t>“</a:t>
            </a:r>
            <a:r>
              <a:rPr lang="zh-CN" altLang="en-US" sz="2800" b="1">
                <a:solidFill>
                  <a:srgbClr val="FF0000"/>
                </a:solidFill>
                <a:latin typeface="黑体" panose="02010609060101010101" pitchFamily="49" charset="-122"/>
                <a:ea typeface="黑体" panose="02010609060101010101" pitchFamily="49" charset="-122"/>
              </a:rPr>
              <a:t>我以为，实现中华民族伟大复兴，就是中华民族近代以来最伟大的梦想。</a:t>
            </a:r>
            <a:r>
              <a:rPr lang="en-US" altLang="zh-CN" sz="2800" b="1">
                <a:solidFill>
                  <a:srgbClr val="FF0000"/>
                </a:solidFill>
                <a:latin typeface="黑体" panose="02010609060101010101" pitchFamily="49" charset="-122"/>
                <a:ea typeface="黑体" panose="02010609060101010101" pitchFamily="49" charset="-122"/>
              </a:rPr>
              <a:t>”   </a:t>
            </a:r>
          </a:p>
          <a:p>
            <a:pPr eaLnBrk="1" hangingPunct="1">
              <a:buFont typeface="Arial" panose="020B0604020202020204" pitchFamily="34" charset="0"/>
              <a:buNone/>
            </a:pPr>
            <a:r>
              <a:rPr lang="en-US" altLang="zh-CN" sz="2800" b="1">
                <a:solidFill>
                  <a:srgbClr val="FF0000"/>
                </a:solidFill>
                <a:latin typeface="黑体" panose="02010609060101010101" pitchFamily="49" charset="-122"/>
                <a:ea typeface="黑体" panose="02010609060101010101" pitchFamily="49" charset="-122"/>
              </a:rPr>
              <a:t>                                  ——</a:t>
            </a:r>
            <a:r>
              <a:rPr lang="zh-CN" altLang="en-US" sz="2800" b="1">
                <a:solidFill>
                  <a:srgbClr val="FF0000"/>
                </a:solidFill>
                <a:latin typeface="黑体" panose="02010609060101010101" pitchFamily="49" charset="-122"/>
                <a:ea typeface="黑体" panose="02010609060101010101" pitchFamily="49" charset="-122"/>
              </a:rPr>
              <a:t>习近平</a:t>
            </a:r>
          </a:p>
        </p:txBody>
      </p:sp>
    </p:spTree>
    <p:extLst>
      <p:ext uri="{BB962C8B-B14F-4D97-AF65-F5344CB8AC3E}">
        <p14:creationId xmlns:p14="http://schemas.microsoft.com/office/powerpoint/2010/main" val="35425644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p:cTn id="7" dur="1000" fill="hold"/>
                                        <p:tgtEl>
                                          <p:spTgt spid="6149"/>
                                        </p:tgtEl>
                                        <p:attrNameLst>
                                          <p:attrName>ppt_x</p:attrName>
                                        </p:attrNameLst>
                                      </p:cBhvr>
                                      <p:tavLst>
                                        <p:tav tm="0">
                                          <p:val>
                                            <p:strVal val="#ppt_x-.2"/>
                                          </p:val>
                                        </p:tav>
                                        <p:tav tm="100000">
                                          <p:val>
                                            <p:strVal val="#ppt_x"/>
                                          </p:val>
                                        </p:tav>
                                      </p:tavLst>
                                    </p:anim>
                                    <p:anim calcmode="lin" valueType="num">
                                      <p:cBhvr>
                                        <p:cTn id="8" dur="1000" fill="hold"/>
                                        <p:tgtEl>
                                          <p:spTgt spid="6149"/>
                                        </p:tgtEl>
                                        <p:attrNameLst>
                                          <p:attrName>ppt_y</p:attrName>
                                        </p:attrNameLst>
                                      </p:cBhvr>
                                      <p:tavLst>
                                        <p:tav tm="0">
                                          <p:val>
                                            <p:strVal val="#ppt_y"/>
                                          </p:val>
                                        </p:tav>
                                        <p:tav tm="100000">
                                          <p:val>
                                            <p:strVal val="#ppt_y"/>
                                          </p:val>
                                        </p:tav>
                                      </p:tavLst>
                                    </p:anim>
                                    <p:animEffect transition="in" filter="wipe(right)" prLst="gradientSize: 0.1">
                                      <p:cBhvr>
                                        <p:cTn id="9" dur="1000"/>
                                        <p:tgtEl>
                                          <p:spTgt spid="614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0"/>
          <p:cNvPicPr>
            <a:picLocks noChangeAspect="1" noChangeArrowheads="1"/>
          </p:cNvPicPr>
          <p:nvPr/>
        </p:nvPicPr>
        <p:blipFill>
          <a:blip r:embed="rId2">
            <a:extLst>
              <a:ext uri="{28A0092B-C50C-407E-A947-70E740481C1C}">
                <a14:useLocalDpi xmlns:a14="http://schemas.microsoft.com/office/drawing/2010/main" val="0"/>
              </a:ext>
            </a:extLst>
          </a:blip>
          <a:srcRect r="1184" b="3123"/>
          <a:stretch>
            <a:fillRect/>
          </a:stretch>
        </p:blipFill>
        <p:spPr bwMode="auto">
          <a:xfrm>
            <a:off x="4264025" y="684213"/>
            <a:ext cx="43243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文本框 21"/>
          <p:cNvSpPr txBox="1">
            <a:spLocks noChangeArrowheads="1"/>
          </p:cNvSpPr>
          <p:nvPr/>
        </p:nvSpPr>
        <p:spPr bwMode="auto">
          <a:xfrm>
            <a:off x="504825" y="911225"/>
            <a:ext cx="34972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rgbClr val="FF0000"/>
                </a:solidFill>
                <a:latin typeface="黑体" panose="02010609060101010101" pitchFamily="49" charset="-122"/>
                <a:ea typeface="黑体" panose="02010609060101010101" pitchFamily="49" charset="-122"/>
              </a:rPr>
              <a:t>中国</a:t>
            </a:r>
            <a:r>
              <a:rPr lang="zh-CN" altLang="en-US" sz="2800" b="1" dirty="0">
                <a:solidFill>
                  <a:srgbClr val="FF0000"/>
                </a:solidFill>
                <a:latin typeface="黑体" panose="02010609060101010101" pitchFamily="49" charset="-122"/>
                <a:ea typeface="黑体" panose="02010609060101010101" pitchFamily="49" charset="-122"/>
              </a:rPr>
              <a:t>梦的基本内涵</a:t>
            </a:r>
          </a:p>
        </p:txBody>
      </p:sp>
      <p:sp>
        <p:nvSpPr>
          <p:cNvPr id="23" name="文本框 22"/>
          <p:cNvSpPr txBox="1"/>
          <p:nvPr/>
        </p:nvSpPr>
        <p:spPr>
          <a:xfrm>
            <a:off x="770251" y="1827530"/>
            <a:ext cx="3601084" cy="829945"/>
          </a:xfrm>
          <a:prstGeom prst="rect">
            <a:avLst/>
          </a:prstGeom>
          <a:noFill/>
        </p:spPr>
        <p:txBody>
          <a:bodyPr>
            <a:spAutoFit/>
            <a:scene3d>
              <a:camera prst="orthographicFront"/>
              <a:lightRig rig="threePt" dir="t"/>
            </a:scene3d>
          </a:bodyPr>
          <a:lstStyle/>
          <a:p>
            <a:pPr>
              <a:buFont typeface="Arial" panose="020B0604020202020204" pitchFamily="34" charset="0"/>
              <a:buNone/>
              <a:defRPr/>
            </a:pPr>
            <a:r>
              <a:rPr lang="zh-CN" altLang="en-US" sz="4800" b="1" noProof="1">
                <a:ln w="12700">
                  <a:solidFill>
                    <a:srgbClr val="FF0000"/>
                  </a:solidFill>
                  <a:prstDash val="solid"/>
                </a:ln>
                <a:effectLst>
                  <a:outerShdw blurRad="50800" dist="38100" dir="2700000" algn="tl" rotWithShape="0">
                    <a:prstClr val="black">
                      <a:alpha val="40000"/>
                    </a:prstClr>
                  </a:outerShdw>
                </a:effectLst>
                <a:latin typeface="华文行楷" panose="02010800040101010101" charset="-122"/>
                <a:ea typeface="华文行楷" panose="02010800040101010101" charset="-122"/>
              </a:rPr>
              <a:t>国家富强</a:t>
            </a:r>
          </a:p>
        </p:txBody>
      </p:sp>
      <p:sp>
        <p:nvSpPr>
          <p:cNvPr id="24" name="文本框 23"/>
          <p:cNvSpPr txBox="1"/>
          <p:nvPr/>
        </p:nvSpPr>
        <p:spPr>
          <a:xfrm>
            <a:off x="746760" y="2959735"/>
            <a:ext cx="2822575" cy="829940"/>
          </a:xfrm>
          <a:prstGeom prst="rect">
            <a:avLst/>
          </a:prstGeom>
          <a:noFill/>
        </p:spPr>
        <p:txBody>
          <a:bodyPr>
            <a:spAutoFit/>
            <a:scene3d>
              <a:camera prst="orthographicFront"/>
              <a:lightRig rig="threePt" dir="t"/>
            </a:scene3d>
          </a:bodyPr>
          <a:lstStyle/>
          <a:p>
            <a:pPr>
              <a:buFont typeface="Arial" panose="020B0604020202020204" pitchFamily="34" charset="0"/>
              <a:buNone/>
              <a:defRPr/>
            </a:pPr>
            <a:r>
              <a:rPr lang="zh-CN" altLang="en-US" sz="4800" b="1" noProof="1">
                <a:ln w="12700">
                  <a:solidFill>
                    <a:srgbClr val="FF0000"/>
                  </a:solidFill>
                  <a:prstDash val="solid"/>
                </a:ln>
                <a:effectLst>
                  <a:outerShdw blurRad="50800" dist="38100" dir="2700000" algn="tl" rotWithShape="0">
                    <a:prstClr val="black">
                      <a:alpha val="40000"/>
                    </a:prstClr>
                  </a:outerShdw>
                </a:effectLst>
                <a:latin typeface="华文行楷" panose="02010800040101010101" charset="-122"/>
                <a:ea typeface="华文行楷" panose="02010800040101010101" charset="-122"/>
              </a:rPr>
              <a:t>民族振兴</a:t>
            </a:r>
          </a:p>
        </p:txBody>
      </p:sp>
      <p:sp>
        <p:nvSpPr>
          <p:cNvPr id="25" name="文本框 24"/>
          <p:cNvSpPr txBox="1"/>
          <p:nvPr/>
        </p:nvSpPr>
        <p:spPr>
          <a:xfrm>
            <a:off x="741676" y="4053840"/>
            <a:ext cx="2981325" cy="829945"/>
          </a:xfrm>
          <a:prstGeom prst="rect">
            <a:avLst/>
          </a:prstGeom>
          <a:noFill/>
        </p:spPr>
        <p:txBody>
          <a:bodyPr>
            <a:spAutoFit/>
            <a:scene3d>
              <a:camera prst="orthographicFront"/>
              <a:lightRig rig="threePt" dir="t"/>
            </a:scene3d>
          </a:bodyPr>
          <a:lstStyle/>
          <a:p>
            <a:pPr>
              <a:buFont typeface="Arial" panose="020B0604020202020204" pitchFamily="34" charset="0"/>
              <a:buNone/>
              <a:defRPr/>
            </a:pPr>
            <a:r>
              <a:rPr lang="zh-CN" altLang="en-US" sz="4800" b="1" noProof="1">
                <a:ln w="12700">
                  <a:solidFill>
                    <a:srgbClr val="FF0000"/>
                  </a:solidFill>
                  <a:prstDash val="solid"/>
                </a:ln>
                <a:effectLst>
                  <a:outerShdw blurRad="50800" dist="38100" dir="2700000" algn="tl" rotWithShape="0">
                    <a:prstClr val="black">
                      <a:alpha val="40000"/>
                    </a:prstClr>
                  </a:outerShdw>
                </a:effectLst>
                <a:latin typeface="华文行楷" panose="02010800040101010101" charset="-122"/>
                <a:ea typeface="华文行楷" panose="02010800040101010101" charset="-122"/>
              </a:rPr>
              <a:t>人民幸福</a:t>
            </a:r>
          </a:p>
        </p:txBody>
      </p:sp>
    </p:spTree>
    <p:extLst>
      <p:ext uri="{BB962C8B-B14F-4D97-AF65-F5344CB8AC3E}">
        <p14:creationId xmlns:p14="http://schemas.microsoft.com/office/powerpoint/2010/main" val="3850011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diamond(in)">
                                      <p:cBhvr>
                                        <p:cTn id="7" dur="2000"/>
                                        <p:tgtEl>
                                          <p:spTgt spid="11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body" idx="4294967295"/>
          </p:nvPr>
        </p:nvSpPr>
        <p:spPr>
          <a:xfrm>
            <a:off x="395288" y="908050"/>
            <a:ext cx="8748712" cy="3529013"/>
          </a:xfrm>
        </p:spPr>
        <p:txBody>
          <a:bodyPr/>
          <a:lstStyle/>
          <a:p>
            <a:pPr marL="609600" indent="-609600" eaLnBrk="1" hangingPunct="1">
              <a:buFontTx/>
              <a:buNone/>
            </a:pPr>
            <a:r>
              <a:rPr lang="en-US" altLang="zh-CN" b="1" dirty="0" smtClean="0"/>
              <a:t>      </a:t>
            </a:r>
            <a:r>
              <a:rPr lang="zh-CN" altLang="en-US" b="1" dirty="0" smtClean="0"/>
              <a:t>民族政策</a:t>
            </a:r>
            <a:r>
              <a:rPr lang="zh-CN" altLang="en-US" dirty="0" smtClean="0"/>
              <a:t>：</a:t>
            </a:r>
            <a:r>
              <a:rPr lang="zh-CN" altLang="en-US" sz="2800" b="1" dirty="0" smtClean="0"/>
              <a:t>民族平等、民族团结、共同繁荣</a:t>
            </a:r>
          </a:p>
          <a:p>
            <a:pPr marL="609600" indent="-609600" eaLnBrk="1" hangingPunct="1">
              <a:buFontTx/>
              <a:buNone/>
            </a:pPr>
            <a:r>
              <a:rPr lang="zh-CN" altLang="en-US" b="1" dirty="0" smtClean="0"/>
              <a:t>      民族区域自治制度</a:t>
            </a:r>
            <a:r>
              <a:rPr lang="en-US" altLang="zh-CN" dirty="0" smtClean="0"/>
              <a:t>——</a:t>
            </a:r>
            <a:r>
              <a:rPr lang="zh-CN" altLang="en-US" sz="2800" b="1" dirty="0" smtClean="0"/>
              <a:t>基本国策</a:t>
            </a:r>
          </a:p>
          <a:p>
            <a:pPr marL="609600" indent="-609600" eaLnBrk="1" hangingPunct="1">
              <a:buFontTx/>
              <a:buNone/>
            </a:pPr>
            <a:r>
              <a:rPr lang="zh-CN" altLang="en-US" dirty="0" smtClean="0"/>
              <a:t>                </a:t>
            </a:r>
            <a:r>
              <a:rPr lang="zh-CN" altLang="en-US" sz="2800" b="1" dirty="0" smtClean="0"/>
              <a:t>民主</a:t>
            </a:r>
            <a:r>
              <a:rPr lang="zh-CN" altLang="en-US" sz="2800" b="1" dirty="0" smtClean="0">
                <a:solidFill>
                  <a:schemeClr val="accent2"/>
                </a:solidFill>
              </a:rPr>
              <a:t>改革</a:t>
            </a:r>
            <a:r>
              <a:rPr lang="zh-CN" altLang="en-US" dirty="0" smtClean="0"/>
              <a:t>、</a:t>
            </a:r>
            <a:r>
              <a:rPr lang="zh-CN" altLang="en-US" sz="2800" b="1" dirty="0" smtClean="0"/>
              <a:t>社会主义</a:t>
            </a:r>
            <a:r>
              <a:rPr lang="zh-CN" altLang="en-US" sz="2800" b="1" dirty="0" smtClean="0">
                <a:solidFill>
                  <a:schemeClr val="accent2"/>
                </a:solidFill>
              </a:rPr>
              <a:t>改革</a:t>
            </a:r>
          </a:p>
          <a:p>
            <a:pPr marL="609600" indent="-609600" eaLnBrk="1" hangingPunct="1">
              <a:buFontTx/>
              <a:buNone/>
            </a:pPr>
            <a:r>
              <a:rPr lang="zh-CN" altLang="en-US" dirty="0" smtClean="0"/>
              <a:t>                </a:t>
            </a:r>
            <a:r>
              <a:rPr lang="zh-CN" altLang="en-US" sz="2800" b="1" dirty="0" smtClean="0"/>
              <a:t>国家从财力、物力、人力等各方面</a:t>
            </a:r>
            <a:r>
              <a:rPr lang="zh-CN" altLang="en-US" sz="2800" b="1" dirty="0" smtClean="0">
                <a:solidFill>
                  <a:schemeClr val="accent2"/>
                </a:solidFill>
              </a:rPr>
              <a:t>支援</a:t>
            </a:r>
          </a:p>
          <a:p>
            <a:pPr marL="609600" indent="-609600" eaLnBrk="1" hangingPunct="1">
              <a:buFontTx/>
              <a:buNone/>
            </a:pPr>
            <a:r>
              <a:rPr lang="zh-CN" altLang="en-US" sz="2800" b="1" dirty="0" smtClean="0">
                <a:solidFill>
                  <a:schemeClr val="accent2"/>
                </a:solidFill>
              </a:rPr>
              <a:t>                   西部大开发</a:t>
            </a:r>
          </a:p>
        </p:txBody>
      </p:sp>
      <p:sp>
        <p:nvSpPr>
          <p:cNvPr id="50179" name="Rectangle 5"/>
          <p:cNvSpPr>
            <a:spLocks noGrp="1" noChangeArrowheads="1"/>
          </p:cNvSpPr>
          <p:nvPr>
            <p:ph type="title" idx="4294967295"/>
          </p:nvPr>
        </p:nvSpPr>
        <p:spPr>
          <a:xfrm>
            <a:off x="395288" y="44450"/>
            <a:ext cx="7772400" cy="792163"/>
          </a:xfrm>
        </p:spPr>
        <p:txBody>
          <a:bodyPr/>
          <a:lstStyle/>
          <a:p>
            <a:pPr algn="l" eaLnBrk="1" hangingPunct="1"/>
            <a:r>
              <a:rPr lang="zh-CN" altLang="en-US" sz="4000" b="1" dirty="0">
                <a:solidFill>
                  <a:srgbClr val="0070C0"/>
                </a:solidFill>
                <a:ea typeface="黑体" panose="02010609060101010101" pitchFamily="49" charset="-122"/>
              </a:rPr>
              <a:t>二</a:t>
            </a:r>
            <a:r>
              <a:rPr lang="zh-CN" altLang="en-US" sz="4000" b="1" dirty="0" smtClean="0">
                <a:solidFill>
                  <a:srgbClr val="0070C0"/>
                </a:solidFill>
                <a:ea typeface="黑体" panose="02010609060101010101" pitchFamily="49" charset="-122"/>
              </a:rPr>
              <a:t>、    </a:t>
            </a:r>
            <a:r>
              <a:rPr lang="zh-CN" altLang="en-US" sz="4000" b="1" dirty="0" smtClean="0">
                <a:solidFill>
                  <a:srgbClr val="0070C0"/>
                </a:solidFill>
                <a:ea typeface="黑体" panose="02010609060101010101" pitchFamily="49" charset="-122"/>
              </a:rPr>
              <a:t>民族团结与祖国统一</a:t>
            </a:r>
          </a:p>
        </p:txBody>
      </p:sp>
      <p:sp>
        <p:nvSpPr>
          <p:cNvPr id="50180" name="Text Box 6"/>
          <p:cNvSpPr>
            <a:spLocks noChangeArrowheads="1"/>
          </p:cNvSpPr>
          <p:nvPr/>
        </p:nvSpPr>
        <p:spPr bwMode="auto">
          <a:xfrm>
            <a:off x="1116013" y="2060575"/>
            <a:ext cx="611187" cy="223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400" b="1">
                <a:latin typeface="Times New Roman" panose="02020603050405020304" pitchFamily="18" charset="0"/>
              </a:rPr>
              <a:t>各民族共同繁荣</a:t>
            </a:r>
            <a:r>
              <a:rPr kumimoji="1" lang="zh-CN" altLang="en-US" sz="2800">
                <a:latin typeface="Times New Roman" panose="02020603050405020304" pitchFamily="18" charset="0"/>
              </a:rPr>
              <a:t> </a:t>
            </a:r>
          </a:p>
        </p:txBody>
      </p:sp>
      <p:sp>
        <p:nvSpPr>
          <p:cNvPr id="50181" name="AutoShape 7"/>
          <p:cNvSpPr>
            <a:spLocks noChangeArrowheads="1"/>
          </p:cNvSpPr>
          <p:nvPr/>
        </p:nvSpPr>
        <p:spPr bwMode="auto">
          <a:xfrm>
            <a:off x="1763713" y="2133600"/>
            <a:ext cx="287337" cy="1511300"/>
          </a:xfrm>
          <a:prstGeom prst="leftBrace">
            <a:avLst>
              <a:gd name="adj1" fmla="val 43831"/>
              <a:gd name="adj2" fmla="val 50000"/>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50182" name="Text Box 8"/>
          <p:cNvSpPr>
            <a:spLocks noChangeArrowheads="1"/>
          </p:cNvSpPr>
          <p:nvPr/>
        </p:nvSpPr>
        <p:spPr bwMode="auto">
          <a:xfrm>
            <a:off x="611188" y="4913313"/>
            <a:ext cx="671512" cy="194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b="1" dirty="0">
                <a:latin typeface="Times New Roman" panose="02020603050405020304" pitchFamily="18" charset="0"/>
              </a:rPr>
              <a:t>祖国统一</a:t>
            </a:r>
            <a:r>
              <a:rPr kumimoji="1" lang="zh-CN" altLang="en-US" sz="2800" dirty="0">
                <a:latin typeface="Times New Roman" panose="02020603050405020304" pitchFamily="18" charset="0"/>
              </a:rPr>
              <a:t> </a:t>
            </a:r>
          </a:p>
        </p:txBody>
      </p:sp>
      <p:sp>
        <p:nvSpPr>
          <p:cNvPr id="50183" name="AutoShape 9"/>
          <p:cNvSpPr>
            <a:spLocks noChangeArrowheads="1"/>
          </p:cNvSpPr>
          <p:nvPr/>
        </p:nvSpPr>
        <p:spPr bwMode="auto">
          <a:xfrm>
            <a:off x="1258888" y="4508500"/>
            <a:ext cx="217487" cy="2089150"/>
          </a:xfrm>
          <a:prstGeom prst="leftBrace">
            <a:avLst>
              <a:gd name="adj1" fmla="val 80049"/>
              <a:gd name="adj2" fmla="val 50000"/>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50184" name="Text Box 10"/>
          <p:cNvSpPr>
            <a:spLocks noChangeArrowheads="1"/>
          </p:cNvSpPr>
          <p:nvPr/>
        </p:nvSpPr>
        <p:spPr bwMode="auto">
          <a:xfrm>
            <a:off x="1403350" y="4210050"/>
            <a:ext cx="7740650" cy="264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2400" b="1" dirty="0">
                <a:latin typeface="Times New Roman" panose="02020603050405020304" pitchFamily="18" charset="0"/>
              </a:rPr>
              <a:t>方针</a:t>
            </a:r>
            <a:r>
              <a:rPr kumimoji="1" lang="zh-CN" altLang="en-US" sz="2400" b="1" dirty="0">
                <a:solidFill>
                  <a:srgbClr val="FF0000"/>
                </a:solidFill>
                <a:latin typeface="Times New Roman" panose="02020603050405020304" pitchFamily="18" charset="0"/>
              </a:rPr>
              <a:t>：“一国两制”</a:t>
            </a:r>
          </a:p>
          <a:p>
            <a:pPr eaLnBrk="1" hangingPunct="1">
              <a:spcBef>
                <a:spcPct val="50000"/>
              </a:spcBef>
              <a:buFontTx/>
              <a:buNone/>
            </a:pPr>
            <a:r>
              <a:rPr kumimoji="1" lang="zh-CN" altLang="en-US" sz="2400" b="1" dirty="0">
                <a:latin typeface="Times New Roman" panose="02020603050405020304" pitchFamily="18" charset="0"/>
              </a:rPr>
              <a:t>成功实践：</a:t>
            </a:r>
            <a:r>
              <a:rPr kumimoji="1" lang="zh-CN" altLang="en-US" sz="2400" b="1" dirty="0">
                <a:solidFill>
                  <a:srgbClr val="FF0000"/>
                </a:solidFill>
                <a:latin typeface="Times New Roman" panose="02020603050405020304" pitchFamily="18" charset="0"/>
              </a:rPr>
              <a:t>港澳回归</a:t>
            </a:r>
          </a:p>
          <a:p>
            <a:pPr eaLnBrk="1" hangingPunct="1">
              <a:spcBef>
                <a:spcPct val="50000"/>
              </a:spcBef>
              <a:buFontTx/>
              <a:buNone/>
            </a:pPr>
            <a:r>
              <a:rPr kumimoji="1" lang="zh-CN" altLang="en-US" sz="2400" b="1" dirty="0">
                <a:latin typeface="Times New Roman" panose="02020603050405020304" pitchFamily="18" charset="0"/>
              </a:rPr>
              <a:t>意义：洗雪百年耻辱，完成成祖国统一大业重要步骤</a:t>
            </a:r>
          </a:p>
          <a:p>
            <a:pPr eaLnBrk="1" hangingPunct="1">
              <a:spcBef>
                <a:spcPct val="50000"/>
              </a:spcBef>
              <a:buFontTx/>
              <a:buNone/>
            </a:pPr>
            <a:r>
              <a:rPr kumimoji="1" lang="zh-CN" altLang="en-US" sz="2400" b="1" dirty="0">
                <a:latin typeface="Times New Roman" panose="02020603050405020304" pitchFamily="18" charset="0"/>
              </a:rPr>
              <a:t>           港澳发展进入了新时期 </a:t>
            </a:r>
          </a:p>
          <a:p>
            <a:pPr eaLnBrk="1" hangingPunct="1">
              <a:spcBef>
                <a:spcPct val="50000"/>
              </a:spcBef>
              <a:buFontTx/>
              <a:buNone/>
            </a:pPr>
            <a:r>
              <a:rPr kumimoji="1" lang="zh-CN" altLang="en-US" sz="2400" b="1" dirty="0">
                <a:latin typeface="Times New Roman" panose="02020603050405020304" pitchFamily="18" charset="0"/>
              </a:rPr>
              <a:t>台湾问题</a:t>
            </a:r>
            <a:r>
              <a:rPr kumimoji="1" lang="en-US" altLang="zh-CN" sz="2400" b="1" dirty="0">
                <a:latin typeface="Times New Roman" panose="02020603050405020304" pitchFamily="18" charset="0"/>
              </a:rPr>
              <a:t>——</a:t>
            </a:r>
            <a:r>
              <a:rPr kumimoji="1" lang="zh-CN" altLang="en-US" sz="2400" b="1" dirty="0">
                <a:solidFill>
                  <a:srgbClr val="FF0000"/>
                </a:solidFill>
                <a:latin typeface="Times New Roman" panose="02020603050405020304" pitchFamily="18" charset="0"/>
              </a:rPr>
              <a:t>和平统一 “ 一国两制”      加强交流</a:t>
            </a:r>
          </a:p>
        </p:txBody>
      </p:sp>
    </p:spTree>
    <p:extLst>
      <p:ext uri="{BB962C8B-B14F-4D97-AF65-F5344CB8AC3E}">
        <p14:creationId xmlns:p14="http://schemas.microsoft.com/office/powerpoint/2010/main" val="9063162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5" descr="news_94_92689_10"/>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50"/>
            <a:ext cx="4762500" cy="314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7" descr="ca9b4235bfe2869ba2cc2b4d"/>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333375"/>
            <a:ext cx="3589337" cy="518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26" name="Text Box 8"/>
          <p:cNvSpPr>
            <a:spLocks noChangeArrowheads="1"/>
          </p:cNvSpPr>
          <p:nvPr/>
        </p:nvSpPr>
        <p:spPr bwMode="auto">
          <a:xfrm>
            <a:off x="0" y="3644900"/>
            <a:ext cx="464343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800" b="1">
                <a:latin typeface="Times New Roman" panose="02020603050405020304" pitchFamily="18" charset="0"/>
              </a:rPr>
              <a:t>1997</a:t>
            </a:r>
            <a:r>
              <a:rPr kumimoji="1" lang="zh-CN" altLang="en-US" sz="2800" b="1">
                <a:latin typeface="Times New Roman" panose="02020603050405020304" pitchFamily="18" charset="0"/>
              </a:rPr>
              <a:t>年</a:t>
            </a:r>
            <a:r>
              <a:rPr kumimoji="1" lang="en-US" altLang="zh-CN" sz="2800" b="1">
                <a:latin typeface="Times New Roman" panose="02020603050405020304" pitchFamily="18" charset="0"/>
              </a:rPr>
              <a:t>7</a:t>
            </a:r>
            <a:r>
              <a:rPr kumimoji="1" lang="zh-CN" altLang="en-US" sz="2800" b="1">
                <a:latin typeface="Times New Roman" panose="02020603050405020304" pitchFamily="18" charset="0"/>
              </a:rPr>
              <a:t>月</a:t>
            </a:r>
            <a:r>
              <a:rPr kumimoji="1" lang="en-US" altLang="zh-CN" sz="2800" b="1">
                <a:latin typeface="Times New Roman" panose="02020603050405020304" pitchFamily="18" charset="0"/>
              </a:rPr>
              <a:t>1</a:t>
            </a:r>
            <a:r>
              <a:rPr kumimoji="1" lang="zh-CN" altLang="en-US" sz="2800" b="1">
                <a:latin typeface="Times New Roman" panose="02020603050405020304" pitchFamily="18" charset="0"/>
              </a:rPr>
              <a:t>日零点香港回归</a:t>
            </a:r>
          </a:p>
        </p:txBody>
      </p:sp>
      <p:sp>
        <p:nvSpPr>
          <p:cNvPr id="2527" name="Text Box 9"/>
          <p:cNvSpPr>
            <a:spLocks noChangeArrowheads="1"/>
          </p:cNvSpPr>
          <p:nvPr/>
        </p:nvSpPr>
        <p:spPr bwMode="auto">
          <a:xfrm>
            <a:off x="4140200" y="5661025"/>
            <a:ext cx="5003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800" b="1">
                <a:latin typeface="Times New Roman" panose="02020603050405020304" pitchFamily="18" charset="0"/>
              </a:rPr>
              <a:t>1999</a:t>
            </a:r>
            <a:r>
              <a:rPr kumimoji="1" lang="zh-CN" altLang="en-US" sz="2800" b="1">
                <a:latin typeface="Times New Roman" panose="02020603050405020304" pitchFamily="18" charset="0"/>
              </a:rPr>
              <a:t>年</a:t>
            </a:r>
            <a:r>
              <a:rPr kumimoji="1" lang="en-US" altLang="zh-CN" sz="2800" b="1">
                <a:latin typeface="Times New Roman" panose="02020603050405020304" pitchFamily="18" charset="0"/>
              </a:rPr>
              <a:t>12</a:t>
            </a:r>
            <a:r>
              <a:rPr kumimoji="1" lang="zh-CN" altLang="en-US" sz="2800" b="1">
                <a:latin typeface="Times New Roman" panose="02020603050405020304" pitchFamily="18" charset="0"/>
              </a:rPr>
              <a:t>月</a:t>
            </a:r>
            <a:r>
              <a:rPr kumimoji="1" lang="en-US" altLang="zh-CN" sz="2800" b="1">
                <a:latin typeface="Times New Roman" panose="02020603050405020304" pitchFamily="18" charset="0"/>
              </a:rPr>
              <a:t>20</a:t>
            </a:r>
            <a:r>
              <a:rPr kumimoji="1" lang="zh-CN" altLang="en-US" sz="2800" b="1">
                <a:latin typeface="Times New Roman" panose="02020603050405020304" pitchFamily="18" charset="0"/>
              </a:rPr>
              <a:t>日零点澳门回归</a:t>
            </a:r>
          </a:p>
        </p:txBody>
      </p:sp>
    </p:spTree>
    <p:extLst>
      <p:ext uri="{BB962C8B-B14F-4D97-AF65-F5344CB8AC3E}">
        <p14:creationId xmlns:p14="http://schemas.microsoft.com/office/powerpoint/2010/main" val="2736176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childTnLst>
                                    <p:set>
                                      <p:cBhvr additive="base">
                                        <p:cTn id="6" dur="1" fill="hold">
                                          <p:stCondLst>
                                            <p:cond delay="0"/>
                                          </p:stCondLst>
                                        </p:cTn>
                                        <p:tgtEl>
                                          <p:spTgt spid="2526"/>
                                        </p:tgtEl>
                                        <p:attrNameLst>
                                          <p:attrName>style.visibility</p:attrName>
                                        </p:attrNameLst>
                                      </p:cBhvr>
                                      <p:to>
                                        <p:strVal val="visible"/>
                                      </p:to>
                                    </p:set>
                                    <p:animEffect transition="in" filter="wipe(left)">
                                      <p:cBhvr additive="base">
                                        <p:cTn id="7" dur="500"/>
                                        <p:tgtEl>
                                          <p:spTgt spid="2526"/>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grpId="0" nodeType="clickEffect">
                                  <p:childTnLst>
                                    <p:set>
                                      <p:cBhvr additive="base">
                                        <p:cTn id="12" dur="1" fill="hold">
                                          <p:stCondLst>
                                            <p:cond delay="0"/>
                                          </p:stCondLst>
                                        </p:cTn>
                                        <p:tgtEl>
                                          <p:spTgt spid="2527"/>
                                        </p:tgtEl>
                                        <p:attrNameLst>
                                          <p:attrName>style.visibility</p:attrName>
                                        </p:attrNameLst>
                                      </p:cBhvr>
                                      <p:to>
                                        <p:strVal val="visible"/>
                                      </p:to>
                                    </p:set>
                                    <p:animEffect transition="in" filter="wipe(left)">
                                      <p:cBhvr additive="base">
                                        <p:cTn id="13" dur="500"/>
                                        <p:tgtEl>
                                          <p:spTgt spid="2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6" grpId="0" animBg="1"/>
      <p:bldP spid="25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4294967295"/>
          </p:nvPr>
        </p:nvSpPr>
        <p:spPr>
          <a:xfrm>
            <a:off x="0" y="1052513"/>
            <a:ext cx="9144000" cy="5805487"/>
          </a:xfrm>
        </p:spPr>
        <p:txBody>
          <a:bodyPr/>
          <a:lstStyle/>
          <a:p>
            <a:pPr eaLnBrk="1" hangingPunct="1">
              <a:buFontTx/>
              <a:buNone/>
            </a:pPr>
            <a:r>
              <a:rPr lang="zh-CN" altLang="en-US" b="1" dirty="0" smtClean="0">
                <a:solidFill>
                  <a:srgbClr val="FF0000"/>
                </a:solidFill>
                <a:ea typeface="黑体" panose="02010609060101010101" pitchFamily="49" charset="-122"/>
              </a:rPr>
              <a:t>国防建设</a:t>
            </a:r>
            <a:endParaRPr lang="zh-CN" altLang="en-US" b="1" dirty="0" smtClean="0"/>
          </a:p>
          <a:p>
            <a:pPr eaLnBrk="1" hangingPunct="1">
              <a:buFontTx/>
              <a:buNone/>
            </a:pPr>
            <a:r>
              <a:rPr lang="zh-CN" altLang="en-US" b="1" dirty="0" smtClean="0">
                <a:solidFill>
                  <a:schemeClr val="accent2"/>
                </a:solidFill>
              </a:rPr>
              <a:t>海军</a:t>
            </a:r>
            <a:r>
              <a:rPr lang="zh-CN" altLang="en-US" b="1" dirty="0" smtClean="0"/>
              <a:t>：</a:t>
            </a:r>
            <a:r>
              <a:rPr lang="en-US" altLang="zh-CN" b="1" dirty="0" smtClean="0"/>
              <a:t>1949.4</a:t>
            </a:r>
            <a:r>
              <a:rPr lang="zh-CN" altLang="en-US" b="1" dirty="0" smtClean="0"/>
              <a:t>青岛</a:t>
            </a:r>
            <a:r>
              <a:rPr lang="en-US" altLang="zh-CN" b="1" dirty="0" smtClean="0"/>
              <a:t>—</a:t>
            </a:r>
            <a:r>
              <a:rPr lang="zh-CN" altLang="en-US" b="1" dirty="0" smtClean="0"/>
              <a:t>华东军区海军（第一支） </a:t>
            </a:r>
          </a:p>
          <a:p>
            <a:pPr eaLnBrk="1" hangingPunct="1">
              <a:buFontTx/>
              <a:buNone/>
            </a:pPr>
            <a:r>
              <a:rPr lang="zh-CN" altLang="en-US" b="1" dirty="0" smtClean="0">
                <a:solidFill>
                  <a:schemeClr val="accent2"/>
                </a:solidFill>
              </a:rPr>
              <a:t>空军</a:t>
            </a:r>
            <a:r>
              <a:rPr lang="zh-CN" altLang="en-US" b="1" dirty="0" smtClean="0"/>
              <a:t>：</a:t>
            </a:r>
            <a:r>
              <a:rPr lang="en-US" altLang="zh-CN" b="1" dirty="0" smtClean="0"/>
              <a:t>1949</a:t>
            </a:r>
            <a:r>
              <a:rPr lang="zh-CN" altLang="en-US" b="1" dirty="0" smtClean="0"/>
              <a:t>年</a:t>
            </a:r>
            <a:r>
              <a:rPr lang="en-US" altLang="zh-CN" b="1" dirty="0" smtClean="0"/>
              <a:t>11</a:t>
            </a:r>
            <a:r>
              <a:rPr lang="zh-CN" altLang="en-US" b="1" dirty="0" smtClean="0"/>
              <a:t>月</a:t>
            </a:r>
          </a:p>
          <a:p>
            <a:pPr eaLnBrk="1" hangingPunct="1">
              <a:buFontTx/>
              <a:buNone/>
            </a:pPr>
            <a:r>
              <a:rPr lang="zh-CN" altLang="en-US" b="1" dirty="0" smtClean="0">
                <a:solidFill>
                  <a:schemeClr val="accent2"/>
                </a:solidFill>
              </a:rPr>
              <a:t>导弹部队</a:t>
            </a:r>
            <a:r>
              <a:rPr lang="zh-CN" altLang="en-US" b="1" dirty="0" smtClean="0"/>
              <a:t>：</a:t>
            </a:r>
            <a:r>
              <a:rPr lang="en-US" altLang="zh-CN" b="1" dirty="0" smtClean="0"/>
              <a:t>1966</a:t>
            </a:r>
            <a:r>
              <a:rPr lang="zh-CN" altLang="en-US" b="1" dirty="0" smtClean="0"/>
              <a:t>年，主要担任</a:t>
            </a:r>
            <a:r>
              <a:rPr lang="zh-CN" altLang="en-US" b="1" dirty="0" smtClean="0">
                <a:solidFill>
                  <a:srgbClr val="FF0000"/>
                </a:solidFill>
              </a:rPr>
              <a:t>核反击</a:t>
            </a:r>
            <a:r>
              <a:rPr lang="zh-CN" altLang="en-US" b="1" dirty="0" smtClean="0"/>
              <a:t>任务</a:t>
            </a:r>
          </a:p>
          <a:p>
            <a:pPr eaLnBrk="1" hangingPunct="1">
              <a:buFontTx/>
              <a:buNone/>
            </a:pPr>
            <a:r>
              <a:rPr lang="zh-CN" altLang="en-US" b="1" dirty="0" smtClean="0"/>
              <a:t>                         数量规模型         质量效能型</a:t>
            </a:r>
          </a:p>
          <a:p>
            <a:pPr eaLnBrk="1" hangingPunct="1">
              <a:buFontTx/>
              <a:buNone/>
            </a:pPr>
            <a:r>
              <a:rPr lang="zh-CN" altLang="en-US" b="1" dirty="0" smtClean="0"/>
              <a:t>                         人力密集型         科技密集型</a:t>
            </a:r>
          </a:p>
        </p:txBody>
      </p:sp>
      <p:sp>
        <p:nvSpPr>
          <p:cNvPr id="56323" name="Rectangle 3"/>
          <p:cNvSpPr>
            <a:spLocks noGrp="1" noChangeArrowheads="1"/>
          </p:cNvSpPr>
          <p:nvPr>
            <p:ph type="title" idx="4294967295"/>
          </p:nvPr>
        </p:nvSpPr>
        <p:spPr>
          <a:xfrm>
            <a:off x="755650" y="0"/>
            <a:ext cx="7772400" cy="1143000"/>
          </a:xfrm>
        </p:spPr>
        <p:txBody>
          <a:bodyPr/>
          <a:lstStyle/>
          <a:p>
            <a:pPr eaLnBrk="1" hangingPunct="1"/>
            <a:r>
              <a:rPr lang="zh-CN" altLang="en-US" sz="4000" b="1" dirty="0">
                <a:solidFill>
                  <a:srgbClr val="0070C0"/>
                </a:solidFill>
                <a:ea typeface="黑体" panose="02010609060101010101" pitchFamily="49" charset="-122"/>
              </a:rPr>
              <a:t>三</a:t>
            </a:r>
            <a:r>
              <a:rPr lang="zh-CN" altLang="en-US" sz="4000" b="1" dirty="0" smtClean="0">
                <a:solidFill>
                  <a:srgbClr val="0070C0"/>
                </a:solidFill>
                <a:ea typeface="黑体" panose="02010609060101010101" pitchFamily="49" charset="-122"/>
              </a:rPr>
              <a:t>、</a:t>
            </a:r>
            <a:r>
              <a:rPr lang="zh-CN" altLang="en-US" b="1" dirty="0" smtClean="0">
                <a:solidFill>
                  <a:srgbClr val="0070C0"/>
                </a:solidFill>
              </a:rPr>
              <a:t> </a:t>
            </a:r>
            <a:r>
              <a:rPr lang="zh-CN" altLang="en-US" sz="4000" b="1" dirty="0" smtClean="0">
                <a:solidFill>
                  <a:srgbClr val="0070C0"/>
                </a:solidFill>
                <a:ea typeface="黑体" panose="02010609060101010101" pitchFamily="49" charset="-122"/>
              </a:rPr>
              <a:t>国防建设与外交成就</a:t>
            </a:r>
          </a:p>
        </p:txBody>
      </p:sp>
      <p:sp>
        <p:nvSpPr>
          <p:cNvPr id="56324" name="AutoShape 6"/>
          <p:cNvSpPr>
            <a:spLocks noChangeArrowheads="1"/>
          </p:cNvSpPr>
          <p:nvPr/>
        </p:nvSpPr>
        <p:spPr bwMode="auto">
          <a:xfrm>
            <a:off x="4543733" y="4198143"/>
            <a:ext cx="720725" cy="360363"/>
          </a:xfrm>
          <a:prstGeom prst="rightArrow">
            <a:avLst>
              <a:gd name="adj1" fmla="val 50000"/>
              <a:gd name="adj2" fmla="val 49537"/>
            </a:avLst>
          </a:prstGeom>
          <a:solidFill>
            <a:srgbClr val="BBE0E3"/>
          </a:solidFill>
          <a:ln w="9525" algn="ctr">
            <a:solidFill>
              <a:srgbClr val="000000"/>
            </a:solidFill>
            <a:miter lim="800000"/>
            <a:headEnd/>
            <a:tailEnd/>
          </a:ln>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0"/>
              </a:spcBef>
              <a:buFontTx/>
              <a:buNone/>
            </a:pPr>
            <a:endParaRPr lang="zh-CN" altLang="en-US" sz="1800"/>
          </a:p>
        </p:txBody>
      </p:sp>
      <p:sp>
        <p:nvSpPr>
          <p:cNvPr id="56325" name="WordArt 7"/>
          <p:cNvSpPr>
            <a:spLocks noChangeArrowheads="1" noChangeShapeType="1"/>
          </p:cNvSpPr>
          <p:nvPr/>
        </p:nvSpPr>
        <p:spPr bwMode="auto">
          <a:xfrm>
            <a:off x="5436096" y="4869160"/>
            <a:ext cx="2879725" cy="1773237"/>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zh-CN" altLang="en-US" sz="3600" b="1" kern="10" dirty="0">
                <a:ln w="9525">
                  <a:round/>
                  <a:headEnd/>
                  <a:tailEnd/>
                </a:ln>
                <a:gradFill rotWithShape="1">
                  <a:gsLst>
                    <a:gs pos="0">
                      <a:srgbClr val="FFE701"/>
                    </a:gs>
                    <a:gs pos="100000">
                      <a:srgbClr val="FE3E02"/>
                    </a:gs>
                  </a:gsLst>
                  <a:lin ang="5400000"/>
                </a:gradFill>
                <a:latin typeface="宋体" panose="02010600030101010101" pitchFamily="2" charset="-122"/>
              </a:rPr>
              <a:t>科技强军</a:t>
            </a:r>
          </a:p>
        </p:txBody>
      </p:sp>
    </p:spTree>
    <p:extLst>
      <p:ext uri="{BB962C8B-B14F-4D97-AF65-F5344CB8AC3E}">
        <p14:creationId xmlns:p14="http://schemas.microsoft.com/office/powerpoint/2010/main" val="3606919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ext Box 4"/>
          <p:cNvSpPr txBox="1">
            <a:spLocks noChangeArrowheads="1"/>
          </p:cNvSpPr>
          <p:nvPr/>
        </p:nvSpPr>
        <p:spPr bwMode="auto">
          <a:xfrm>
            <a:off x="827088" y="764704"/>
            <a:ext cx="70580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9600" b="1" dirty="0">
                <a:ea typeface="隶书" panose="02010509060101010101" pitchFamily="49" charset="-122"/>
              </a:rPr>
              <a:t>一个理论</a:t>
            </a:r>
          </a:p>
        </p:txBody>
      </p:sp>
      <p:sp>
        <p:nvSpPr>
          <p:cNvPr id="79877" name="Text Box 5"/>
          <p:cNvSpPr txBox="1">
            <a:spLocks noChangeArrowheads="1"/>
          </p:cNvSpPr>
          <p:nvPr/>
        </p:nvSpPr>
        <p:spPr bwMode="auto">
          <a:xfrm>
            <a:off x="611560" y="2224481"/>
            <a:ext cx="828091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4000" b="1" dirty="0" smtClean="0">
                <a:effectLst>
                  <a:outerShdw blurRad="38100" dist="38100" dir="2700000" algn="tl">
                    <a:srgbClr val="C0C0C0"/>
                  </a:outerShdw>
                </a:effectLst>
                <a:ea typeface="黑体" panose="02010609060101010101" pitchFamily="2" charset="-122"/>
              </a:rPr>
              <a:t>－－</a:t>
            </a:r>
            <a:r>
              <a:rPr lang="zh-CN" altLang="en-US" sz="4000" b="1" dirty="0" smtClean="0">
                <a:solidFill>
                  <a:srgbClr val="FF0000"/>
                </a:solidFill>
                <a:effectLst>
                  <a:outerShdw blurRad="38100" dist="38100" dir="2700000" algn="tl">
                    <a:srgbClr val="C0C0C0"/>
                  </a:outerShdw>
                </a:effectLst>
                <a:ea typeface="黑体" panose="02010609060101010101" pitchFamily="2" charset="-122"/>
              </a:rPr>
              <a:t>建设有中国特色社会主义</a:t>
            </a:r>
            <a:r>
              <a:rPr lang="zh-CN" altLang="en-US" sz="4000" b="1" dirty="0">
                <a:solidFill>
                  <a:srgbClr val="FF0000"/>
                </a:solidFill>
                <a:effectLst>
                  <a:outerShdw blurRad="38100" dist="38100" dir="2700000" algn="tl">
                    <a:srgbClr val="C0C0C0"/>
                  </a:outerShdw>
                </a:effectLst>
                <a:ea typeface="黑体" panose="02010609060101010101" pitchFamily="2" charset="-122"/>
              </a:rPr>
              <a:t>理论</a:t>
            </a:r>
          </a:p>
        </p:txBody>
      </p:sp>
      <p:grpSp>
        <p:nvGrpSpPr>
          <p:cNvPr id="4" name="Group 4"/>
          <p:cNvGrpSpPr/>
          <p:nvPr/>
        </p:nvGrpSpPr>
        <p:grpSpPr bwMode="auto">
          <a:xfrm>
            <a:off x="0" y="-26988"/>
            <a:ext cx="9251950" cy="935707"/>
            <a:chOff x="-23" y="-17"/>
            <a:chExt cx="5828" cy="663"/>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 y="-17"/>
              <a:ext cx="5828"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1610" y="223"/>
              <a:ext cx="3218"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500"/>
                </a:lnSpc>
                <a:defRPr/>
              </a:pP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中国</a:t>
              </a:r>
              <a:r>
                <a:rPr kumimoji="1" lang="zh-CN" altLang="en-US" sz="4800" b="1" dirty="0" smtClean="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现代史总</a:t>
              </a: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复习</a:t>
              </a:r>
            </a:p>
          </p:txBody>
        </p:sp>
      </p:grpSp>
      <p:sp>
        <p:nvSpPr>
          <p:cNvPr id="2" name="矩形 1"/>
          <p:cNvSpPr/>
          <p:nvPr/>
        </p:nvSpPr>
        <p:spPr>
          <a:xfrm>
            <a:off x="395537" y="3650126"/>
            <a:ext cx="8496942" cy="1200329"/>
          </a:xfrm>
          <a:prstGeom prst="rect">
            <a:avLst/>
          </a:prstGeom>
        </p:spPr>
        <p:txBody>
          <a:bodyPr wrap="square">
            <a:spAutoFit/>
          </a:bodyPr>
          <a:lstStyle/>
          <a:p>
            <a:r>
              <a:rPr lang="zh-CN" altLang="en-US" sz="2400" b="1" dirty="0">
                <a:solidFill>
                  <a:srgbClr val="0033CC"/>
                </a:solidFill>
                <a:effectLst>
                  <a:outerShdw blurRad="38100" dist="38100" dir="2700000" algn="tl">
                    <a:srgbClr val="C0C0C0"/>
                  </a:outerShdw>
                </a:effectLst>
                <a:ea typeface="黑体" panose="02010609060101010101" pitchFamily="2" charset="-122"/>
              </a:rPr>
              <a:t>把马克思主义同当代中国实践和时代特征相结合的</a:t>
            </a:r>
            <a:r>
              <a:rPr lang="zh-CN" altLang="en-US" sz="2400" b="1" dirty="0">
                <a:solidFill>
                  <a:srgbClr val="FD2317"/>
                </a:solidFill>
                <a:effectLst>
                  <a:outerShdw blurRad="38100" dist="38100" dir="2700000" algn="tl">
                    <a:srgbClr val="C0C0C0"/>
                  </a:outerShdw>
                </a:effectLst>
                <a:ea typeface="黑体" panose="02010609060101010101" pitchFamily="2" charset="-122"/>
              </a:rPr>
              <a:t>邓小平理论</a:t>
            </a:r>
            <a:r>
              <a:rPr lang="zh-CN" altLang="en-US" sz="2400" b="1" dirty="0">
                <a:solidFill>
                  <a:srgbClr val="C00000"/>
                </a:solidFill>
                <a:effectLst>
                  <a:outerShdw blurRad="38100" dist="38100" dir="2700000" algn="tl">
                    <a:srgbClr val="C0C0C0"/>
                  </a:outerShdw>
                </a:effectLst>
                <a:latin typeface="隶书" panose="02010509060101010101" pitchFamily="49" charset="-122"/>
                <a:ea typeface="隶书" panose="02010509060101010101" pitchFamily="49" charset="-122"/>
              </a:rPr>
              <a:t>（毛泽东思想、邓小平理论、“三个代表”、科学发展观、新时代中国特色社会主义思想）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strips(downLeft)">
                                      <p:cBhvr>
                                        <p:cTn id="7" dur="500"/>
                                        <p:tgtEl>
                                          <p:spTgt spid="7987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9877"/>
                                        </p:tgtEl>
                                        <p:attrNameLst>
                                          <p:attrName>style.visibility</p:attrName>
                                        </p:attrNameLst>
                                      </p:cBhvr>
                                      <p:to>
                                        <p:strVal val="visible"/>
                                      </p:to>
                                    </p:set>
                                    <p:animEffect transition="in" filter="circle(in)">
                                      <p:cBhvr>
                                        <p:cTn id="12" dur="2000"/>
                                        <p:tgtEl>
                                          <p:spTgt spid="7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p:bldP spid="7987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980728"/>
            <a:ext cx="5400600" cy="1768048"/>
          </a:xfrm>
          <a:prstGeom prst="rect">
            <a:avLst/>
          </a:prstGeom>
        </p:spPr>
        <p:txBody>
          <a:bodyPr wrap="square">
            <a:spAutoFit/>
          </a:bodyPr>
          <a:lstStyle/>
          <a:p>
            <a:pPr>
              <a:lnSpc>
                <a:spcPct val="80000"/>
              </a:lnSpc>
            </a:pPr>
            <a:r>
              <a:rPr lang="zh-CN" altLang="en-US" sz="3200" b="1" dirty="0" smtClean="0">
                <a:solidFill>
                  <a:srgbClr val="FF0000"/>
                </a:solidFill>
              </a:rPr>
              <a:t>新时期</a:t>
            </a:r>
            <a:r>
              <a:rPr lang="zh-CN" altLang="en-US" sz="3200" b="1" dirty="0">
                <a:solidFill>
                  <a:srgbClr val="FF0000"/>
                </a:solidFill>
              </a:rPr>
              <a:t>外交</a:t>
            </a:r>
            <a:r>
              <a:rPr lang="zh-CN" altLang="en-US" sz="3200" b="1" dirty="0" smtClean="0">
                <a:solidFill>
                  <a:srgbClr val="FF0000"/>
                </a:solidFill>
              </a:rPr>
              <a:t>成就</a:t>
            </a:r>
            <a:endParaRPr lang="en-US" altLang="zh-CN" sz="3200" b="1" dirty="0" smtClean="0">
              <a:solidFill>
                <a:srgbClr val="FF0000"/>
              </a:solidFill>
            </a:endParaRPr>
          </a:p>
          <a:p>
            <a:pPr>
              <a:lnSpc>
                <a:spcPct val="80000"/>
              </a:lnSpc>
            </a:pPr>
            <a:endParaRPr lang="zh-CN" altLang="en-US" sz="3200" b="1" dirty="0">
              <a:solidFill>
                <a:srgbClr val="FF0000"/>
              </a:solidFill>
            </a:endParaRPr>
          </a:p>
          <a:p>
            <a:pPr>
              <a:lnSpc>
                <a:spcPct val="80000"/>
              </a:lnSpc>
            </a:pPr>
            <a:r>
              <a:rPr lang="zh-CN" altLang="en-US" b="1" dirty="0">
                <a:solidFill>
                  <a:srgbClr val="0070C0"/>
                </a:solidFill>
                <a:latin typeface="宋体" panose="02010600030101010101" pitchFamily="2" charset="-122"/>
                <a:ea typeface="宋体" panose="02010600030101010101" pitchFamily="2" charset="-122"/>
              </a:rPr>
              <a:t>     </a:t>
            </a:r>
            <a:r>
              <a:rPr lang="en-US" altLang="zh-CN" sz="2400" b="1" dirty="0" smtClean="0">
                <a:solidFill>
                  <a:srgbClr val="0070C0"/>
                </a:solidFill>
                <a:latin typeface="宋体" panose="02010600030101010101" pitchFamily="2" charset="-122"/>
                <a:ea typeface="宋体" panose="02010600030101010101" pitchFamily="2" charset="-122"/>
              </a:rPr>
              <a:t>2001</a:t>
            </a:r>
            <a:r>
              <a:rPr lang="zh-CN" altLang="en-US" sz="2400" b="1" dirty="0">
                <a:solidFill>
                  <a:srgbClr val="0070C0"/>
                </a:solidFill>
                <a:latin typeface="宋体" panose="02010600030101010101" pitchFamily="2" charset="-122"/>
                <a:ea typeface="宋体" panose="02010600030101010101" pitchFamily="2" charset="-122"/>
              </a:rPr>
              <a:t>年</a:t>
            </a:r>
            <a:r>
              <a:rPr lang="en-US" altLang="zh-CN" sz="2400" b="1" dirty="0">
                <a:solidFill>
                  <a:srgbClr val="0070C0"/>
                </a:solidFill>
                <a:latin typeface="宋体" panose="02010600030101010101" pitchFamily="2" charset="-122"/>
                <a:ea typeface="宋体" panose="02010600030101010101" pitchFamily="2" charset="-122"/>
              </a:rPr>
              <a:t>APEC</a:t>
            </a:r>
            <a:r>
              <a:rPr lang="zh-CN" altLang="en-US" sz="2400" b="1" dirty="0">
                <a:solidFill>
                  <a:srgbClr val="0070C0"/>
                </a:solidFill>
                <a:latin typeface="宋体" panose="02010600030101010101" pitchFamily="2" charset="-122"/>
                <a:ea typeface="宋体" panose="02010600030101010101" pitchFamily="2" charset="-122"/>
              </a:rPr>
              <a:t>会议在上海成功</a:t>
            </a:r>
            <a:r>
              <a:rPr lang="zh-CN" altLang="en-US" sz="2400" b="1" dirty="0" smtClean="0">
                <a:solidFill>
                  <a:srgbClr val="0070C0"/>
                </a:solidFill>
                <a:latin typeface="宋体" panose="02010600030101010101" pitchFamily="2" charset="-122"/>
                <a:ea typeface="宋体" panose="02010600030101010101" pitchFamily="2" charset="-122"/>
              </a:rPr>
              <a:t>召开</a:t>
            </a:r>
            <a:endParaRPr lang="en-US" altLang="zh-CN" sz="2400" b="1" dirty="0" smtClean="0">
              <a:solidFill>
                <a:srgbClr val="0070C0"/>
              </a:solidFill>
              <a:latin typeface="宋体" panose="02010600030101010101" pitchFamily="2" charset="-122"/>
              <a:ea typeface="宋体" panose="02010600030101010101" pitchFamily="2" charset="-122"/>
            </a:endParaRPr>
          </a:p>
          <a:p>
            <a:pPr>
              <a:lnSpc>
                <a:spcPct val="80000"/>
              </a:lnSpc>
            </a:pPr>
            <a:endParaRPr lang="en-US" altLang="zh-CN" sz="2400" b="1" dirty="0" smtClean="0">
              <a:solidFill>
                <a:srgbClr val="0070C0"/>
              </a:solidFill>
              <a:latin typeface="宋体" panose="02010600030101010101" pitchFamily="2" charset="-122"/>
              <a:ea typeface="宋体" panose="02010600030101010101" pitchFamily="2" charset="-122"/>
            </a:endParaRPr>
          </a:p>
          <a:p>
            <a:pPr>
              <a:lnSpc>
                <a:spcPct val="80000"/>
              </a:lnSpc>
            </a:pPr>
            <a:r>
              <a:rPr lang="en-US" altLang="zh-CN" sz="2400" b="1" dirty="0" smtClean="0">
                <a:solidFill>
                  <a:srgbClr val="0070C0"/>
                </a:solidFill>
                <a:latin typeface="宋体" panose="02010600030101010101" pitchFamily="2" charset="-122"/>
                <a:ea typeface="宋体" panose="02010600030101010101" pitchFamily="2" charset="-122"/>
              </a:rPr>
              <a:t>   2001</a:t>
            </a:r>
            <a:r>
              <a:rPr lang="zh-CN" altLang="en-US" sz="2400" b="1" dirty="0">
                <a:solidFill>
                  <a:srgbClr val="0070C0"/>
                </a:solidFill>
                <a:latin typeface="宋体" panose="02010600030101010101" pitchFamily="2" charset="-122"/>
                <a:ea typeface="宋体" panose="02010600030101010101" pitchFamily="2" charset="-122"/>
              </a:rPr>
              <a:t>年中国加入</a:t>
            </a:r>
            <a:r>
              <a:rPr lang="en-US" altLang="zh-CN" sz="2400" b="1" dirty="0">
                <a:solidFill>
                  <a:srgbClr val="0070C0"/>
                </a:solidFill>
                <a:latin typeface="宋体" panose="02010600030101010101" pitchFamily="2" charset="-122"/>
                <a:ea typeface="宋体" panose="02010600030101010101" pitchFamily="2" charset="-122"/>
              </a:rPr>
              <a:t>WTO.</a:t>
            </a:r>
          </a:p>
        </p:txBody>
      </p:sp>
      <p:sp>
        <p:nvSpPr>
          <p:cNvPr id="3" name="矩形 2"/>
          <p:cNvSpPr/>
          <p:nvPr/>
        </p:nvSpPr>
        <p:spPr>
          <a:xfrm>
            <a:off x="899592" y="3140968"/>
            <a:ext cx="6840760" cy="1200329"/>
          </a:xfrm>
          <a:prstGeom prst="rect">
            <a:avLst/>
          </a:prstGeom>
        </p:spPr>
        <p:txBody>
          <a:bodyPr wrap="square">
            <a:spAutoFit/>
          </a:bodyPr>
          <a:lstStyle/>
          <a:p>
            <a:r>
              <a:rPr lang="zh-CN" altLang="en-US" sz="2400" b="1" dirty="0">
                <a:solidFill>
                  <a:srgbClr val="0033CC"/>
                </a:solidFill>
                <a:effectLst>
                  <a:outerShdw blurRad="38100" dist="38100" dir="2700000" algn="tl">
                    <a:srgbClr val="C0C0C0"/>
                  </a:outerShdw>
                </a:effectLst>
                <a:latin typeface="宋体" panose="02010600030101010101" pitchFamily="2" charset="-122"/>
                <a:ea typeface="宋体" panose="02010600030101010101" pitchFamily="2" charset="-122"/>
              </a:rPr>
              <a:t>我国举办“一带一路”国际合作高峰论坛、亚太经合组织领导人非正式会议等说明我国在国际事务中发挥的作用。 </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584368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9F754DE-2CAD-44b6-B708-469DEB6407EB-1" descr="qt_temp"/>
          <p:cNvPicPr>
            <a:picLocks noChangeAspect="1"/>
          </p:cNvPicPr>
          <p:nvPr/>
        </p:nvPicPr>
        <p:blipFill>
          <a:blip r:embed="rId2" cstate="print"/>
          <a:stretch>
            <a:fillRect/>
          </a:stretch>
        </p:blipFill>
        <p:spPr>
          <a:xfrm>
            <a:off x="611560" y="332656"/>
            <a:ext cx="7918961" cy="6120680"/>
          </a:xfrm>
          <a:prstGeom prst="rect">
            <a:avLst/>
          </a:prstGeom>
        </p:spPr>
      </p:pic>
      <p:sp>
        <p:nvSpPr>
          <p:cNvPr id="3" name="灯片编号占位符 2"/>
          <p:cNvSpPr>
            <a:spLocks noGrp="1"/>
          </p:cNvSpPr>
          <p:nvPr>
            <p:ph type="sldNum" sz="quarter" idx="12"/>
          </p:nvPr>
        </p:nvSpPr>
        <p:spPr/>
        <p:txBody>
          <a:bodyPr/>
          <a:lstStyle/>
          <a:p>
            <a:pPr>
              <a:defRPr/>
            </a:pPr>
            <a:fld id="{417E90B0-B30D-4592-AC1B-3BAE3148F6D1}" type="slidenum">
              <a:rPr lang="zh-CN" altLang="en-US" smtClean="0"/>
              <a:pPr>
                <a:defRPr/>
              </a:pPr>
              <a:t>41</a:t>
            </a:fld>
            <a:endParaRPr lang="zh-CN" altLang="en-US"/>
          </a:p>
        </p:txBody>
      </p:sp>
    </p:spTree>
    <p:extLst>
      <p:ext uri="{BB962C8B-B14F-4D97-AF65-F5344CB8AC3E}">
        <p14:creationId xmlns:p14="http://schemas.microsoft.com/office/powerpoint/2010/main" val="22550132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836712"/>
            <a:ext cx="8352928" cy="5112568"/>
          </a:xfrm>
        </p:spPr>
      </p:pic>
    </p:spTree>
    <p:extLst>
      <p:ext uri="{BB962C8B-B14F-4D97-AF65-F5344CB8AC3E}">
        <p14:creationId xmlns:p14="http://schemas.microsoft.com/office/powerpoint/2010/main" val="19442755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pic114_2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WordArt 4"/>
          <p:cNvSpPr>
            <a:spLocks noChangeArrowheads="1" noChangeShapeType="1" noTextEdit="1"/>
          </p:cNvSpPr>
          <p:nvPr/>
        </p:nvSpPr>
        <p:spPr bwMode="auto">
          <a:xfrm>
            <a:off x="828749" y="1700808"/>
            <a:ext cx="7559675" cy="1960736"/>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26227"/>
              </a:avLst>
            </a:prstTxWarp>
          </a:bodyPr>
          <a:lstStyle/>
          <a:p>
            <a:pPr algn="ctr" fontAlgn="base">
              <a:spcBef>
                <a:spcPct val="0"/>
              </a:spcBef>
              <a:spcAft>
                <a:spcPct val="0"/>
              </a:spcAft>
            </a:pPr>
            <a:r>
              <a:rPr lang="zh-CN" altLang="en-US" sz="3600" b="1" kern="10" dirty="0">
                <a:ln w="9525">
                  <a:solidFill>
                    <a:srgbClr val="FF0000"/>
                  </a:solidFill>
                  <a:round/>
                </a:ln>
                <a:solidFill>
                  <a:srgbClr val="FF0000"/>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祝同学们学习愉快</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
          <p:cNvSpPr/>
          <p:nvPr/>
        </p:nvSpPr>
        <p:spPr bwMode="auto">
          <a:xfrm flipV="1">
            <a:off x="630908" y="1695756"/>
            <a:ext cx="7038499" cy="82391"/>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solidFill>
          <a:ln>
            <a:noFill/>
          </a:ln>
        </p:spPr>
        <p:txBody>
          <a:bodyPr vert="horz" wrap="square" lIns="68580" tIns="34290" rIns="68580" bIns="34290" numCol="1" anchor="t" anchorCtr="0" compatLnSpc="1"/>
          <a:lstStyle/>
          <a:p>
            <a:endParaRPr lang="zh-CN" altLang="en-US" sz="1200"/>
          </a:p>
        </p:txBody>
      </p:sp>
      <p:sp>
        <p:nvSpPr>
          <p:cNvPr id="12" name="文本框 11"/>
          <p:cNvSpPr txBox="1"/>
          <p:nvPr/>
        </p:nvSpPr>
        <p:spPr>
          <a:xfrm>
            <a:off x="771651" y="4235626"/>
            <a:ext cx="8186738" cy="1246495"/>
          </a:xfrm>
          <a:prstGeom prst="rect">
            <a:avLst/>
          </a:prstGeom>
          <a:noFill/>
        </p:spPr>
        <p:txBody>
          <a:bodyPr wrap="square" rtlCol="0" anchor="t">
            <a:spAutoFit/>
          </a:bodyPr>
          <a:lstStyle/>
          <a:p>
            <a:r>
              <a:rPr lang="zh-CN" altLang="en-US" sz="1500" b="1" dirty="0">
                <a:latin typeface="方正静蕾简体" panose="02000000000000000000" pitchFamily="2" charset="-122"/>
                <a:ea typeface="方正静蕾简体" panose="02000000000000000000" pitchFamily="2" charset="-122"/>
              </a:rPr>
              <a:t>　　第7课  </a:t>
            </a:r>
            <a:r>
              <a:rPr lang="zh-CN" altLang="en-US" sz="1500" b="1" dirty="0">
                <a:latin typeface="方正静蕾简体" panose="02000000000000000000" pitchFamily="2" charset="-122"/>
                <a:ea typeface="方正静蕾简体" panose="02000000000000000000" pitchFamily="2" charset="-122"/>
                <a:sym typeface="+mn-ea"/>
              </a:rPr>
              <a:t>伟大的历史转折</a:t>
            </a:r>
            <a:endParaRPr lang="zh-CN" altLang="en-US" sz="1500" b="1" dirty="0">
              <a:latin typeface="方正静蕾简体" panose="02000000000000000000" pitchFamily="2" charset="-122"/>
              <a:ea typeface="方正静蕾简体" panose="02000000000000000000" pitchFamily="2" charset="-122"/>
            </a:endParaRPr>
          </a:p>
          <a:p>
            <a:r>
              <a:rPr lang="zh-CN" altLang="en-US" sz="1500" b="1" dirty="0">
                <a:latin typeface="方正静蕾简体" panose="02000000000000000000" pitchFamily="2" charset="-122"/>
                <a:ea typeface="方正静蕾简体" panose="02000000000000000000" pitchFamily="2" charset="-122"/>
              </a:rPr>
              <a:t>　　第8课　经济体制改革</a:t>
            </a:r>
          </a:p>
          <a:p>
            <a:r>
              <a:rPr lang="zh-CN" altLang="en-US" sz="1500" b="1" dirty="0">
                <a:latin typeface="方正静蕾简体" panose="02000000000000000000" pitchFamily="2" charset="-122"/>
                <a:ea typeface="方正静蕾简体" panose="02000000000000000000" pitchFamily="2" charset="-122"/>
              </a:rPr>
              <a:t>　　第9课　对外开放</a:t>
            </a:r>
          </a:p>
          <a:p>
            <a:r>
              <a:rPr lang="zh-CN" altLang="en-US" sz="1500" b="1" dirty="0">
                <a:latin typeface="方正静蕾简体" panose="02000000000000000000" pitchFamily="2" charset="-122"/>
                <a:ea typeface="方正静蕾简体" panose="02000000000000000000" pitchFamily="2" charset="-122"/>
              </a:rPr>
              <a:t>　　第10课　建设中国特色社会主义</a:t>
            </a:r>
          </a:p>
          <a:p>
            <a:r>
              <a:rPr lang="zh-CN" altLang="en-US" sz="1500" b="1" dirty="0">
                <a:latin typeface="方正静蕾简体" panose="02000000000000000000" pitchFamily="2" charset="-122"/>
                <a:ea typeface="方正静蕾简体" panose="02000000000000000000" pitchFamily="2" charset="-122"/>
              </a:rPr>
              <a:t>　　第11课  为实现中国梦而奋斗</a:t>
            </a:r>
          </a:p>
        </p:txBody>
      </p:sp>
      <p:sp>
        <p:nvSpPr>
          <p:cNvPr id="16" name="Freeform 21"/>
          <p:cNvSpPr/>
          <p:nvPr/>
        </p:nvSpPr>
        <p:spPr bwMode="auto">
          <a:xfrm flipV="1">
            <a:off x="611030" y="2865571"/>
            <a:ext cx="7038499" cy="82391"/>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solidFill>
          <a:ln>
            <a:noFill/>
          </a:ln>
        </p:spPr>
        <p:txBody>
          <a:bodyPr vert="horz" wrap="square" lIns="68580" tIns="34290" rIns="68580" bIns="34290" numCol="1" anchor="t" anchorCtr="0" compatLnSpc="1"/>
          <a:lstStyle/>
          <a:p>
            <a:endParaRPr lang="zh-CN" altLang="en-US" sz="1200"/>
          </a:p>
        </p:txBody>
      </p:sp>
      <p:grpSp>
        <p:nvGrpSpPr>
          <p:cNvPr id="25" name="组合 24"/>
          <p:cNvGrpSpPr/>
          <p:nvPr/>
        </p:nvGrpSpPr>
        <p:grpSpPr>
          <a:xfrm>
            <a:off x="454020" y="1339761"/>
            <a:ext cx="8063203" cy="2486588"/>
            <a:chOff x="829" y="1599"/>
            <a:chExt cx="16930" cy="5221"/>
          </a:xfrm>
        </p:grpSpPr>
        <p:grpSp>
          <p:nvGrpSpPr>
            <p:cNvPr id="71" name="组合 70"/>
            <p:cNvGrpSpPr/>
            <p:nvPr/>
          </p:nvGrpSpPr>
          <p:grpSpPr>
            <a:xfrm>
              <a:off x="829" y="1599"/>
              <a:ext cx="919" cy="807"/>
              <a:chOff x="4829029" y="2910118"/>
              <a:chExt cx="583469" cy="512611"/>
            </a:xfrm>
          </p:grpSpPr>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9029" y="2910118"/>
                <a:ext cx="583469" cy="512611"/>
              </a:xfrm>
              <a:prstGeom prst="rect">
                <a:avLst/>
              </a:prstGeom>
            </p:spPr>
          </p:pic>
          <p:sp>
            <p:nvSpPr>
              <p:cNvPr id="73" name="任意多边形 72"/>
              <p:cNvSpPr/>
              <p:nvPr/>
            </p:nvSpPr>
            <p:spPr>
              <a:xfrm>
                <a:off x="4919457" y="2951675"/>
                <a:ext cx="356505" cy="442805"/>
              </a:xfrm>
              <a:custGeom>
                <a:avLst/>
                <a:gdLst>
                  <a:gd name="connsiteX0" fmla="*/ 245745 w 485775"/>
                  <a:gd name="connsiteY0" fmla="*/ 0 h 474345"/>
                  <a:gd name="connsiteX1" fmla="*/ 165735 w 485775"/>
                  <a:gd name="connsiteY1" fmla="*/ 150495 h 474345"/>
                  <a:gd name="connsiteX2" fmla="*/ 0 w 485775"/>
                  <a:gd name="connsiteY2" fmla="*/ 180975 h 474345"/>
                  <a:gd name="connsiteX3" fmla="*/ 114300 w 485775"/>
                  <a:gd name="connsiteY3" fmla="*/ 302895 h 474345"/>
                  <a:gd name="connsiteX4" fmla="*/ 93345 w 485775"/>
                  <a:gd name="connsiteY4" fmla="*/ 466725 h 474345"/>
                  <a:gd name="connsiteX5" fmla="*/ 245745 w 485775"/>
                  <a:gd name="connsiteY5" fmla="*/ 400050 h 474345"/>
                  <a:gd name="connsiteX6" fmla="*/ 401955 w 485775"/>
                  <a:gd name="connsiteY6" fmla="*/ 474345 h 474345"/>
                  <a:gd name="connsiteX7" fmla="*/ 377190 w 485775"/>
                  <a:gd name="connsiteY7" fmla="*/ 304800 h 474345"/>
                  <a:gd name="connsiteX8" fmla="*/ 485775 w 485775"/>
                  <a:gd name="connsiteY8" fmla="*/ 182880 h 474345"/>
                  <a:gd name="connsiteX9" fmla="*/ 329565 w 485775"/>
                  <a:gd name="connsiteY9" fmla="*/ 152400 h 474345"/>
                  <a:gd name="connsiteX10" fmla="*/ 245745 w 485775"/>
                  <a:gd name="connsiteY10" fmla="*/ 0 h 4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775" h="474345">
                    <a:moveTo>
                      <a:pt x="245745" y="0"/>
                    </a:moveTo>
                    <a:lnTo>
                      <a:pt x="165735" y="150495"/>
                    </a:lnTo>
                    <a:lnTo>
                      <a:pt x="0" y="180975"/>
                    </a:lnTo>
                    <a:lnTo>
                      <a:pt x="114300" y="302895"/>
                    </a:lnTo>
                    <a:lnTo>
                      <a:pt x="93345" y="466725"/>
                    </a:lnTo>
                    <a:lnTo>
                      <a:pt x="245745" y="400050"/>
                    </a:lnTo>
                    <a:lnTo>
                      <a:pt x="401955" y="474345"/>
                    </a:lnTo>
                    <a:lnTo>
                      <a:pt x="377190" y="304800"/>
                    </a:lnTo>
                    <a:lnTo>
                      <a:pt x="485775" y="182880"/>
                    </a:lnTo>
                    <a:lnTo>
                      <a:pt x="329565" y="152400"/>
                    </a:lnTo>
                    <a:lnTo>
                      <a:pt x="245745" y="0"/>
                    </a:lnTo>
                    <a:close/>
                  </a:path>
                </a:pathLst>
              </a:custGeom>
              <a:solidFill>
                <a:srgbClr val="F7E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4" name="文本框 13"/>
            <p:cNvSpPr txBox="1"/>
            <p:nvPr/>
          </p:nvSpPr>
          <p:spPr>
            <a:xfrm>
              <a:off x="1691" y="1785"/>
              <a:ext cx="10032" cy="711"/>
            </a:xfrm>
            <a:prstGeom prst="rect">
              <a:avLst/>
            </a:prstGeom>
            <a:noFill/>
          </p:spPr>
          <p:txBody>
            <a:bodyPr wrap="square" rtlCol="0" anchor="t">
              <a:spAutoFit/>
            </a:bodyPr>
            <a:lstStyle/>
            <a:p>
              <a:r>
                <a:rPr lang="zh-CN" altLang="en-US" sz="1600" b="1" dirty="0">
                  <a:solidFill>
                    <a:srgbClr val="FF0000"/>
                  </a:solidFill>
                  <a:latin typeface="方正静蕾简体" panose="02000000000000000000" pitchFamily="2" charset="-122"/>
                  <a:ea typeface="方正静蕾简体" panose="02000000000000000000" pitchFamily="2" charset="-122"/>
                  <a:sym typeface="+mn-ea"/>
                </a:rPr>
                <a:t>第一单元　中华人民共和国的成立和巩固</a:t>
              </a:r>
            </a:p>
          </p:txBody>
        </p:sp>
        <p:sp>
          <p:nvSpPr>
            <p:cNvPr id="15" name="文本框 14"/>
            <p:cNvSpPr txBox="1"/>
            <p:nvPr/>
          </p:nvSpPr>
          <p:spPr>
            <a:xfrm>
              <a:off x="2318" y="2482"/>
              <a:ext cx="9915" cy="1648"/>
            </a:xfrm>
            <a:prstGeom prst="rect">
              <a:avLst/>
            </a:prstGeom>
            <a:noFill/>
          </p:spPr>
          <p:txBody>
            <a:bodyPr wrap="square" rtlCol="0" anchor="t">
              <a:spAutoFit/>
            </a:bodyPr>
            <a:lstStyle/>
            <a:p>
              <a:r>
                <a:rPr lang="zh-CN" altLang="en-US" sz="1500" b="1" dirty="0">
                  <a:latin typeface="方正静蕾简体" panose="02000000000000000000" pitchFamily="2" charset="-122"/>
                  <a:ea typeface="方正静蕾简体" panose="02000000000000000000" pitchFamily="2" charset="-122"/>
                  <a:sym typeface="+mn-ea"/>
                </a:rPr>
                <a:t>第1课　中华人民共和国成立</a:t>
              </a:r>
              <a:endParaRPr lang="zh-CN" altLang="en-US" sz="1500" b="1" dirty="0">
                <a:latin typeface="方正静蕾简体" panose="02000000000000000000" pitchFamily="2" charset="-122"/>
                <a:ea typeface="方正静蕾简体" panose="02000000000000000000" pitchFamily="2" charset="-122"/>
              </a:endParaRPr>
            </a:p>
            <a:p>
              <a:r>
                <a:rPr lang="zh-CN" altLang="en-US" sz="1500" b="1" dirty="0">
                  <a:latin typeface="方正静蕾简体" panose="02000000000000000000" pitchFamily="2" charset="-122"/>
                  <a:ea typeface="方正静蕾简体" panose="02000000000000000000" pitchFamily="2" charset="-122"/>
                  <a:sym typeface="+mn-ea"/>
                </a:rPr>
                <a:t>第2课　抗美援朝</a:t>
              </a:r>
              <a:endParaRPr lang="zh-CN" altLang="en-US" sz="1500" b="1" dirty="0">
                <a:latin typeface="方正静蕾简体" panose="02000000000000000000" pitchFamily="2" charset="-122"/>
                <a:ea typeface="方正静蕾简体" panose="02000000000000000000" pitchFamily="2" charset="-122"/>
              </a:endParaRPr>
            </a:p>
            <a:p>
              <a:r>
                <a:rPr lang="zh-CN" altLang="en-US" sz="1500" b="1" dirty="0">
                  <a:latin typeface="方正静蕾简体" panose="02000000000000000000" pitchFamily="2" charset="-122"/>
                  <a:ea typeface="方正静蕾简体" panose="02000000000000000000" pitchFamily="2" charset="-122"/>
                  <a:sym typeface="+mn-ea"/>
                </a:rPr>
                <a:t>第3课　土地改革</a:t>
              </a:r>
            </a:p>
          </p:txBody>
        </p:sp>
        <p:sp>
          <p:nvSpPr>
            <p:cNvPr id="18" name="文本框 17"/>
            <p:cNvSpPr txBox="1"/>
            <p:nvPr/>
          </p:nvSpPr>
          <p:spPr>
            <a:xfrm>
              <a:off x="1580" y="4203"/>
              <a:ext cx="10808" cy="711"/>
            </a:xfrm>
            <a:prstGeom prst="rect">
              <a:avLst/>
            </a:prstGeom>
            <a:noFill/>
          </p:spPr>
          <p:txBody>
            <a:bodyPr wrap="none" rtlCol="0" anchor="t">
              <a:spAutoFit/>
            </a:bodyPr>
            <a:lstStyle/>
            <a:p>
              <a:r>
                <a:rPr lang="zh-CN" altLang="en-US" sz="1600" b="1" dirty="0">
                  <a:solidFill>
                    <a:srgbClr val="FF0000"/>
                  </a:solidFill>
                  <a:latin typeface="方正静蕾简体" panose="02000000000000000000" pitchFamily="2" charset="-122"/>
                  <a:ea typeface="方正静蕾简体" panose="02000000000000000000" pitchFamily="2" charset="-122"/>
                  <a:sym typeface="+mn-ea"/>
                </a:rPr>
                <a:t>第二单元　社会主义制度的建立和社会主义建设的探索</a:t>
              </a:r>
            </a:p>
          </p:txBody>
        </p:sp>
        <p:sp>
          <p:nvSpPr>
            <p:cNvPr id="19" name="文本框 18"/>
            <p:cNvSpPr txBox="1"/>
            <p:nvPr/>
          </p:nvSpPr>
          <p:spPr>
            <a:xfrm>
              <a:off x="1474" y="4591"/>
              <a:ext cx="16285" cy="2229"/>
            </a:xfrm>
            <a:prstGeom prst="rect">
              <a:avLst/>
            </a:prstGeom>
            <a:noFill/>
          </p:spPr>
          <p:txBody>
            <a:bodyPr wrap="square" rtlCol="0" anchor="t">
              <a:spAutoFit/>
            </a:bodyPr>
            <a:lstStyle/>
            <a:p>
              <a:r>
                <a:rPr lang="en-US" altLang="zh-CN" b="1" dirty="0">
                  <a:latin typeface="方正静蕾简体" panose="02000000000000000000" pitchFamily="2" charset="-122"/>
                  <a:ea typeface="方正静蕾简体" panose="02000000000000000000" pitchFamily="2" charset="-122"/>
                  <a:sym typeface="+mn-ea"/>
                </a:rPr>
                <a:t>   </a:t>
              </a:r>
            </a:p>
            <a:p>
              <a:r>
                <a:rPr lang="en-US" altLang="zh-CN" sz="1500" b="1" dirty="0">
                  <a:latin typeface="方正静蕾简体" panose="02000000000000000000" pitchFamily="2" charset="-122"/>
                  <a:ea typeface="方正静蕾简体" panose="02000000000000000000" pitchFamily="2" charset="-122"/>
                  <a:sym typeface="+mn-ea"/>
                </a:rPr>
                <a:t>    第4课　新中国工业化的起步和人民代表大会制度的确立</a:t>
              </a:r>
            </a:p>
            <a:p>
              <a:r>
                <a:rPr lang="en-US" altLang="zh-CN" sz="1500" b="1" dirty="0">
                  <a:latin typeface="方正静蕾简体" panose="02000000000000000000" pitchFamily="2" charset="-122"/>
                  <a:ea typeface="方正静蕾简体" panose="02000000000000000000" pitchFamily="2" charset="-122"/>
                  <a:sym typeface="+mn-ea"/>
                </a:rPr>
                <a:t>    第5课　三大改造</a:t>
              </a:r>
            </a:p>
            <a:p>
              <a:r>
                <a:rPr lang="en-US" altLang="zh-CN" sz="1500" b="1" dirty="0">
                  <a:latin typeface="方正静蕾简体" panose="02000000000000000000" pitchFamily="2" charset="-122"/>
                  <a:ea typeface="方正静蕾简体" panose="02000000000000000000" pitchFamily="2" charset="-122"/>
                  <a:sym typeface="+mn-ea"/>
                </a:rPr>
                <a:t>　　第6课　艰辛探索与建设成就</a:t>
              </a:r>
            </a:p>
          </p:txBody>
        </p:sp>
      </p:grpSp>
      <p:sp>
        <p:nvSpPr>
          <p:cNvPr id="23" name="Freeform 21"/>
          <p:cNvSpPr/>
          <p:nvPr/>
        </p:nvSpPr>
        <p:spPr bwMode="auto">
          <a:xfrm flipV="1">
            <a:off x="702739" y="4129021"/>
            <a:ext cx="7038499" cy="82391"/>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solidFill>
          <a:ln>
            <a:noFill/>
          </a:ln>
        </p:spPr>
        <p:txBody>
          <a:bodyPr vert="horz" wrap="square" lIns="68580" tIns="34290" rIns="68580" bIns="34290" numCol="1" anchor="t" anchorCtr="0" compatLnSpc="1"/>
          <a:lstStyle/>
          <a:p>
            <a:endParaRPr lang="zh-CN" altLang="en-US" sz="1200"/>
          </a:p>
        </p:txBody>
      </p:sp>
      <p:sp>
        <p:nvSpPr>
          <p:cNvPr id="2" name="右大括号 1"/>
          <p:cNvSpPr/>
          <p:nvPr/>
        </p:nvSpPr>
        <p:spPr>
          <a:xfrm>
            <a:off x="3790122" y="1864415"/>
            <a:ext cx="218662" cy="1557131"/>
          </a:xfrm>
          <a:prstGeom prst="rightBrace">
            <a:avLst>
              <a:gd name="adj1" fmla="val 8333"/>
              <a:gd name="adj2" fmla="val 41053"/>
            </a:avLst>
          </a:prstGeom>
          <a:ln w="53975" cmpd="sng">
            <a:solidFill>
              <a:srgbClr val="0070C0"/>
            </a:solidFill>
            <a:prstDash val="soli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sz="1350"/>
          </a:p>
        </p:txBody>
      </p:sp>
      <p:sp>
        <p:nvSpPr>
          <p:cNvPr id="4" name="圆角矩形 3"/>
          <p:cNvSpPr/>
          <p:nvPr/>
        </p:nvSpPr>
        <p:spPr>
          <a:xfrm>
            <a:off x="4273826" y="2304802"/>
            <a:ext cx="4114598" cy="314988"/>
          </a:xfrm>
          <a:prstGeom prst="roundRect">
            <a:avLst/>
          </a:prstGeom>
          <a:solidFill>
            <a:srgbClr val="F7E5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buNone/>
            </a:pPr>
            <a:r>
              <a:rPr lang="zh-CN" altLang="en-US" sz="1700" b="1" dirty="0" smtClean="0">
                <a:solidFill>
                  <a:schemeClr val="tx1"/>
                </a:solidFill>
                <a:latin typeface="新蒂黑板报" panose="03000600000000000000" pitchFamily="66" charset="-122"/>
                <a:ea typeface="新蒂黑板报" panose="03000600000000000000" pitchFamily="66" charset="-122"/>
                <a:sym typeface="+mn-ea"/>
              </a:rPr>
              <a:t>向社会主义过渡时期    1949</a:t>
            </a:r>
            <a:r>
              <a:rPr lang="zh-CN" altLang="en-US" sz="1700" b="1" dirty="0">
                <a:solidFill>
                  <a:schemeClr val="tx1"/>
                </a:solidFill>
                <a:latin typeface="新蒂黑板报" panose="03000600000000000000" pitchFamily="66" charset="-122"/>
                <a:ea typeface="新蒂黑板报" panose="03000600000000000000" pitchFamily="66" charset="-122"/>
                <a:sym typeface="+mn-ea"/>
              </a:rPr>
              <a:t>－1956</a:t>
            </a:r>
          </a:p>
        </p:txBody>
      </p:sp>
      <p:sp>
        <p:nvSpPr>
          <p:cNvPr id="5" name="圆角矩形 4"/>
          <p:cNvSpPr/>
          <p:nvPr/>
        </p:nvSpPr>
        <p:spPr>
          <a:xfrm>
            <a:off x="4287079" y="3544763"/>
            <a:ext cx="4283383" cy="307340"/>
          </a:xfrm>
          <a:prstGeom prst="roundRect">
            <a:avLst/>
          </a:prstGeom>
          <a:solidFill>
            <a:srgbClr val="F7E5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buNone/>
            </a:pPr>
            <a:r>
              <a:rPr lang="zh-CN" altLang="en-US" sz="1700" b="1" dirty="0">
                <a:solidFill>
                  <a:schemeClr val="tx1"/>
                </a:solidFill>
                <a:latin typeface="新蒂黑板报" panose="03000600000000000000" pitchFamily="66" charset="-122"/>
                <a:ea typeface="新蒂黑板报" panose="03000600000000000000" pitchFamily="66" charset="-122"/>
                <a:sym typeface="+mn-ea"/>
              </a:rPr>
              <a:t>全面建设社会主义</a:t>
            </a:r>
            <a:r>
              <a:rPr lang="zh-CN" altLang="en-US" sz="1700" b="1" dirty="0" smtClean="0">
                <a:solidFill>
                  <a:schemeClr val="tx1"/>
                </a:solidFill>
                <a:latin typeface="新蒂黑板报" panose="03000600000000000000" pitchFamily="66" charset="-122"/>
                <a:ea typeface="新蒂黑板报" panose="03000600000000000000" pitchFamily="66" charset="-122"/>
                <a:sym typeface="+mn-ea"/>
              </a:rPr>
              <a:t>时期   1956</a:t>
            </a:r>
            <a:r>
              <a:rPr lang="zh-CN" altLang="en-US" sz="1700" b="1" dirty="0">
                <a:solidFill>
                  <a:schemeClr val="tx1"/>
                </a:solidFill>
                <a:latin typeface="新蒂黑板报" panose="03000600000000000000" pitchFamily="66" charset="-122"/>
                <a:ea typeface="新蒂黑板报" panose="03000600000000000000" pitchFamily="66" charset="-122"/>
                <a:sym typeface="+mn-ea"/>
              </a:rPr>
              <a:t>－1966</a:t>
            </a:r>
          </a:p>
        </p:txBody>
      </p:sp>
      <p:sp>
        <p:nvSpPr>
          <p:cNvPr id="6" name="右大括号 5"/>
          <p:cNvSpPr/>
          <p:nvPr/>
        </p:nvSpPr>
        <p:spPr>
          <a:xfrm>
            <a:off x="3896141" y="4339452"/>
            <a:ext cx="111869" cy="1036790"/>
          </a:xfrm>
          <a:prstGeom prst="rightBrace">
            <a:avLst/>
          </a:prstGeom>
          <a:ln w="53975" cmpd="sng">
            <a:solidFill>
              <a:srgbClr val="0070C0"/>
            </a:solidFill>
            <a:prstDash val="soli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sz="1350"/>
          </a:p>
        </p:txBody>
      </p:sp>
      <p:sp>
        <p:nvSpPr>
          <p:cNvPr id="7" name="圆角矩形 6"/>
          <p:cNvSpPr/>
          <p:nvPr/>
        </p:nvSpPr>
        <p:spPr>
          <a:xfrm>
            <a:off x="4299447" y="4656483"/>
            <a:ext cx="3944961" cy="389255"/>
          </a:xfrm>
          <a:prstGeom prst="roundRect">
            <a:avLst/>
          </a:prstGeom>
          <a:solidFill>
            <a:srgbClr val="F7E5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buNone/>
            </a:pPr>
            <a:r>
              <a:rPr lang="zh-CN" altLang="en-US" sz="1700" b="1" dirty="0">
                <a:solidFill>
                  <a:schemeClr val="tx1"/>
                </a:solidFill>
                <a:latin typeface="新蒂黑板报" panose="03000600000000000000" pitchFamily="66" charset="-122"/>
                <a:ea typeface="新蒂黑板报" panose="03000600000000000000" pitchFamily="66" charset="-122"/>
                <a:sym typeface="+mn-ea"/>
              </a:rPr>
              <a:t>社会主义现代化建设</a:t>
            </a:r>
            <a:r>
              <a:rPr lang="zh-CN" altLang="en-US" sz="1700" b="1" dirty="0" smtClean="0">
                <a:solidFill>
                  <a:schemeClr val="tx1"/>
                </a:solidFill>
                <a:latin typeface="新蒂黑板报" panose="03000600000000000000" pitchFamily="66" charset="-122"/>
                <a:ea typeface="新蒂黑板报" panose="03000600000000000000" pitchFamily="66" charset="-122"/>
                <a:sym typeface="+mn-ea"/>
              </a:rPr>
              <a:t>时期  1978</a:t>
            </a:r>
            <a:r>
              <a:rPr lang="zh-CN" altLang="en-US" sz="1700" b="1" dirty="0">
                <a:solidFill>
                  <a:schemeClr val="tx1"/>
                </a:solidFill>
                <a:latin typeface="新蒂黑板报" panose="03000600000000000000" pitchFamily="66" charset="-122"/>
                <a:ea typeface="新蒂黑板报" panose="03000600000000000000" pitchFamily="66" charset="-122"/>
                <a:sym typeface="+mn-ea"/>
              </a:rPr>
              <a:t>－今</a:t>
            </a:r>
          </a:p>
        </p:txBody>
      </p:sp>
      <p:sp>
        <p:nvSpPr>
          <p:cNvPr id="8" name="圆角矩形 7"/>
          <p:cNvSpPr/>
          <p:nvPr/>
        </p:nvSpPr>
        <p:spPr>
          <a:xfrm>
            <a:off x="4292822" y="3999589"/>
            <a:ext cx="3951586" cy="314325"/>
          </a:xfrm>
          <a:prstGeom prst="roundRect">
            <a:avLst/>
          </a:prstGeom>
          <a:solidFill>
            <a:srgbClr val="F7E5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buNone/>
            </a:pPr>
            <a:r>
              <a:rPr lang="zh-CN" altLang="en-US" sz="1700" b="1" dirty="0">
                <a:solidFill>
                  <a:schemeClr val="tx1"/>
                </a:solidFill>
                <a:latin typeface="新蒂黑板报" panose="03000600000000000000" pitchFamily="66" charset="-122"/>
                <a:ea typeface="新蒂黑板报" panose="03000600000000000000" pitchFamily="66" charset="-122"/>
                <a:sym typeface="+mn-ea"/>
              </a:rPr>
              <a:t>文化大革命</a:t>
            </a:r>
            <a:r>
              <a:rPr lang="zh-CN" altLang="en-US" sz="1700" b="1" dirty="0" smtClean="0">
                <a:solidFill>
                  <a:schemeClr val="tx1"/>
                </a:solidFill>
                <a:latin typeface="新蒂黑板报" panose="03000600000000000000" pitchFamily="66" charset="-122"/>
                <a:ea typeface="新蒂黑板报" panose="03000600000000000000" pitchFamily="66" charset="-122"/>
                <a:sym typeface="+mn-ea"/>
              </a:rPr>
              <a:t>时期     1966</a:t>
            </a:r>
            <a:r>
              <a:rPr lang="zh-CN" altLang="en-US" sz="1700" b="1" dirty="0">
                <a:solidFill>
                  <a:schemeClr val="tx1"/>
                </a:solidFill>
                <a:latin typeface="新蒂黑板报" panose="03000600000000000000" pitchFamily="66" charset="-122"/>
                <a:ea typeface="新蒂黑板报" panose="03000600000000000000" pitchFamily="66" charset="-122"/>
                <a:sym typeface="+mn-ea"/>
              </a:rPr>
              <a:t>－1976</a:t>
            </a:r>
          </a:p>
        </p:txBody>
      </p:sp>
      <p:sp>
        <p:nvSpPr>
          <p:cNvPr id="24" name="文本框 23"/>
          <p:cNvSpPr txBox="1"/>
          <p:nvPr/>
        </p:nvSpPr>
        <p:spPr>
          <a:xfrm>
            <a:off x="814451" y="3819850"/>
            <a:ext cx="3286477" cy="338554"/>
          </a:xfrm>
          <a:prstGeom prst="rect">
            <a:avLst/>
          </a:prstGeom>
          <a:noFill/>
        </p:spPr>
        <p:txBody>
          <a:bodyPr wrap="none" rtlCol="0" anchor="t">
            <a:spAutoFit/>
          </a:bodyPr>
          <a:lstStyle/>
          <a:p>
            <a:r>
              <a:rPr lang="zh-CN" altLang="en-US" sz="1600" b="1" dirty="0">
                <a:solidFill>
                  <a:srgbClr val="FF0000"/>
                </a:solidFill>
                <a:latin typeface="方正静蕾简体" panose="02000000000000000000" pitchFamily="2" charset="-122"/>
                <a:ea typeface="方正静蕾简体" panose="02000000000000000000" pitchFamily="2" charset="-122"/>
                <a:sym typeface="+mn-ea"/>
              </a:rPr>
              <a:t>第三单元　中国特色社会主义道路</a:t>
            </a:r>
          </a:p>
        </p:txBody>
      </p:sp>
      <p:sp>
        <p:nvSpPr>
          <p:cNvPr id="9" name="灯片编号占位符 8"/>
          <p:cNvSpPr>
            <a:spLocks noGrp="1"/>
          </p:cNvSpPr>
          <p:nvPr>
            <p:ph type="sldNum" sz="quarter" idx="12"/>
          </p:nvPr>
        </p:nvSpPr>
        <p:spPr/>
        <p:txBody>
          <a:bodyPr/>
          <a:lstStyle/>
          <a:p>
            <a:pPr>
              <a:defRPr/>
            </a:pPr>
            <a:fld id="{69EDDCBF-11BB-42A4-94A5-842B9A9B9E7F}" type="slidenum">
              <a:rPr lang="zh-CN" altLang="en-US" smtClean="0"/>
              <a:pPr>
                <a:defRPr/>
              </a:pPr>
              <a:t>5</a:t>
            </a:fld>
            <a:endParaRPr lang="zh-CN" altLang="en-US"/>
          </a:p>
        </p:txBody>
      </p:sp>
      <p:sp>
        <p:nvSpPr>
          <p:cNvPr id="10" name="页脚占位符 9"/>
          <p:cNvSpPr>
            <a:spLocks noGrp="1"/>
          </p:cNvSpPr>
          <p:nvPr>
            <p:ph type="ftr" sz="quarter" idx="11"/>
          </p:nvPr>
        </p:nvSpPr>
        <p:spPr/>
        <p:txBody>
          <a:bodyPr/>
          <a:lstStyle/>
          <a:p>
            <a:pPr>
              <a:defRPr/>
            </a:pPr>
            <a:endParaRPr lang="zh-CN" altLang="en-US"/>
          </a:p>
        </p:txBody>
      </p:sp>
      <p:sp>
        <p:nvSpPr>
          <p:cNvPr id="11" name="日期占位符 10"/>
          <p:cNvSpPr>
            <a:spLocks noGrp="1"/>
          </p:cNvSpPr>
          <p:nvPr>
            <p:ph type="dt" sz="half" idx="10"/>
          </p:nvPr>
        </p:nvSpPr>
        <p:spPr/>
        <p:txBody>
          <a:bodyPr/>
          <a:lstStyle/>
          <a:p>
            <a:pPr>
              <a:defRPr/>
            </a:pPr>
            <a:r>
              <a:rPr lang="en-US" altLang="zh-CN" smtClean="0"/>
              <a:t>2</a:t>
            </a:r>
            <a:endParaRPr lang="zh-CN" altLang="en-US"/>
          </a:p>
        </p:txBody>
      </p:sp>
      <p:sp>
        <p:nvSpPr>
          <p:cNvPr id="26" name="Text Box 4"/>
          <p:cNvSpPr txBox="1">
            <a:spLocks noChangeArrowheads="1"/>
          </p:cNvSpPr>
          <p:nvPr/>
        </p:nvSpPr>
        <p:spPr bwMode="auto">
          <a:xfrm>
            <a:off x="3748306" y="-203995"/>
            <a:ext cx="60483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9600" b="1" dirty="0">
                <a:effectLst>
                  <a:outerShdw blurRad="38100" dist="38100" dir="2700000" algn="tl">
                    <a:srgbClr val="C0C0C0"/>
                  </a:outerShdw>
                </a:effectLst>
                <a:ea typeface="隶书" panose="02010509060101010101" pitchFamily="49" charset="-122"/>
              </a:rPr>
              <a:t>四个时期</a:t>
            </a:r>
          </a:p>
        </p:txBody>
      </p:sp>
    </p:spTree>
    <p:extLst>
      <p:ext uri="{BB962C8B-B14F-4D97-AF65-F5344CB8AC3E}">
        <p14:creationId xmlns:p14="http://schemas.microsoft.com/office/powerpoint/2010/main" val="15895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0"/>
                            </p:stCondLst>
                            <p:childTnLst>
                              <p:par>
                                <p:cTn id="24" presetID="18" presetClass="entr" presetSubtype="12"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strips(downLeft)">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4" grpId="0" bldLvl="0" animBg="1"/>
      <p:bldP spid="4" grpId="1" animBg="1"/>
      <p:bldP spid="5" grpId="0" bldLvl="0" animBg="1"/>
      <p:bldP spid="5" grpId="1" animBg="1"/>
      <p:bldP spid="6" grpId="0" bldLvl="0" animBg="1"/>
      <p:bldP spid="7" grpId="0" bldLvl="0" animBg="1"/>
      <p:bldP spid="8" grpId="0" bldLvl="0" animBg="1"/>
      <p:bldP spid="8" grpId="1"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AutoShape 6"/>
          <p:cNvSpPr>
            <a:spLocks noChangeArrowheads="1"/>
          </p:cNvSpPr>
          <p:nvPr/>
        </p:nvSpPr>
        <p:spPr bwMode="auto">
          <a:xfrm>
            <a:off x="250825" y="5157788"/>
            <a:ext cx="8893175" cy="146050"/>
          </a:xfrm>
          <a:prstGeom prst="rightArrow">
            <a:avLst>
              <a:gd name="adj1" fmla="val 49454"/>
              <a:gd name="adj2" fmla="val 362529"/>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1" name="AutoShape 7"/>
          <p:cNvSpPr>
            <a:spLocks/>
          </p:cNvSpPr>
          <p:nvPr/>
        </p:nvSpPr>
        <p:spPr bwMode="auto">
          <a:xfrm rot="16200000">
            <a:off x="4356101" y="1844675"/>
            <a:ext cx="431800" cy="8353425"/>
          </a:xfrm>
          <a:prstGeom prst="leftBrace">
            <a:avLst>
              <a:gd name="adj1" fmla="val 161213"/>
              <a:gd name="adj2" fmla="val 50000"/>
            </a:avLst>
          </a:pr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2" name="WordArt 8" descr="line2-3"/>
          <p:cNvSpPr>
            <a:spLocks noChangeArrowheads="1" noChangeShapeType="1" noTextEdit="1"/>
          </p:cNvSpPr>
          <p:nvPr/>
        </p:nvSpPr>
        <p:spPr bwMode="auto">
          <a:xfrm>
            <a:off x="3492500" y="6381750"/>
            <a:ext cx="2333625" cy="457200"/>
          </a:xfrm>
          <a:prstGeom prst="rect">
            <a:avLst/>
          </a:prstGeom>
        </p:spPr>
        <p:txBody>
          <a:bodyPr wrap="none" fromWordArt="1">
            <a:prstTxWarp prst="textPlain">
              <a:avLst>
                <a:gd name="adj" fmla="val 50000"/>
              </a:avLst>
            </a:prstTxWarp>
          </a:bodyPr>
          <a:lstStyle/>
          <a:p>
            <a:pPr algn="ctr"/>
            <a:r>
              <a:rPr lang="zh-CN" altLang="en-US" b="1" kern="10">
                <a:ln w="9525">
                  <a:solidFill>
                    <a:srgbClr val="FFFF99"/>
                  </a:solidFill>
                  <a:round/>
                  <a:headEnd/>
                  <a:tailEnd/>
                </a:ln>
                <a:blipFill dpi="0" rotWithShape="1">
                  <a:blip r:embed="rId2"/>
                  <a:srcRect/>
                  <a:stretch>
                    <a:fillRect/>
                  </a:stretch>
                </a:blipFill>
                <a:effectLst>
                  <a:outerShdw dist="35921" dir="2700000" algn="ctr" rotWithShape="0">
                    <a:srgbClr val="808080">
                      <a:alpha val="80000"/>
                    </a:srgbClr>
                  </a:outerShdw>
                </a:effectLst>
                <a:latin typeface="隶书" panose="02010509060101010101" pitchFamily="49" charset="-122"/>
                <a:ea typeface="隶书" panose="02010509060101010101" pitchFamily="49" charset="-122"/>
              </a:rPr>
              <a:t>中国现代史</a:t>
            </a:r>
          </a:p>
        </p:txBody>
      </p:sp>
      <p:sp>
        <p:nvSpPr>
          <p:cNvPr id="62473" name="AutoShape 9"/>
          <p:cNvSpPr>
            <a:spLocks noChangeArrowheads="1"/>
          </p:cNvSpPr>
          <p:nvPr/>
        </p:nvSpPr>
        <p:spPr bwMode="auto">
          <a:xfrm>
            <a:off x="252413" y="5084763"/>
            <a:ext cx="71437" cy="73025"/>
          </a:xfrm>
          <a:prstGeom prst="smileyFace">
            <a:avLst>
              <a:gd name="adj" fmla="val 4653"/>
            </a:avLst>
          </a:prstGeom>
          <a:solidFill>
            <a:schemeClr val="accent1"/>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4" name="AutoShape 10"/>
          <p:cNvSpPr>
            <a:spLocks noChangeArrowheads="1"/>
          </p:cNvSpPr>
          <p:nvPr/>
        </p:nvSpPr>
        <p:spPr bwMode="auto">
          <a:xfrm>
            <a:off x="2124075" y="5084763"/>
            <a:ext cx="71438" cy="73025"/>
          </a:xfrm>
          <a:prstGeom prst="smileyFace">
            <a:avLst>
              <a:gd name="adj" fmla="val 4653"/>
            </a:avLst>
          </a:prstGeom>
          <a:solidFill>
            <a:schemeClr val="accent1"/>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5" name="AutoShape 11"/>
          <p:cNvSpPr>
            <a:spLocks noChangeArrowheads="1"/>
          </p:cNvSpPr>
          <p:nvPr/>
        </p:nvSpPr>
        <p:spPr bwMode="auto">
          <a:xfrm>
            <a:off x="4543425" y="5084763"/>
            <a:ext cx="71438" cy="73025"/>
          </a:xfrm>
          <a:prstGeom prst="smileyFace">
            <a:avLst>
              <a:gd name="adj" fmla="val 4653"/>
            </a:avLst>
          </a:prstGeom>
          <a:solidFill>
            <a:schemeClr val="accent1"/>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6" name="AutoShape 12"/>
          <p:cNvSpPr>
            <a:spLocks noChangeArrowheads="1"/>
          </p:cNvSpPr>
          <p:nvPr/>
        </p:nvSpPr>
        <p:spPr bwMode="auto">
          <a:xfrm>
            <a:off x="6805613" y="5084763"/>
            <a:ext cx="71437" cy="73025"/>
          </a:xfrm>
          <a:prstGeom prst="smileyFace">
            <a:avLst>
              <a:gd name="adj" fmla="val 4653"/>
            </a:avLst>
          </a:prstGeom>
          <a:solidFill>
            <a:schemeClr val="accent1"/>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7" name="AutoShape 13"/>
          <p:cNvSpPr>
            <a:spLocks noChangeArrowheads="1"/>
          </p:cNvSpPr>
          <p:nvPr/>
        </p:nvSpPr>
        <p:spPr bwMode="auto">
          <a:xfrm>
            <a:off x="7596188" y="5084763"/>
            <a:ext cx="71437" cy="73025"/>
          </a:xfrm>
          <a:prstGeom prst="smileyFace">
            <a:avLst>
              <a:gd name="adj" fmla="val 4653"/>
            </a:avLst>
          </a:prstGeom>
          <a:solidFill>
            <a:schemeClr val="accent1"/>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8" name="Rectangle 14"/>
          <p:cNvSpPr>
            <a:spLocks noChangeArrowheads="1"/>
          </p:cNvSpPr>
          <p:nvPr/>
        </p:nvSpPr>
        <p:spPr bwMode="auto">
          <a:xfrm>
            <a:off x="0" y="5373688"/>
            <a:ext cx="758825" cy="406400"/>
          </a:xfrm>
          <a:prstGeom prst="rect">
            <a:avLst/>
          </a:prstGeom>
          <a:noFill/>
          <a:ln w="9525" algn="ctr">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FF0066"/>
                </a:solidFill>
              </a:rPr>
              <a:t>1949</a:t>
            </a:r>
          </a:p>
        </p:txBody>
      </p:sp>
      <p:sp>
        <p:nvSpPr>
          <p:cNvPr id="62479" name="Rectangle 15"/>
          <p:cNvSpPr>
            <a:spLocks noChangeArrowheads="1"/>
          </p:cNvSpPr>
          <p:nvPr/>
        </p:nvSpPr>
        <p:spPr bwMode="auto">
          <a:xfrm>
            <a:off x="1778000" y="5399088"/>
            <a:ext cx="758825" cy="406400"/>
          </a:xfrm>
          <a:prstGeom prst="rect">
            <a:avLst/>
          </a:prstGeom>
          <a:noFill/>
          <a:ln w="9525" algn="ctr">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66"/>
                </a:solidFill>
              </a:rPr>
              <a:t>1956</a:t>
            </a:r>
          </a:p>
        </p:txBody>
      </p:sp>
      <p:sp>
        <p:nvSpPr>
          <p:cNvPr id="62480" name="Rectangle 16"/>
          <p:cNvSpPr>
            <a:spLocks noChangeArrowheads="1"/>
          </p:cNvSpPr>
          <p:nvPr/>
        </p:nvSpPr>
        <p:spPr bwMode="auto">
          <a:xfrm>
            <a:off x="4211638" y="5399088"/>
            <a:ext cx="758825" cy="406400"/>
          </a:xfrm>
          <a:prstGeom prst="rect">
            <a:avLst/>
          </a:prstGeom>
          <a:noFill/>
          <a:ln w="9525" algn="ctr">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66"/>
                </a:solidFill>
              </a:rPr>
              <a:t>1966</a:t>
            </a:r>
          </a:p>
        </p:txBody>
      </p:sp>
      <p:sp>
        <p:nvSpPr>
          <p:cNvPr id="62481" name="Rectangle 17"/>
          <p:cNvSpPr>
            <a:spLocks noChangeArrowheads="1"/>
          </p:cNvSpPr>
          <p:nvPr/>
        </p:nvSpPr>
        <p:spPr bwMode="auto">
          <a:xfrm>
            <a:off x="6516688" y="5373688"/>
            <a:ext cx="758825" cy="406400"/>
          </a:xfrm>
          <a:prstGeom prst="rect">
            <a:avLst/>
          </a:prstGeom>
          <a:noFill/>
          <a:ln w="9525" algn="ctr">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66"/>
                </a:solidFill>
              </a:rPr>
              <a:t>1976</a:t>
            </a:r>
          </a:p>
        </p:txBody>
      </p:sp>
      <p:sp>
        <p:nvSpPr>
          <p:cNvPr id="62482" name="Rectangle 18"/>
          <p:cNvSpPr>
            <a:spLocks noChangeArrowheads="1"/>
          </p:cNvSpPr>
          <p:nvPr/>
        </p:nvSpPr>
        <p:spPr bwMode="auto">
          <a:xfrm>
            <a:off x="7380288" y="5373688"/>
            <a:ext cx="758825" cy="406400"/>
          </a:xfrm>
          <a:prstGeom prst="rect">
            <a:avLst/>
          </a:prstGeom>
          <a:noFill/>
          <a:ln w="9525" algn="ctr">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66"/>
                </a:solidFill>
              </a:rPr>
              <a:t>1978</a:t>
            </a:r>
          </a:p>
        </p:txBody>
      </p:sp>
      <p:grpSp>
        <p:nvGrpSpPr>
          <p:cNvPr id="20" name="组合 19"/>
          <p:cNvGrpSpPr/>
          <p:nvPr/>
        </p:nvGrpSpPr>
        <p:grpSpPr>
          <a:xfrm>
            <a:off x="1070125" y="669507"/>
            <a:ext cx="7679389" cy="3689179"/>
            <a:chOff x="954" y="675"/>
            <a:chExt cx="17602" cy="8051"/>
          </a:xfrm>
        </p:grpSpPr>
        <p:sp>
          <p:nvSpPr>
            <p:cNvPr id="21" name="文本框 20"/>
            <p:cNvSpPr txBox="1"/>
            <p:nvPr/>
          </p:nvSpPr>
          <p:spPr>
            <a:xfrm>
              <a:off x="1631" y="7383"/>
              <a:ext cx="16925" cy="1343"/>
            </a:xfrm>
            <a:prstGeom prst="rect">
              <a:avLst/>
            </a:prstGeom>
            <a:noFill/>
          </p:spPr>
          <p:txBody>
            <a:bodyPr wrap="square" rtlCol="0" anchor="t">
              <a:spAutoFit/>
            </a:bodyPr>
            <a:lstStyle/>
            <a:p>
              <a:pPr algn="l">
                <a:buClrTx/>
                <a:buSzTx/>
                <a:buNone/>
              </a:pPr>
              <a:r>
                <a:rPr lang="en-US" altLang="zh-CN" sz="1700" b="1" dirty="0">
                  <a:latin typeface="方正静蕾简体" panose="02000000000000000000" pitchFamily="2" charset="-122"/>
                  <a:ea typeface="方正静蕾简体" panose="02000000000000000000" pitchFamily="2" charset="-122"/>
                </a:rPr>
                <a:t>    </a:t>
              </a:r>
              <a:r>
                <a:rPr lang="zh-CN" altLang="en-US" sz="1700" b="1" dirty="0">
                  <a:latin typeface="方正静蕾简体" panose="02000000000000000000" pitchFamily="2" charset="-122"/>
                  <a:ea typeface="方正静蕾简体" panose="02000000000000000000" pitchFamily="2" charset="-122"/>
                </a:rPr>
                <a:t>第18课　科学技术的成就</a:t>
              </a:r>
            </a:p>
            <a:p>
              <a:pPr algn="l">
                <a:buClrTx/>
                <a:buSzTx/>
                <a:buNone/>
              </a:pPr>
              <a:r>
                <a:rPr lang="zh-CN" altLang="en-US" sz="1700" b="1" dirty="0">
                  <a:latin typeface="方正静蕾简体" panose="02000000000000000000" pitchFamily="2" charset="-122"/>
                  <a:ea typeface="方正静蕾简体" panose="02000000000000000000" pitchFamily="2" charset="-122"/>
                </a:rPr>
                <a:t>　　第19课　社会生活的变迁</a:t>
              </a:r>
              <a:endParaRPr lang="zh-CN" altLang="en-US" sz="1700" b="1" dirty="0">
                <a:effectLst>
                  <a:outerShdw blurRad="38100" dist="19050" dir="2700000" algn="tl" rotWithShape="0">
                    <a:schemeClr val="dk1">
                      <a:alpha val="40000"/>
                    </a:schemeClr>
                  </a:outerShdw>
                </a:effectLst>
                <a:latin typeface="方正静蕾简体" panose="02000000000000000000" pitchFamily="2" charset="-122"/>
                <a:ea typeface="方正静蕾简体" panose="02000000000000000000" pitchFamily="2" charset="-122"/>
              </a:endParaRPr>
            </a:p>
          </p:txBody>
        </p:sp>
        <p:sp>
          <p:nvSpPr>
            <p:cNvPr id="22" name="Freeform 21"/>
            <p:cNvSpPr/>
            <p:nvPr/>
          </p:nvSpPr>
          <p:spPr bwMode="auto">
            <a:xfrm flipV="1">
              <a:off x="1358" y="1590"/>
              <a:ext cx="11525" cy="209"/>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solidFill>
            <a:ln>
              <a:noFill/>
            </a:ln>
          </p:spPr>
          <p:txBody>
            <a:bodyPr vert="horz" wrap="square" lIns="68580" tIns="34290" rIns="68580" bIns="34290" numCol="1" anchor="t" anchorCtr="0" compatLnSpc="1"/>
            <a:lstStyle/>
            <a:p>
              <a:endParaRPr lang="zh-CN" altLang="en-US" sz="1200"/>
            </a:p>
          </p:txBody>
        </p:sp>
        <p:sp>
          <p:nvSpPr>
            <p:cNvPr id="23" name="文本框 22"/>
            <p:cNvSpPr txBox="1"/>
            <p:nvPr/>
          </p:nvSpPr>
          <p:spPr>
            <a:xfrm>
              <a:off x="2009" y="829"/>
              <a:ext cx="7419" cy="772"/>
            </a:xfrm>
            <a:prstGeom prst="rect">
              <a:avLst/>
            </a:prstGeom>
            <a:noFill/>
          </p:spPr>
          <p:txBody>
            <a:bodyPr wrap="none" rtlCol="0" anchor="t">
              <a:spAutoFit/>
            </a:bodyPr>
            <a:lstStyle/>
            <a:p>
              <a:pPr algn="l">
                <a:buClrTx/>
                <a:buSzTx/>
              </a:pPr>
              <a:r>
                <a:rPr lang="zh-CN" altLang="en-US" sz="1700" b="1" dirty="0">
                  <a:solidFill>
                    <a:srgbClr val="FF0000"/>
                  </a:solidFill>
                  <a:latin typeface="方正静蕾简体" panose="02000000000000000000" pitchFamily="2" charset="-122"/>
                  <a:ea typeface="方正静蕾简体" panose="02000000000000000000" pitchFamily="2" charset="-122"/>
                  <a:sym typeface="+mn-ea"/>
                </a:rPr>
                <a:t>第四单元　民族团结与祖国统一</a:t>
              </a:r>
            </a:p>
          </p:txBody>
        </p:sp>
        <p:sp>
          <p:nvSpPr>
            <p:cNvPr id="24" name="文本框 23"/>
            <p:cNvSpPr txBox="1"/>
            <p:nvPr/>
          </p:nvSpPr>
          <p:spPr>
            <a:xfrm>
              <a:off x="1531" y="1734"/>
              <a:ext cx="10321" cy="1914"/>
            </a:xfrm>
            <a:prstGeom prst="rect">
              <a:avLst/>
            </a:prstGeom>
            <a:noFill/>
          </p:spPr>
          <p:txBody>
            <a:bodyPr wrap="square" rtlCol="0" anchor="t">
              <a:spAutoFit/>
            </a:bodyPr>
            <a:lstStyle/>
            <a:p>
              <a:pPr algn="l">
                <a:buClrTx/>
                <a:buSzTx/>
              </a:pPr>
              <a:r>
                <a:rPr lang="en-US" altLang="zh-CN" sz="1700" b="1" dirty="0">
                  <a:latin typeface="方正静蕾简体" panose="02000000000000000000" pitchFamily="2" charset="-122"/>
                  <a:ea typeface="方正静蕾简体" panose="02000000000000000000" pitchFamily="2" charset="-122"/>
                  <a:sym typeface="+mn-ea"/>
                </a:rPr>
                <a:t>    </a:t>
              </a:r>
              <a:r>
                <a:rPr lang="zh-CN" altLang="en-US" sz="1700" b="1" dirty="0">
                  <a:latin typeface="方正静蕾简体" panose="02000000000000000000" pitchFamily="2" charset="-122"/>
                  <a:ea typeface="方正静蕾简体" panose="02000000000000000000" pitchFamily="2" charset="-122"/>
                  <a:sym typeface="+mn-ea"/>
                </a:rPr>
                <a:t>第1</a:t>
              </a:r>
              <a:r>
                <a:rPr lang="en-US" altLang="zh-CN" sz="1700" b="1" dirty="0">
                  <a:latin typeface="方正静蕾简体" panose="02000000000000000000" pitchFamily="2" charset="-122"/>
                  <a:ea typeface="方正静蕾简体" panose="02000000000000000000" pitchFamily="2" charset="-122"/>
                  <a:sym typeface="+mn-ea"/>
                </a:rPr>
                <a:t>2</a:t>
              </a:r>
              <a:r>
                <a:rPr lang="zh-CN" altLang="en-US" sz="1700" b="1" dirty="0">
                  <a:latin typeface="方正静蕾简体" panose="02000000000000000000" pitchFamily="2" charset="-122"/>
                  <a:ea typeface="方正静蕾简体" panose="02000000000000000000" pitchFamily="2" charset="-122"/>
                  <a:sym typeface="+mn-ea"/>
                </a:rPr>
                <a:t>课　民族团结</a:t>
              </a:r>
              <a:endParaRPr lang="zh-CN" altLang="en-US" sz="1700" b="1" dirty="0">
                <a:latin typeface="方正静蕾简体" panose="02000000000000000000" pitchFamily="2" charset="-122"/>
                <a:ea typeface="方正静蕾简体" panose="02000000000000000000" pitchFamily="2" charset="-122"/>
              </a:endParaRPr>
            </a:p>
            <a:p>
              <a:pPr algn="l">
                <a:buClrTx/>
                <a:buSzTx/>
              </a:pPr>
              <a:r>
                <a:rPr lang="zh-CN" altLang="en-US" sz="1700" b="1" dirty="0">
                  <a:latin typeface="方正静蕾简体" panose="02000000000000000000" pitchFamily="2" charset="-122"/>
                  <a:ea typeface="方正静蕾简体" panose="02000000000000000000" pitchFamily="2" charset="-122"/>
                  <a:sym typeface="+mn-ea"/>
                </a:rPr>
                <a:t>　　第1</a:t>
              </a:r>
              <a:r>
                <a:rPr lang="en-US" altLang="zh-CN" sz="1700" b="1" dirty="0">
                  <a:latin typeface="方正静蕾简体" panose="02000000000000000000" pitchFamily="2" charset="-122"/>
                  <a:ea typeface="方正静蕾简体" panose="02000000000000000000" pitchFamily="2" charset="-122"/>
                  <a:sym typeface="+mn-ea"/>
                </a:rPr>
                <a:t>3</a:t>
              </a:r>
              <a:r>
                <a:rPr lang="zh-CN" altLang="en-US" sz="1700" b="1" dirty="0">
                  <a:latin typeface="方正静蕾简体" panose="02000000000000000000" pitchFamily="2" charset="-122"/>
                  <a:ea typeface="方正静蕾简体" panose="02000000000000000000" pitchFamily="2" charset="-122"/>
                  <a:sym typeface="+mn-ea"/>
                </a:rPr>
                <a:t>课　香港和澳门回归祖国</a:t>
              </a:r>
              <a:endParaRPr lang="zh-CN" altLang="en-US" sz="1700" b="1" dirty="0">
                <a:latin typeface="方正静蕾简体" panose="02000000000000000000" pitchFamily="2" charset="-122"/>
                <a:ea typeface="方正静蕾简体" panose="02000000000000000000" pitchFamily="2" charset="-122"/>
              </a:endParaRPr>
            </a:p>
            <a:p>
              <a:pPr algn="l">
                <a:buClrTx/>
                <a:buSzTx/>
              </a:pPr>
              <a:r>
                <a:rPr lang="zh-CN" altLang="en-US" sz="1700" b="1" dirty="0">
                  <a:latin typeface="方正静蕾简体" panose="02000000000000000000" pitchFamily="2" charset="-122"/>
                  <a:ea typeface="方正静蕾简体" panose="02000000000000000000" pitchFamily="2" charset="-122"/>
                  <a:sym typeface="+mn-ea"/>
                </a:rPr>
                <a:t>　　第1</a:t>
              </a:r>
              <a:r>
                <a:rPr lang="en-US" altLang="zh-CN" sz="1700" b="1" dirty="0">
                  <a:latin typeface="方正静蕾简体" panose="02000000000000000000" pitchFamily="2" charset="-122"/>
                  <a:ea typeface="方正静蕾简体" panose="02000000000000000000" pitchFamily="2" charset="-122"/>
                  <a:sym typeface="+mn-ea"/>
                </a:rPr>
                <a:t>4</a:t>
              </a:r>
              <a:r>
                <a:rPr lang="zh-CN" altLang="en-US" sz="1700" b="1" dirty="0">
                  <a:latin typeface="方正静蕾简体" panose="02000000000000000000" pitchFamily="2" charset="-122"/>
                  <a:ea typeface="方正静蕾简体" panose="02000000000000000000" pitchFamily="2" charset="-122"/>
                  <a:sym typeface="+mn-ea"/>
                </a:rPr>
                <a:t>课　海峡两岸的交往</a:t>
              </a:r>
              <a:endParaRPr lang="zh-CN" altLang="en-US" sz="1700" dirty="0"/>
            </a:p>
          </p:txBody>
        </p:sp>
        <p:grpSp>
          <p:nvGrpSpPr>
            <p:cNvPr id="25" name="组合 24"/>
            <p:cNvGrpSpPr/>
            <p:nvPr/>
          </p:nvGrpSpPr>
          <p:grpSpPr>
            <a:xfrm>
              <a:off x="983" y="3529"/>
              <a:ext cx="1050" cy="816"/>
              <a:chOff x="4894545" y="2680046"/>
              <a:chExt cx="620750" cy="542518"/>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4545" y="2680046"/>
                <a:ext cx="620750" cy="542518"/>
              </a:xfrm>
              <a:prstGeom prst="rect">
                <a:avLst/>
              </a:prstGeom>
            </p:spPr>
          </p:pic>
          <p:sp>
            <p:nvSpPr>
              <p:cNvPr id="40" name="任意多边形 39"/>
              <p:cNvSpPr/>
              <p:nvPr/>
            </p:nvSpPr>
            <p:spPr>
              <a:xfrm>
                <a:off x="5004023" y="2724239"/>
                <a:ext cx="485775" cy="474345"/>
              </a:xfrm>
              <a:custGeom>
                <a:avLst/>
                <a:gdLst>
                  <a:gd name="connsiteX0" fmla="*/ 245745 w 485775"/>
                  <a:gd name="connsiteY0" fmla="*/ 0 h 474345"/>
                  <a:gd name="connsiteX1" fmla="*/ 165735 w 485775"/>
                  <a:gd name="connsiteY1" fmla="*/ 150495 h 474345"/>
                  <a:gd name="connsiteX2" fmla="*/ 0 w 485775"/>
                  <a:gd name="connsiteY2" fmla="*/ 180975 h 474345"/>
                  <a:gd name="connsiteX3" fmla="*/ 114300 w 485775"/>
                  <a:gd name="connsiteY3" fmla="*/ 302895 h 474345"/>
                  <a:gd name="connsiteX4" fmla="*/ 93345 w 485775"/>
                  <a:gd name="connsiteY4" fmla="*/ 466725 h 474345"/>
                  <a:gd name="connsiteX5" fmla="*/ 245745 w 485775"/>
                  <a:gd name="connsiteY5" fmla="*/ 400050 h 474345"/>
                  <a:gd name="connsiteX6" fmla="*/ 401955 w 485775"/>
                  <a:gd name="connsiteY6" fmla="*/ 474345 h 474345"/>
                  <a:gd name="connsiteX7" fmla="*/ 377190 w 485775"/>
                  <a:gd name="connsiteY7" fmla="*/ 304800 h 474345"/>
                  <a:gd name="connsiteX8" fmla="*/ 485775 w 485775"/>
                  <a:gd name="connsiteY8" fmla="*/ 182880 h 474345"/>
                  <a:gd name="connsiteX9" fmla="*/ 329565 w 485775"/>
                  <a:gd name="connsiteY9" fmla="*/ 152400 h 474345"/>
                  <a:gd name="connsiteX10" fmla="*/ 245745 w 485775"/>
                  <a:gd name="connsiteY10" fmla="*/ 0 h 4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775" h="474345">
                    <a:moveTo>
                      <a:pt x="245745" y="0"/>
                    </a:moveTo>
                    <a:lnTo>
                      <a:pt x="165735" y="150495"/>
                    </a:lnTo>
                    <a:lnTo>
                      <a:pt x="0" y="180975"/>
                    </a:lnTo>
                    <a:lnTo>
                      <a:pt x="114300" y="302895"/>
                    </a:lnTo>
                    <a:lnTo>
                      <a:pt x="93345" y="466725"/>
                    </a:lnTo>
                    <a:lnTo>
                      <a:pt x="245745" y="400050"/>
                    </a:lnTo>
                    <a:lnTo>
                      <a:pt x="401955" y="474345"/>
                    </a:lnTo>
                    <a:lnTo>
                      <a:pt x="377190" y="304800"/>
                    </a:lnTo>
                    <a:lnTo>
                      <a:pt x="485775" y="182880"/>
                    </a:lnTo>
                    <a:lnTo>
                      <a:pt x="329565" y="152400"/>
                    </a:lnTo>
                    <a:lnTo>
                      <a:pt x="245745" y="0"/>
                    </a:lnTo>
                    <a:close/>
                  </a:path>
                </a:pathLst>
              </a:custGeom>
              <a:solidFill>
                <a:srgbClr val="F7E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6" name="Freeform 21"/>
            <p:cNvSpPr/>
            <p:nvPr/>
          </p:nvSpPr>
          <p:spPr bwMode="auto">
            <a:xfrm flipV="1">
              <a:off x="1397" y="4257"/>
              <a:ext cx="11478" cy="146"/>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solidFill>
            <a:ln>
              <a:noFill/>
            </a:ln>
          </p:spPr>
          <p:txBody>
            <a:bodyPr vert="horz" wrap="square" lIns="68580" tIns="34290" rIns="68580" bIns="34290" numCol="1" anchor="t" anchorCtr="0" compatLnSpc="1"/>
            <a:lstStyle/>
            <a:p>
              <a:endParaRPr lang="zh-CN" altLang="en-US" sz="1200"/>
            </a:p>
          </p:txBody>
        </p:sp>
        <p:sp>
          <p:nvSpPr>
            <p:cNvPr id="27" name="文本框 26"/>
            <p:cNvSpPr txBox="1"/>
            <p:nvPr/>
          </p:nvSpPr>
          <p:spPr>
            <a:xfrm>
              <a:off x="2042" y="3514"/>
              <a:ext cx="7419" cy="772"/>
            </a:xfrm>
            <a:prstGeom prst="rect">
              <a:avLst/>
            </a:prstGeom>
            <a:noFill/>
          </p:spPr>
          <p:txBody>
            <a:bodyPr wrap="none" rtlCol="0" anchor="t">
              <a:spAutoFit/>
            </a:bodyPr>
            <a:lstStyle/>
            <a:p>
              <a:pPr algn="l">
                <a:buClrTx/>
                <a:buSzTx/>
              </a:pPr>
              <a:r>
                <a:rPr lang="zh-CN" altLang="en-US" sz="1700" b="1" dirty="0">
                  <a:solidFill>
                    <a:srgbClr val="FF0000"/>
                  </a:solidFill>
                  <a:latin typeface="方正静蕾简体" panose="02000000000000000000" pitchFamily="2" charset="-122"/>
                  <a:ea typeface="方正静蕾简体" panose="02000000000000000000" pitchFamily="2" charset="-122"/>
                  <a:sym typeface="+mn-ea"/>
                </a:rPr>
                <a:t>第五单元　国防建设与外交成就</a:t>
              </a:r>
            </a:p>
          </p:txBody>
        </p:sp>
        <p:sp>
          <p:nvSpPr>
            <p:cNvPr id="28" name="文本框 27"/>
            <p:cNvSpPr txBox="1"/>
            <p:nvPr/>
          </p:nvSpPr>
          <p:spPr>
            <a:xfrm>
              <a:off x="1538" y="4500"/>
              <a:ext cx="10168" cy="1914"/>
            </a:xfrm>
            <a:prstGeom prst="rect">
              <a:avLst/>
            </a:prstGeom>
            <a:noFill/>
          </p:spPr>
          <p:txBody>
            <a:bodyPr wrap="square" rtlCol="0" anchor="t">
              <a:spAutoFit/>
            </a:bodyPr>
            <a:lstStyle/>
            <a:p>
              <a:pPr algn="l">
                <a:buClrTx/>
                <a:buSzTx/>
              </a:pPr>
              <a:r>
                <a:rPr lang="en-US" altLang="zh-CN" sz="1700" b="1" dirty="0">
                  <a:latin typeface="方正静蕾简体" panose="02000000000000000000" pitchFamily="2" charset="-122"/>
                  <a:ea typeface="方正静蕾简体" panose="02000000000000000000" pitchFamily="2" charset="-122"/>
                  <a:sym typeface="+mn-ea"/>
                </a:rPr>
                <a:t>    </a:t>
              </a:r>
              <a:r>
                <a:rPr lang="zh-CN" altLang="en-US" sz="1700" b="1" dirty="0">
                  <a:latin typeface="方正静蕾简体" panose="02000000000000000000" pitchFamily="2" charset="-122"/>
                  <a:ea typeface="方正静蕾简体" panose="02000000000000000000" pitchFamily="2" charset="-122"/>
                  <a:sym typeface="+mn-ea"/>
                </a:rPr>
                <a:t>第1</a:t>
              </a:r>
              <a:r>
                <a:rPr lang="en-US" altLang="zh-CN" sz="1700" b="1" dirty="0">
                  <a:latin typeface="方正静蕾简体" panose="02000000000000000000" pitchFamily="2" charset="-122"/>
                  <a:ea typeface="方正静蕾简体" panose="02000000000000000000" pitchFamily="2" charset="-122"/>
                  <a:sym typeface="+mn-ea"/>
                </a:rPr>
                <a:t>5</a:t>
              </a:r>
              <a:r>
                <a:rPr lang="zh-CN" altLang="en-US" sz="1700" b="1" dirty="0">
                  <a:latin typeface="方正静蕾简体" panose="02000000000000000000" pitchFamily="2" charset="-122"/>
                  <a:ea typeface="方正静蕾简体" panose="02000000000000000000" pitchFamily="2" charset="-122"/>
                  <a:sym typeface="+mn-ea"/>
                </a:rPr>
                <a:t>课　钢铁长城</a:t>
              </a:r>
              <a:endParaRPr lang="zh-CN" altLang="en-US" sz="1700" b="1" dirty="0">
                <a:latin typeface="方正静蕾简体" panose="02000000000000000000" pitchFamily="2" charset="-122"/>
                <a:ea typeface="方正静蕾简体" panose="02000000000000000000" pitchFamily="2" charset="-122"/>
              </a:endParaRPr>
            </a:p>
            <a:p>
              <a:pPr algn="l">
                <a:buClrTx/>
                <a:buSzTx/>
              </a:pPr>
              <a:r>
                <a:rPr lang="zh-CN" altLang="en-US" sz="1700" b="1" dirty="0">
                  <a:latin typeface="方正静蕾简体" panose="02000000000000000000" pitchFamily="2" charset="-122"/>
                  <a:ea typeface="方正静蕾简体" panose="02000000000000000000" pitchFamily="2" charset="-122"/>
                  <a:sym typeface="+mn-ea"/>
                </a:rPr>
                <a:t>　　第1</a:t>
              </a:r>
              <a:r>
                <a:rPr lang="en-US" altLang="zh-CN" sz="1700" b="1" dirty="0">
                  <a:latin typeface="方正静蕾简体" panose="02000000000000000000" pitchFamily="2" charset="-122"/>
                  <a:ea typeface="方正静蕾简体" panose="02000000000000000000" pitchFamily="2" charset="-122"/>
                  <a:sym typeface="+mn-ea"/>
                </a:rPr>
                <a:t>6</a:t>
              </a:r>
              <a:r>
                <a:rPr lang="zh-CN" altLang="en-US" sz="1700" b="1" dirty="0">
                  <a:latin typeface="方正静蕾简体" panose="02000000000000000000" pitchFamily="2" charset="-122"/>
                  <a:ea typeface="方正静蕾简体" panose="02000000000000000000" pitchFamily="2" charset="-122"/>
                  <a:sym typeface="+mn-ea"/>
                </a:rPr>
                <a:t>课　独立自主的和平外交</a:t>
              </a:r>
              <a:endParaRPr lang="zh-CN" altLang="en-US" sz="1700" b="1" dirty="0">
                <a:latin typeface="方正静蕾简体" panose="02000000000000000000" pitchFamily="2" charset="-122"/>
                <a:ea typeface="方正静蕾简体" panose="02000000000000000000" pitchFamily="2" charset="-122"/>
              </a:endParaRPr>
            </a:p>
            <a:p>
              <a:pPr algn="l">
                <a:buClrTx/>
                <a:buSzTx/>
              </a:pPr>
              <a:r>
                <a:rPr lang="zh-CN" altLang="en-US" sz="1700" b="1" dirty="0">
                  <a:latin typeface="方正静蕾简体" panose="02000000000000000000" pitchFamily="2" charset="-122"/>
                  <a:ea typeface="方正静蕾简体" panose="02000000000000000000" pitchFamily="2" charset="-122"/>
                  <a:sym typeface="+mn-ea"/>
                </a:rPr>
                <a:t>　　第1</a:t>
              </a:r>
              <a:r>
                <a:rPr lang="en-US" altLang="zh-CN" sz="1700" b="1" dirty="0">
                  <a:latin typeface="方正静蕾简体" panose="02000000000000000000" pitchFamily="2" charset="-122"/>
                  <a:ea typeface="方正静蕾简体" panose="02000000000000000000" pitchFamily="2" charset="-122"/>
                  <a:sym typeface="+mn-ea"/>
                </a:rPr>
                <a:t>7</a:t>
              </a:r>
              <a:r>
                <a:rPr lang="zh-CN" altLang="en-US" sz="1700" b="1" dirty="0">
                  <a:latin typeface="方正静蕾简体" panose="02000000000000000000" pitchFamily="2" charset="-122"/>
                  <a:ea typeface="方正静蕾简体" panose="02000000000000000000" pitchFamily="2" charset="-122"/>
                  <a:sym typeface="+mn-ea"/>
                </a:rPr>
                <a:t>课　外交事业的发展</a:t>
              </a:r>
              <a:endParaRPr lang="zh-CN" altLang="en-US" sz="1700" dirty="0"/>
            </a:p>
          </p:txBody>
        </p:sp>
        <p:grpSp>
          <p:nvGrpSpPr>
            <p:cNvPr id="29" name="组合 28"/>
            <p:cNvGrpSpPr/>
            <p:nvPr/>
          </p:nvGrpSpPr>
          <p:grpSpPr>
            <a:xfrm>
              <a:off x="954" y="6519"/>
              <a:ext cx="1050" cy="816"/>
              <a:chOff x="4862003" y="2545948"/>
              <a:chExt cx="620098" cy="542651"/>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003" y="2545948"/>
                <a:ext cx="620098" cy="542651"/>
              </a:xfrm>
              <a:prstGeom prst="rect">
                <a:avLst/>
              </a:prstGeom>
            </p:spPr>
          </p:pic>
          <p:sp>
            <p:nvSpPr>
              <p:cNvPr id="38" name="任意多边形 37"/>
              <p:cNvSpPr/>
              <p:nvPr/>
            </p:nvSpPr>
            <p:spPr>
              <a:xfrm>
                <a:off x="4923787" y="2551193"/>
                <a:ext cx="485857" cy="474345"/>
              </a:xfrm>
              <a:custGeom>
                <a:avLst/>
                <a:gdLst>
                  <a:gd name="connsiteX0" fmla="*/ 245745 w 485775"/>
                  <a:gd name="connsiteY0" fmla="*/ 0 h 474345"/>
                  <a:gd name="connsiteX1" fmla="*/ 165735 w 485775"/>
                  <a:gd name="connsiteY1" fmla="*/ 150495 h 474345"/>
                  <a:gd name="connsiteX2" fmla="*/ 0 w 485775"/>
                  <a:gd name="connsiteY2" fmla="*/ 180975 h 474345"/>
                  <a:gd name="connsiteX3" fmla="*/ 114300 w 485775"/>
                  <a:gd name="connsiteY3" fmla="*/ 302895 h 474345"/>
                  <a:gd name="connsiteX4" fmla="*/ 93345 w 485775"/>
                  <a:gd name="connsiteY4" fmla="*/ 466725 h 474345"/>
                  <a:gd name="connsiteX5" fmla="*/ 245745 w 485775"/>
                  <a:gd name="connsiteY5" fmla="*/ 400050 h 474345"/>
                  <a:gd name="connsiteX6" fmla="*/ 401955 w 485775"/>
                  <a:gd name="connsiteY6" fmla="*/ 474345 h 474345"/>
                  <a:gd name="connsiteX7" fmla="*/ 377190 w 485775"/>
                  <a:gd name="connsiteY7" fmla="*/ 304800 h 474345"/>
                  <a:gd name="connsiteX8" fmla="*/ 485775 w 485775"/>
                  <a:gd name="connsiteY8" fmla="*/ 182880 h 474345"/>
                  <a:gd name="connsiteX9" fmla="*/ 329565 w 485775"/>
                  <a:gd name="connsiteY9" fmla="*/ 152400 h 474345"/>
                  <a:gd name="connsiteX10" fmla="*/ 245745 w 485775"/>
                  <a:gd name="connsiteY10" fmla="*/ 0 h 4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775" h="474345">
                    <a:moveTo>
                      <a:pt x="245745" y="0"/>
                    </a:moveTo>
                    <a:lnTo>
                      <a:pt x="165735" y="150495"/>
                    </a:lnTo>
                    <a:lnTo>
                      <a:pt x="0" y="180975"/>
                    </a:lnTo>
                    <a:lnTo>
                      <a:pt x="114300" y="302895"/>
                    </a:lnTo>
                    <a:lnTo>
                      <a:pt x="93345" y="466725"/>
                    </a:lnTo>
                    <a:lnTo>
                      <a:pt x="245745" y="400050"/>
                    </a:lnTo>
                    <a:lnTo>
                      <a:pt x="401955" y="474345"/>
                    </a:lnTo>
                    <a:lnTo>
                      <a:pt x="377190" y="304800"/>
                    </a:lnTo>
                    <a:lnTo>
                      <a:pt x="485775" y="182880"/>
                    </a:lnTo>
                    <a:lnTo>
                      <a:pt x="329565" y="152400"/>
                    </a:lnTo>
                    <a:lnTo>
                      <a:pt x="245745" y="0"/>
                    </a:lnTo>
                    <a:close/>
                  </a:path>
                </a:pathLst>
              </a:custGeom>
              <a:solidFill>
                <a:srgbClr val="F7E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0" name="Freeform 21"/>
            <p:cNvSpPr/>
            <p:nvPr/>
          </p:nvSpPr>
          <p:spPr bwMode="auto">
            <a:xfrm flipV="1">
              <a:off x="2010" y="7165"/>
              <a:ext cx="11534" cy="100"/>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solidFill>
            <a:ln>
              <a:noFill/>
            </a:ln>
          </p:spPr>
          <p:txBody>
            <a:bodyPr vert="horz" wrap="square" lIns="68580" tIns="34290" rIns="68580" bIns="34290" numCol="1" anchor="t" anchorCtr="0" compatLnSpc="1"/>
            <a:lstStyle/>
            <a:p>
              <a:endParaRPr lang="zh-CN" altLang="en-US" sz="1200"/>
            </a:p>
          </p:txBody>
        </p:sp>
        <p:sp>
          <p:nvSpPr>
            <p:cNvPr id="31" name="文本框 30"/>
            <p:cNvSpPr txBox="1"/>
            <p:nvPr/>
          </p:nvSpPr>
          <p:spPr>
            <a:xfrm>
              <a:off x="2225" y="6401"/>
              <a:ext cx="7419" cy="772"/>
            </a:xfrm>
            <a:prstGeom prst="rect">
              <a:avLst/>
            </a:prstGeom>
            <a:noFill/>
          </p:spPr>
          <p:txBody>
            <a:bodyPr wrap="none" rtlCol="0" anchor="t">
              <a:spAutoFit/>
            </a:bodyPr>
            <a:lstStyle/>
            <a:p>
              <a:pPr algn="l">
                <a:buClrTx/>
                <a:buSzTx/>
              </a:pPr>
              <a:r>
                <a:rPr lang="zh-CN" altLang="en-US" sz="1700" b="1" dirty="0">
                  <a:solidFill>
                    <a:srgbClr val="FF0000"/>
                  </a:solidFill>
                  <a:latin typeface="方正静蕾简体" panose="02000000000000000000" pitchFamily="2" charset="-122"/>
                  <a:ea typeface="方正静蕾简体" panose="02000000000000000000" pitchFamily="2" charset="-122"/>
                  <a:sym typeface="+mn-ea"/>
                </a:rPr>
                <a:t>第六单元　科技文化与社会生活</a:t>
              </a:r>
            </a:p>
          </p:txBody>
        </p:sp>
        <p:sp>
          <p:nvSpPr>
            <p:cNvPr id="32" name="任意多边形 31"/>
            <p:cNvSpPr/>
            <p:nvPr/>
          </p:nvSpPr>
          <p:spPr>
            <a:xfrm>
              <a:off x="15661" y="675"/>
              <a:ext cx="1210" cy="2407"/>
            </a:xfrm>
            <a:custGeom>
              <a:avLst/>
              <a:gdLst>
                <a:gd name="connsiteX0" fmla="*/ 0 w 1339913"/>
                <a:gd name="connsiteY0" fmla="*/ 18107 h 298765"/>
                <a:gd name="connsiteX1" fmla="*/ 1339913 w 1339913"/>
                <a:gd name="connsiteY1" fmla="*/ 0 h 298765"/>
                <a:gd name="connsiteX2" fmla="*/ 1339913 w 1339913"/>
                <a:gd name="connsiteY2" fmla="*/ 298765 h 298765"/>
                <a:gd name="connsiteX3" fmla="*/ 18107 w 1339913"/>
                <a:gd name="connsiteY3" fmla="*/ 289711 h 298765"/>
                <a:gd name="connsiteX4" fmla="*/ 0 w 1339913"/>
                <a:gd name="connsiteY4" fmla="*/ 18107 h 298765"/>
                <a:gd name="connsiteX0-1" fmla="*/ 0 w 1328483"/>
                <a:gd name="connsiteY0-2" fmla="*/ 6677 h 298765"/>
                <a:gd name="connsiteX1-3" fmla="*/ 1328483 w 1328483"/>
                <a:gd name="connsiteY1-4" fmla="*/ 0 h 298765"/>
                <a:gd name="connsiteX2-5" fmla="*/ 1328483 w 1328483"/>
                <a:gd name="connsiteY2-6" fmla="*/ 298765 h 298765"/>
                <a:gd name="connsiteX3-7" fmla="*/ 6677 w 1328483"/>
                <a:gd name="connsiteY3-8" fmla="*/ 289711 h 298765"/>
                <a:gd name="connsiteX4-9" fmla="*/ 0 w 1328483"/>
                <a:gd name="connsiteY4-10" fmla="*/ 6677 h 298765"/>
                <a:gd name="connsiteX0-11" fmla="*/ 162336 w 1490819"/>
                <a:gd name="connsiteY0-12" fmla="*/ 39882 h 331970"/>
                <a:gd name="connsiteX1-13" fmla="*/ 1490819 w 1490819"/>
                <a:gd name="connsiteY1-14" fmla="*/ 33205 h 331970"/>
                <a:gd name="connsiteX2-15" fmla="*/ 1490819 w 1490819"/>
                <a:gd name="connsiteY2-16" fmla="*/ 331970 h 331970"/>
                <a:gd name="connsiteX3-17" fmla="*/ 169013 w 1490819"/>
                <a:gd name="connsiteY3-18" fmla="*/ 322916 h 331970"/>
                <a:gd name="connsiteX4-19" fmla="*/ 162336 w 1490819"/>
                <a:gd name="connsiteY4-20" fmla="*/ 39882 h 331970"/>
                <a:gd name="connsiteX0-21" fmla="*/ 100188 w 1428671"/>
                <a:gd name="connsiteY0-22" fmla="*/ 30672 h 322760"/>
                <a:gd name="connsiteX1-23" fmla="*/ 1428671 w 1428671"/>
                <a:gd name="connsiteY1-24" fmla="*/ 23995 h 322760"/>
                <a:gd name="connsiteX2-25" fmla="*/ 1428671 w 1428671"/>
                <a:gd name="connsiteY2-26" fmla="*/ 322760 h 322760"/>
                <a:gd name="connsiteX3-27" fmla="*/ 106865 w 1428671"/>
                <a:gd name="connsiteY3-28" fmla="*/ 313706 h 322760"/>
                <a:gd name="connsiteX4-29" fmla="*/ 100188 w 1428671"/>
                <a:gd name="connsiteY4-30" fmla="*/ 30672 h 322760"/>
                <a:gd name="connsiteX0-31" fmla="*/ 92731 w 1421214"/>
                <a:gd name="connsiteY0-32" fmla="*/ 30672 h 322760"/>
                <a:gd name="connsiteX1-33" fmla="*/ 1421214 w 1421214"/>
                <a:gd name="connsiteY1-34" fmla="*/ 23995 h 322760"/>
                <a:gd name="connsiteX2-35" fmla="*/ 1421214 w 1421214"/>
                <a:gd name="connsiteY2-36" fmla="*/ 322760 h 322760"/>
                <a:gd name="connsiteX3-37" fmla="*/ 99408 w 1421214"/>
                <a:gd name="connsiteY3-38" fmla="*/ 313706 h 322760"/>
                <a:gd name="connsiteX4-39" fmla="*/ 92731 w 1421214"/>
                <a:gd name="connsiteY4-40" fmla="*/ 30672 h 322760"/>
                <a:gd name="connsiteX0-41" fmla="*/ 162336 w 1490819"/>
                <a:gd name="connsiteY0-42" fmla="*/ 30672 h 354896"/>
                <a:gd name="connsiteX1-43" fmla="*/ 1490819 w 1490819"/>
                <a:gd name="connsiteY1-44" fmla="*/ 23995 h 354896"/>
                <a:gd name="connsiteX2-45" fmla="*/ 1490819 w 1490819"/>
                <a:gd name="connsiteY2-46" fmla="*/ 322760 h 354896"/>
                <a:gd name="connsiteX3-47" fmla="*/ 169013 w 1490819"/>
                <a:gd name="connsiteY3-48" fmla="*/ 313706 h 354896"/>
                <a:gd name="connsiteX4-49" fmla="*/ 162336 w 1490819"/>
                <a:gd name="connsiteY4-50" fmla="*/ 30672 h 354896"/>
                <a:gd name="connsiteX0-51" fmla="*/ 162336 w 1490819"/>
                <a:gd name="connsiteY0-52" fmla="*/ 30672 h 342969"/>
                <a:gd name="connsiteX1-53" fmla="*/ 1490819 w 1490819"/>
                <a:gd name="connsiteY1-54" fmla="*/ 23995 h 342969"/>
                <a:gd name="connsiteX2-55" fmla="*/ 1490819 w 1490819"/>
                <a:gd name="connsiteY2-56" fmla="*/ 322760 h 342969"/>
                <a:gd name="connsiteX3-57" fmla="*/ 169013 w 1490819"/>
                <a:gd name="connsiteY3-58" fmla="*/ 313706 h 342969"/>
                <a:gd name="connsiteX4-59" fmla="*/ 162336 w 1490819"/>
                <a:gd name="connsiteY4-60" fmla="*/ 30672 h 342969"/>
                <a:gd name="connsiteX0-61" fmla="*/ 96717 w 1425200"/>
                <a:gd name="connsiteY0-62" fmla="*/ 30672 h 342969"/>
                <a:gd name="connsiteX1-63" fmla="*/ 1425200 w 1425200"/>
                <a:gd name="connsiteY1-64" fmla="*/ 23995 h 342969"/>
                <a:gd name="connsiteX2-65" fmla="*/ 1425200 w 1425200"/>
                <a:gd name="connsiteY2-66" fmla="*/ 322760 h 342969"/>
                <a:gd name="connsiteX3-67" fmla="*/ 103394 w 1425200"/>
                <a:gd name="connsiteY3-68" fmla="*/ 313706 h 342969"/>
                <a:gd name="connsiteX4-69" fmla="*/ 96717 w 1425200"/>
                <a:gd name="connsiteY4-70" fmla="*/ 30672 h 342969"/>
                <a:gd name="connsiteX0-71" fmla="*/ 14667 w 1343150"/>
                <a:gd name="connsiteY0-72" fmla="*/ 30672 h 342969"/>
                <a:gd name="connsiteX1-73" fmla="*/ 1343150 w 1343150"/>
                <a:gd name="connsiteY1-74" fmla="*/ 23995 h 342969"/>
                <a:gd name="connsiteX2-75" fmla="*/ 1343150 w 1343150"/>
                <a:gd name="connsiteY2-76" fmla="*/ 322760 h 342969"/>
                <a:gd name="connsiteX3-77" fmla="*/ 21344 w 1343150"/>
                <a:gd name="connsiteY3-78" fmla="*/ 313706 h 342969"/>
                <a:gd name="connsiteX4-79" fmla="*/ 14667 w 1343150"/>
                <a:gd name="connsiteY4-80" fmla="*/ 30672 h 342969"/>
                <a:gd name="connsiteX0-81" fmla="*/ 14667 w 1343150"/>
                <a:gd name="connsiteY0-82" fmla="*/ 20620 h 332917"/>
                <a:gd name="connsiteX1-83" fmla="*/ 1343150 w 1343150"/>
                <a:gd name="connsiteY1-84" fmla="*/ 13943 h 332917"/>
                <a:gd name="connsiteX2-85" fmla="*/ 1343150 w 1343150"/>
                <a:gd name="connsiteY2-86" fmla="*/ 312708 h 332917"/>
                <a:gd name="connsiteX3-87" fmla="*/ 21344 w 1343150"/>
                <a:gd name="connsiteY3-88" fmla="*/ 303654 h 332917"/>
                <a:gd name="connsiteX4-89" fmla="*/ 14667 w 1343150"/>
                <a:gd name="connsiteY4-90" fmla="*/ 20620 h 332917"/>
                <a:gd name="connsiteX0-91" fmla="*/ 14667 w 1343150"/>
                <a:gd name="connsiteY0-92" fmla="*/ 20620 h 312708"/>
                <a:gd name="connsiteX1-93" fmla="*/ 1343150 w 1343150"/>
                <a:gd name="connsiteY1-94" fmla="*/ 13943 h 312708"/>
                <a:gd name="connsiteX2-95" fmla="*/ 1343150 w 1343150"/>
                <a:gd name="connsiteY2-96" fmla="*/ 312708 h 312708"/>
                <a:gd name="connsiteX3-97" fmla="*/ 21344 w 1343150"/>
                <a:gd name="connsiteY3-98" fmla="*/ 303654 h 312708"/>
                <a:gd name="connsiteX4-99" fmla="*/ 14667 w 1343150"/>
                <a:gd name="connsiteY4-100" fmla="*/ 20620 h 312708"/>
                <a:gd name="connsiteX0-101" fmla="*/ 14667 w 1343150"/>
                <a:gd name="connsiteY0-102" fmla="*/ 20620 h 322617"/>
                <a:gd name="connsiteX1-103" fmla="*/ 1343150 w 1343150"/>
                <a:gd name="connsiteY1-104" fmla="*/ 13943 h 322617"/>
                <a:gd name="connsiteX2-105" fmla="*/ 1343150 w 1343150"/>
                <a:gd name="connsiteY2-106" fmla="*/ 312708 h 322617"/>
                <a:gd name="connsiteX3-107" fmla="*/ 21344 w 1343150"/>
                <a:gd name="connsiteY3-108" fmla="*/ 303654 h 322617"/>
                <a:gd name="connsiteX4-109" fmla="*/ 14667 w 1343150"/>
                <a:gd name="connsiteY4-110" fmla="*/ 20620 h 322617"/>
                <a:gd name="connsiteX0-111" fmla="*/ 13863 w 1342346"/>
                <a:gd name="connsiteY0-112" fmla="*/ 20620 h 329379"/>
                <a:gd name="connsiteX1-113" fmla="*/ 1342346 w 1342346"/>
                <a:gd name="connsiteY1-114" fmla="*/ 13943 h 329379"/>
                <a:gd name="connsiteX2-115" fmla="*/ 1342346 w 1342346"/>
                <a:gd name="connsiteY2-116" fmla="*/ 312708 h 329379"/>
                <a:gd name="connsiteX3-117" fmla="*/ 24350 w 1342346"/>
                <a:gd name="connsiteY3-118" fmla="*/ 324609 h 329379"/>
                <a:gd name="connsiteX4-119" fmla="*/ 13863 w 1342346"/>
                <a:gd name="connsiteY4-120" fmla="*/ 20620 h 329379"/>
                <a:gd name="connsiteX0-121" fmla="*/ 18362 w 1346845"/>
                <a:gd name="connsiteY0-122" fmla="*/ 20620 h 324369"/>
                <a:gd name="connsiteX1-123" fmla="*/ 1346845 w 1346845"/>
                <a:gd name="connsiteY1-124" fmla="*/ 13943 h 324369"/>
                <a:gd name="connsiteX2-125" fmla="*/ 1346845 w 1346845"/>
                <a:gd name="connsiteY2-126" fmla="*/ 312708 h 324369"/>
                <a:gd name="connsiteX3-127" fmla="*/ 11704 w 1346845"/>
                <a:gd name="connsiteY3-128" fmla="*/ 311274 h 324369"/>
                <a:gd name="connsiteX4-129" fmla="*/ 18362 w 1346845"/>
                <a:gd name="connsiteY4-130" fmla="*/ 20620 h 324369"/>
                <a:gd name="connsiteX0-131" fmla="*/ 10514 w 1338997"/>
                <a:gd name="connsiteY0-132" fmla="*/ 20620 h 324369"/>
                <a:gd name="connsiteX1-133" fmla="*/ 1338997 w 1338997"/>
                <a:gd name="connsiteY1-134" fmla="*/ 13943 h 324369"/>
                <a:gd name="connsiteX2-135" fmla="*/ 1338997 w 1338997"/>
                <a:gd name="connsiteY2-136" fmla="*/ 312708 h 324369"/>
                <a:gd name="connsiteX3-137" fmla="*/ 3856 w 1338997"/>
                <a:gd name="connsiteY3-138" fmla="*/ 311274 h 324369"/>
                <a:gd name="connsiteX4-139" fmla="*/ 101954 w 1338997"/>
                <a:gd name="connsiteY4-140" fmla="*/ 112060 h 324369"/>
                <a:gd name="connsiteX0-141" fmla="*/ 6698 w 1335181"/>
                <a:gd name="connsiteY0-142" fmla="*/ 20620 h 324369"/>
                <a:gd name="connsiteX1-143" fmla="*/ 1335181 w 1335181"/>
                <a:gd name="connsiteY1-144" fmla="*/ 13943 h 324369"/>
                <a:gd name="connsiteX2-145" fmla="*/ 1335181 w 1335181"/>
                <a:gd name="connsiteY2-146" fmla="*/ 312708 h 324369"/>
                <a:gd name="connsiteX3-147" fmla="*/ 40 w 1335181"/>
                <a:gd name="connsiteY3-148" fmla="*/ 311274 h 324369"/>
                <a:gd name="connsiteX4-149" fmla="*/ 98138 w 1335181"/>
                <a:gd name="connsiteY4-150" fmla="*/ 112060 h 324369"/>
                <a:gd name="connsiteX0-151" fmla="*/ 11430 w 1339913"/>
                <a:gd name="connsiteY0-152" fmla="*/ 20620 h 324369"/>
                <a:gd name="connsiteX1-153" fmla="*/ 1339913 w 1339913"/>
                <a:gd name="connsiteY1-154" fmla="*/ 13943 h 324369"/>
                <a:gd name="connsiteX2-155" fmla="*/ 1339913 w 1339913"/>
                <a:gd name="connsiteY2-156" fmla="*/ 312708 h 324369"/>
                <a:gd name="connsiteX3-157" fmla="*/ 4772 w 1339913"/>
                <a:gd name="connsiteY3-158" fmla="*/ 311274 h 324369"/>
                <a:gd name="connsiteX4-159" fmla="*/ 0 w 1339913"/>
                <a:gd name="connsiteY4-160" fmla="*/ 62530 h 324369"/>
                <a:gd name="connsiteX0-161" fmla="*/ 11430 w 1339913"/>
                <a:gd name="connsiteY0-162" fmla="*/ 53229 h 356978"/>
                <a:gd name="connsiteX1-163" fmla="*/ 1339913 w 1339913"/>
                <a:gd name="connsiteY1-164" fmla="*/ 46552 h 356978"/>
                <a:gd name="connsiteX2-165" fmla="*/ 1339913 w 1339913"/>
                <a:gd name="connsiteY2-166" fmla="*/ 345317 h 356978"/>
                <a:gd name="connsiteX3-167" fmla="*/ 4772 w 1339913"/>
                <a:gd name="connsiteY3-168" fmla="*/ 343883 h 356978"/>
                <a:gd name="connsiteX4-169" fmla="*/ 0 w 1339913"/>
                <a:gd name="connsiteY4-170" fmla="*/ 95139 h 356978"/>
                <a:gd name="connsiteX0-171" fmla="*/ 11430 w 1350073"/>
                <a:gd name="connsiteY0-172" fmla="*/ 24560 h 328309"/>
                <a:gd name="connsiteX1-173" fmla="*/ 1339913 w 1350073"/>
                <a:gd name="connsiteY1-174" fmla="*/ 17883 h 328309"/>
                <a:gd name="connsiteX2-175" fmla="*/ 1339913 w 1350073"/>
                <a:gd name="connsiteY2-176" fmla="*/ 316648 h 328309"/>
                <a:gd name="connsiteX3-177" fmla="*/ 4772 w 1350073"/>
                <a:gd name="connsiteY3-178" fmla="*/ 315214 h 328309"/>
                <a:gd name="connsiteX4-179" fmla="*/ 0 w 1350073"/>
                <a:gd name="connsiteY4-180" fmla="*/ 66470 h 328309"/>
                <a:gd name="connsiteX0-181" fmla="*/ 11430 w 1341880"/>
                <a:gd name="connsiteY0-182" fmla="*/ 23276 h 327025"/>
                <a:gd name="connsiteX1-183" fmla="*/ 1326578 w 1341880"/>
                <a:gd name="connsiteY1-184" fmla="*/ 18504 h 327025"/>
                <a:gd name="connsiteX2-185" fmla="*/ 1339913 w 1341880"/>
                <a:gd name="connsiteY2-186" fmla="*/ 315364 h 327025"/>
                <a:gd name="connsiteX3-187" fmla="*/ 4772 w 1341880"/>
                <a:gd name="connsiteY3-188" fmla="*/ 313930 h 327025"/>
                <a:gd name="connsiteX4-189" fmla="*/ 0 w 1341880"/>
                <a:gd name="connsiteY4-190" fmla="*/ 65186 h 327025"/>
                <a:gd name="connsiteX0-191" fmla="*/ 11430 w 1508577"/>
                <a:gd name="connsiteY0-192" fmla="*/ 23276 h 327025"/>
                <a:gd name="connsiteX1-193" fmla="*/ 1326578 w 1508577"/>
                <a:gd name="connsiteY1-194" fmla="*/ 18504 h 327025"/>
                <a:gd name="connsiteX2-195" fmla="*/ 1339913 w 1508577"/>
                <a:gd name="connsiteY2-196" fmla="*/ 315364 h 327025"/>
                <a:gd name="connsiteX3-197" fmla="*/ 4772 w 1508577"/>
                <a:gd name="connsiteY3-198" fmla="*/ 313930 h 327025"/>
                <a:gd name="connsiteX4-199" fmla="*/ 0 w 1508577"/>
                <a:gd name="connsiteY4-200" fmla="*/ 65186 h 327025"/>
                <a:gd name="connsiteX0-201" fmla="*/ 11430 w 1348658"/>
                <a:gd name="connsiteY0-202" fmla="*/ 23276 h 325332"/>
                <a:gd name="connsiteX1-203" fmla="*/ 1326578 w 1348658"/>
                <a:gd name="connsiteY1-204" fmla="*/ 18504 h 325332"/>
                <a:gd name="connsiteX2-205" fmla="*/ 1339913 w 1348658"/>
                <a:gd name="connsiteY2-206" fmla="*/ 315364 h 325332"/>
                <a:gd name="connsiteX3-207" fmla="*/ 4772 w 1348658"/>
                <a:gd name="connsiteY3-208" fmla="*/ 313930 h 325332"/>
                <a:gd name="connsiteX4-209" fmla="*/ 0 w 1348658"/>
                <a:gd name="connsiteY4-210" fmla="*/ 65186 h 325332"/>
                <a:gd name="connsiteX0-211" fmla="*/ 11430 w 1348658"/>
                <a:gd name="connsiteY0-212" fmla="*/ 23276 h 383436"/>
                <a:gd name="connsiteX1-213" fmla="*/ 1326578 w 1348658"/>
                <a:gd name="connsiteY1-214" fmla="*/ 18504 h 383436"/>
                <a:gd name="connsiteX2-215" fmla="*/ 1339913 w 1348658"/>
                <a:gd name="connsiteY2-216" fmla="*/ 315364 h 383436"/>
                <a:gd name="connsiteX3-217" fmla="*/ 4772 w 1348658"/>
                <a:gd name="connsiteY3-218" fmla="*/ 313930 h 383436"/>
                <a:gd name="connsiteX4-219" fmla="*/ 0 w 1348658"/>
                <a:gd name="connsiteY4-220" fmla="*/ 65186 h 383436"/>
                <a:gd name="connsiteX0-221" fmla="*/ 15211 w 1352439"/>
                <a:gd name="connsiteY0-222" fmla="*/ 23276 h 332487"/>
                <a:gd name="connsiteX1-223" fmla="*/ 1330359 w 1352439"/>
                <a:gd name="connsiteY1-224" fmla="*/ 18504 h 332487"/>
                <a:gd name="connsiteX2-225" fmla="*/ 1343694 w 1352439"/>
                <a:gd name="connsiteY2-226" fmla="*/ 315364 h 332487"/>
                <a:gd name="connsiteX3-227" fmla="*/ 8553 w 1352439"/>
                <a:gd name="connsiteY3-228" fmla="*/ 313930 h 332487"/>
                <a:gd name="connsiteX4-229" fmla="*/ 3781 w 1352439"/>
                <a:gd name="connsiteY4-230" fmla="*/ 65186 h 33248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52439" h="332487">
                  <a:moveTo>
                    <a:pt x="15211" y="23276"/>
                  </a:moveTo>
                  <a:cubicBezTo>
                    <a:pt x="43107" y="5471"/>
                    <a:pt x="1307499" y="-16314"/>
                    <a:pt x="1330359" y="18504"/>
                  </a:cubicBezTo>
                  <a:cubicBezTo>
                    <a:pt x="1353219" y="53322"/>
                    <a:pt x="1359481" y="293617"/>
                    <a:pt x="1343694" y="315364"/>
                  </a:cubicBezTo>
                  <a:cubicBezTo>
                    <a:pt x="1327907" y="337111"/>
                    <a:pt x="26132" y="339751"/>
                    <a:pt x="8553" y="313930"/>
                  </a:cubicBezTo>
                  <a:cubicBezTo>
                    <a:pt x="-9026" y="288109"/>
                    <a:pt x="6365" y="121091"/>
                    <a:pt x="3781" y="65186"/>
                  </a:cubicBezTo>
                </a:path>
              </a:pathLst>
            </a:custGeom>
            <a:solidFill>
              <a:srgbClr val="F7E5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文本框 32"/>
            <p:cNvSpPr txBox="1"/>
            <p:nvPr/>
          </p:nvSpPr>
          <p:spPr>
            <a:xfrm>
              <a:off x="15542" y="847"/>
              <a:ext cx="1533" cy="2217"/>
            </a:xfrm>
            <a:prstGeom prst="rect">
              <a:avLst/>
            </a:prstGeom>
            <a:noFill/>
          </p:spPr>
          <p:txBody>
            <a:bodyPr wrap="square" rtlCol="0">
              <a:spAutoFit/>
            </a:bodyPr>
            <a:lstStyle/>
            <a:p>
              <a:pPr algn="ctr"/>
              <a:r>
                <a:rPr lang="zh-CN" altLang="en-US" sz="3000" b="1" dirty="0">
                  <a:latin typeface="新蒂黑板报" panose="03000600000000000000" pitchFamily="66" charset="-122"/>
                  <a:ea typeface="新蒂黑板报" panose="03000600000000000000" pitchFamily="66" charset="-122"/>
                </a:rPr>
                <a:t>目</a:t>
              </a:r>
            </a:p>
            <a:p>
              <a:pPr algn="ctr"/>
              <a:r>
                <a:rPr lang="zh-CN" altLang="en-US" sz="3000" b="1" dirty="0">
                  <a:latin typeface="新蒂黑板报" panose="03000600000000000000" pitchFamily="66" charset="-122"/>
                  <a:ea typeface="新蒂黑板报" panose="03000600000000000000" pitchFamily="66" charset="-122"/>
                </a:rPr>
                <a:t>录</a:t>
              </a:r>
            </a:p>
          </p:txBody>
        </p:sp>
        <p:grpSp>
          <p:nvGrpSpPr>
            <p:cNvPr id="34" name="组合 33"/>
            <p:cNvGrpSpPr/>
            <p:nvPr/>
          </p:nvGrpSpPr>
          <p:grpSpPr>
            <a:xfrm>
              <a:off x="983" y="897"/>
              <a:ext cx="1050" cy="816"/>
              <a:chOff x="4892567" y="2980234"/>
              <a:chExt cx="620552" cy="542801"/>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2567" y="2980234"/>
                <a:ext cx="620552" cy="542801"/>
              </a:xfrm>
              <a:prstGeom prst="rect">
                <a:avLst/>
              </a:prstGeom>
            </p:spPr>
          </p:pic>
          <p:sp>
            <p:nvSpPr>
              <p:cNvPr id="36" name="任意多边形 35"/>
              <p:cNvSpPr/>
              <p:nvPr/>
            </p:nvSpPr>
            <p:spPr>
              <a:xfrm>
                <a:off x="4977070" y="3023729"/>
                <a:ext cx="485775" cy="474516"/>
              </a:xfrm>
              <a:custGeom>
                <a:avLst/>
                <a:gdLst>
                  <a:gd name="connsiteX0" fmla="*/ 245745 w 485775"/>
                  <a:gd name="connsiteY0" fmla="*/ 0 h 474345"/>
                  <a:gd name="connsiteX1" fmla="*/ 165735 w 485775"/>
                  <a:gd name="connsiteY1" fmla="*/ 150495 h 474345"/>
                  <a:gd name="connsiteX2" fmla="*/ 0 w 485775"/>
                  <a:gd name="connsiteY2" fmla="*/ 180975 h 474345"/>
                  <a:gd name="connsiteX3" fmla="*/ 114300 w 485775"/>
                  <a:gd name="connsiteY3" fmla="*/ 302895 h 474345"/>
                  <a:gd name="connsiteX4" fmla="*/ 93345 w 485775"/>
                  <a:gd name="connsiteY4" fmla="*/ 466725 h 474345"/>
                  <a:gd name="connsiteX5" fmla="*/ 245745 w 485775"/>
                  <a:gd name="connsiteY5" fmla="*/ 400050 h 474345"/>
                  <a:gd name="connsiteX6" fmla="*/ 401955 w 485775"/>
                  <a:gd name="connsiteY6" fmla="*/ 474345 h 474345"/>
                  <a:gd name="connsiteX7" fmla="*/ 377190 w 485775"/>
                  <a:gd name="connsiteY7" fmla="*/ 304800 h 474345"/>
                  <a:gd name="connsiteX8" fmla="*/ 485775 w 485775"/>
                  <a:gd name="connsiteY8" fmla="*/ 182880 h 474345"/>
                  <a:gd name="connsiteX9" fmla="*/ 329565 w 485775"/>
                  <a:gd name="connsiteY9" fmla="*/ 152400 h 474345"/>
                  <a:gd name="connsiteX10" fmla="*/ 245745 w 485775"/>
                  <a:gd name="connsiteY10" fmla="*/ 0 h 4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775" h="474345">
                    <a:moveTo>
                      <a:pt x="245745" y="0"/>
                    </a:moveTo>
                    <a:lnTo>
                      <a:pt x="165735" y="150495"/>
                    </a:lnTo>
                    <a:lnTo>
                      <a:pt x="0" y="180975"/>
                    </a:lnTo>
                    <a:lnTo>
                      <a:pt x="114300" y="302895"/>
                    </a:lnTo>
                    <a:lnTo>
                      <a:pt x="93345" y="466725"/>
                    </a:lnTo>
                    <a:lnTo>
                      <a:pt x="245745" y="400050"/>
                    </a:lnTo>
                    <a:lnTo>
                      <a:pt x="401955" y="474345"/>
                    </a:lnTo>
                    <a:lnTo>
                      <a:pt x="377190" y="304800"/>
                    </a:lnTo>
                    <a:lnTo>
                      <a:pt x="485775" y="182880"/>
                    </a:lnTo>
                    <a:lnTo>
                      <a:pt x="329565" y="152400"/>
                    </a:lnTo>
                    <a:lnTo>
                      <a:pt x="245745" y="0"/>
                    </a:lnTo>
                    <a:close/>
                  </a:path>
                </a:pathLst>
              </a:custGeom>
              <a:solidFill>
                <a:srgbClr val="F7E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3856822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animEffect transition="in" filter="wipe(left)">
                                      <p:cBhvr>
                                        <p:cTn id="7" dur="500"/>
                                        <p:tgtEl>
                                          <p:spTgt spid="624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62471"/>
                                        </p:tgtEl>
                                        <p:attrNameLst>
                                          <p:attrName>style.visibility</p:attrName>
                                        </p:attrNameLst>
                                      </p:cBhvr>
                                      <p:to>
                                        <p:strVal val="visible"/>
                                      </p:to>
                                    </p:set>
                                    <p:anim calcmode="lin" valueType="num">
                                      <p:cBhvr>
                                        <p:cTn id="12" dur="500" fill="hold"/>
                                        <p:tgtEl>
                                          <p:spTgt spid="62471"/>
                                        </p:tgtEl>
                                        <p:attrNameLst>
                                          <p:attrName>ppt_w</p:attrName>
                                        </p:attrNameLst>
                                      </p:cBhvr>
                                      <p:tavLst>
                                        <p:tav tm="0">
                                          <p:val>
                                            <p:fltVal val="0"/>
                                          </p:val>
                                        </p:tav>
                                        <p:tav tm="100000">
                                          <p:val>
                                            <p:strVal val="#ppt_w"/>
                                          </p:val>
                                        </p:tav>
                                      </p:tavLst>
                                    </p:anim>
                                    <p:anim calcmode="lin" valueType="num">
                                      <p:cBhvr>
                                        <p:cTn id="13" dur="500" fill="hold"/>
                                        <p:tgtEl>
                                          <p:spTgt spid="62471"/>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62472"/>
                                        </p:tgtEl>
                                        <p:attrNameLst>
                                          <p:attrName>style.visibility</p:attrName>
                                        </p:attrNameLst>
                                      </p:cBhvr>
                                      <p:to>
                                        <p:strVal val="visible"/>
                                      </p:to>
                                    </p:set>
                                    <p:anim calcmode="lin" valueType="num">
                                      <p:cBhvr>
                                        <p:cTn id="16" dur="500" fill="hold"/>
                                        <p:tgtEl>
                                          <p:spTgt spid="62472"/>
                                        </p:tgtEl>
                                        <p:attrNameLst>
                                          <p:attrName>ppt_w</p:attrName>
                                        </p:attrNameLst>
                                      </p:cBhvr>
                                      <p:tavLst>
                                        <p:tav tm="0">
                                          <p:val>
                                            <p:fltVal val="0"/>
                                          </p:val>
                                        </p:tav>
                                        <p:tav tm="100000">
                                          <p:val>
                                            <p:strVal val="#ppt_w"/>
                                          </p:val>
                                        </p:tav>
                                      </p:tavLst>
                                    </p:anim>
                                    <p:anim calcmode="lin" valueType="num">
                                      <p:cBhvr>
                                        <p:cTn id="17" dur="500" fill="hold"/>
                                        <p:tgtEl>
                                          <p:spTgt spid="62472"/>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62473"/>
                                        </p:tgtEl>
                                        <p:attrNameLst>
                                          <p:attrName>style.visibility</p:attrName>
                                        </p:attrNameLst>
                                      </p:cBhvr>
                                      <p:to>
                                        <p:strVal val="visible"/>
                                      </p:to>
                                    </p:set>
                                    <p:anim calcmode="lin" valueType="num">
                                      <p:cBhvr>
                                        <p:cTn id="22" dur="500" fill="hold"/>
                                        <p:tgtEl>
                                          <p:spTgt spid="62473"/>
                                        </p:tgtEl>
                                        <p:attrNameLst>
                                          <p:attrName>ppt_w</p:attrName>
                                        </p:attrNameLst>
                                      </p:cBhvr>
                                      <p:tavLst>
                                        <p:tav tm="0">
                                          <p:val>
                                            <p:fltVal val="0"/>
                                          </p:val>
                                        </p:tav>
                                        <p:tav tm="100000">
                                          <p:val>
                                            <p:strVal val="#ppt_w"/>
                                          </p:val>
                                        </p:tav>
                                      </p:tavLst>
                                    </p:anim>
                                    <p:anim calcmode="lin" valueType="num">
                                      <p:cBhvr>
                                        <p:cTn id="23" dur="500" fill="hold"/>
                                        <p:tgtEl>
                                          <p:spTgt spid="62473"/>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62474"/>
                                        </p:tgtEl>
                                        <p:attrNameLst>
                                          <p:attrName>style.visibility</p:attrName>
                                        </p:attrNameLst>
                                      </p:cBhvr>
                                      <p:to>
                                        <p:strVal val="visible"/>
                                      </p:to>
                                    </p:set>
                                    <p:anim calcmode="lin" valueType="num">
                                      <p:cBhvr>
                                        <p:cTn id="26" dur="500" fill="hold"/>
                                        <p:tgtEl>
                                          <p:spTgt spid="62474"/>
                                        </p:tgtEl>
                                        <p:attrNameLst>
                                          <p:attrName>ppt_w</p:attrName>
                                        </p:attrNameLst>
                                      </p:cBhvr>
                                      <p:tavLst>
                                        <p:tav tm="0">
                                          <p:val>
                                            <p:fltVal val="0"/>
                                          </p:val>
                                        </p:tav>
                                        <p:tav tm="100000">
                                          <p:val>
                                            <p:strVal val="#ppt_w"/>
                                          </p:val>
                                        </p:tav>
                                      </p:tavLst>
                                    </p:anim>
                                    <p:anim calcmode="lin" valueType="num">
                                      <p:cBhvr>
                                        <p:cTn id="27" dur="500" fill="hold"/>
                                        <p:tgtEl>
                                          <p:spTgt spid="62474"/>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62475"/>
                                        </p:tgtEl>
                                        <p:attrNameLst>
                                          <p:attrName>style.visibility</p:attrName>
                                        </p:attrNameLst>
                                      </p:cBhvr>
                                      <p:to>
                                        <p:strVal val="visible"/>
                                      </p:to>
                                    </p:set>
                                    <p:anim calcmode="lin" valueType="num">
                                      <p:cBhvr>
                                        <p:cTn id="30" dur="500" fill="hold"/>
                                        <p:tgtEl>
                                          <p:spTgt spid="62475"/>
                                        </p:tgtEl>
                                        <p:attrNameLst>
                                          <p:attrName>ppt_w</p:attrName>
                                        </p:attrNameLst>
                                      </p:cBhvr>
                                      <p:tavLst>
                                        <p:tav tm="0">
                                          <p:val>
                                            <p:fltVal val="0"/>
                                          </p:val>
                                        </p:tav>
                                        <p:tav tm="100000">
                                          <p:val>
                                            <p:strVal val="#ppt_w"/>
                                          </p:val>
                                        </p:tav>
                                      </p:tavLst>
                                    </p:anim>
                                    <p:anim calcmode="lin" valueType="num">
                                      <p:cBhvr>
                                        <p:cTn id="31" dur="500" fill="hold"/>
                                        <p:tgtEl>
                                          <p:spTgt spid="62475"/>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62476"/>
                                        </p:tgtEl>
                                        <p:attrNameLst>
                                          <p:attrName>style.visibility</p:attrName>
                                        </p:attrNameLst>
                                      </p:cBhvr>
                                      <p:to>
                                        <p:strVal val="visible"/>
                                      </p:to>
                                    </p:set>
                                    <p:anim calcmode="lin" valueType="num">
                                      <p:cBhvr>
                                        <p:cTn id="34" dur="500" fill="hold"/>
                                        <p:tgtEl>
                                          <p:spTgt spid="62476"/>
                                        </p:tgtEl>
                                        <p:attrNameLst>
                                          <p:attrName>ppt_w</p:attrName>
                                        </p:attrNameLst>
                                      </p:cBhvr>
                                      <p:tavLst>
                                        <p:tav tm="0">
                                          <p:val>
                                            <p:fltVal val="0"/>
                                          </p:val>
                                        </p:tav>
                                        <p:tav tm="100000">
                                          <p:val>
                                            <p:strVal val="#ppt_w"/>
                                          </p:val>
                                        </p:tav>
                                      </p:tavLst>
                                    </p:anim>
                                    <p:anim calcmode="lin" valueType="num">
                                      <p:cBhvr>
                                        <p:cTn id="35" dur="500" fill="hold"/>
                                        <p:tgtEl>
                                          <p:spTgt spid="62476"/>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62477"/>
                                        </p:tgtEl>
                                        <p:attrNameLst>
                                          <p:attrName>style.visibility</p:attrName>
                                        </p:attrNameLst>
                                      </p:cBhvr>
                                      <p:to>
                                        <p:strVal val="visible"/>
                                      </p:to>
                                    </p:set>
                                    <p:anim calcmode="lin" valueType="num">
                                      <p:cBhvr>
                                        <p:cTn id="38" dur="500" fill="hold"/>
                                        <p:tgtEl>
                                          <p:spTgt spid="62477"/>
                                        </p:tgtEl>
                                        <p:attrNameLst>
                                          <p:attrName>ppt_w</p:attrName>
                                        </p:attrNameLst>
                                      </p:cBhvr>
                                      <p:tavLst>
                                        <p:tav tm="0">
                                          <p:val>
                                            <p:fltVal val="0"/>
                                          </p:val>
                                        </p:tav>
                                        <p:tav tm="100000">
                                          <p:val>
                                            <p:strVal val="#ppt_w"/>
                                          </p:val>
                                        </p:tav>
                                      </p:tavLst>
                                    </p:anim>
                                    <p:anim calcmode="lin" valueType="num">
                                      <p:cBhvr>
                                        <p:cTn id="39" dur="500" fill="hold"/>
                                        <p:tgtEl>
                                          <p:spTgt spid="62477"/>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62478"/>
                                        </p:tgtEl>
                                        <p:attrNameLst>
                                          <p:attrName>style.visibility</p:attrName>
                                        </p:attrNameLst>
                                      </p:cBhvr>
                                      <p:to>
                                        <p:strVal val="visible"/>
                                      </p:to>
                                    </p:set>
                                    <p:anim calcmode="lin" valueType="num">
                                      <p:cBhvr>
                                        <p:cTn id="42" dur="500" fill="hold"/>
                                        <p:tgtEl>
                                          <p:spTgt spid="62478"/>
                                        </p:tgtEl>
                                        <p:attrNameLst>
                                          <p:attrName>ppt_w</p:attrName>
                                        </p:attrNameLst>
                                      </p:cBhvr>
                                      <p:tavLst>
                                        <p:tav tm="0">
                                          <p:val>
                                            <p:fltVal val="0"/>
                                          </p:val>
                                        </p:tav>
                                        <p:tav tm="100000">
                                          <p:val>
                                            <p:strVal val="#ppt_w"/>
                                          </p:val>
                                        </p:tav>
                                      </p:tavLst>
                                    </p:anim>
                                    <p:anim calcmode="lin" valueType="num">
                                      <p:cBhvr>
                                        <p:cTn id="43" dur="500" fill="hold"/>
                                        <p:tgtEl>
                                          <p:spTgt spid="62478"/>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0"/>
                                  </p:stCondLst>
                                  <p:childTnLst>
                                    <p:set>
                                      <p:cBhvr>
                                        <p:cTn id="45" dur="1" fill="hold">
                                          <p:stCondLst>
                                            <p:cond delay="0"/>
                                          </p:stCondLst>
                                        </p:cTn>
                                        <p:tgtEl>
                                          <p:spTgt spid="62479"/>
                                        </p:tgtEl>
                                        <p:attrNameLst>
                                          <p:attrName>style.visibility</p:attrName>
                                        </p:attrNameLst>
                                      </p:cBhvr>
                                      <p:to>
                                        <p:strVal val="visible"/>
                                      </p:to>
                                    </p:set>
                                    <p:anim calcmode="lin" valueType="num">
                                      <p:cBhvr>
                                        <p:cTn id="46" dur="500" fill="hold"/>
                                        <p:tgtEl>
                                          <p:spTgt spid="62479"/>
                                        </p:tgtEl>
                                        <p:attrNameLst>
                                          <p:attrName>ppt_w</p:attrName>
                                        </p:attrNameLst>
                                      </p:cBhvr>
                                      <p:tavLst>
                                        <p:tav tm="0">
                                          <p:val>
                                            <p:fltVal val="0"/>
                                          </p:val>
                                        </p:tav>
                                        <p:tav tm="100000">
                                          <p:val>
                                            <p:strVal val="#ppt_w"/>
                                          </p:val>
                                        </p:tav>
                                      </p:tavLst>
                                    </p:anim>
                                    <p:anim calcmode="lin" valueType="num">
                                      <p:cBhvr>
                                        <p:cTn id="47" dur="500" fill="hold"/>
                                        <p:tgtEl>
                                          <p:spTgt spid="62479"/>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62480"/>
                                        </p:tgtEl>
                                        <p:attrNameLst>
                                          <p:attrName>style.visibility</p:attrName>
                                        </p:attrNameLst>
                                      </p:cBhvr>
                                      <p:to>
                                        <p:strVal val="visible"/>
                                      </p:to>
                                    </p:set>
                                    <p:anim calcmode="lin" valueType="num">
                                      <p:cBhvr>
                                        <p:cTn id="50" dur="500" fill="hold"/>
                                        <p:tgtEl>
                                          <p:spTgt spid="62480"/>
                                        </p:tgtEl>
                                        <p:attrNameLst>
                                          <p:attrName>ppt_w</p:attrName>
                                        </p:attrNameLst>
                                      </p:cBhvr>
                                      <p:tavLst>
                                        <p:tav tm="0">
                                          <p:val>
                                            <p:fltVal val="0"/>
                                          </p:val>
                                        </p:tav>
                                        <p:tav tm="100000">
                                          <p:val>
                                            <p:strVal val="#ppt_w"/>
                                          </p:val>
                                        </p:tav>
                                      </p:tavLst>
                                    </p:anim>
                                    <p:anim calcmode="lin" valueType="num">
                                      <p:cBhvr>
                                        <p:cTn id="51" dur="500" fill="hold"/>
                                        <p:tgtEl>
                                          <p:spTgt spid="62480"/>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62481"/>
                                        </p:tgtEl>
                                        <p:attrNameLst>
                                          <p:attrName>style.visibility</p:attrName>
                                        </p:attrNameLst>
                                      </p:cBhvr>
                                      <p:to>
                                        <p:strVal val="visible"/>
                                      </p:to>
                                    </p:set>
                                    <p:anim calcmode="lin" valueType="num">
                                      <p:cBhvr>
                                        <p:cTn id="54" dur="500" fill="hold"/>
                                        <p:tgtEl>
                                          <p:spTgt spid="62481"/>
                                        </p:tgtEl>
                                        <p:attrNameLst>
                                          <p:attrName>ppt_w</p:attrName>
                                        </p:attrNameLst>
                                      </p:cBhvr>
                                      <p:tavLst>
                                        <p:tav tm="0">
                                          <p:val>
                                            <p:fltVal val="0"/>
                                          </p:val>
                                        </p:tav>
                                        <p:tav tm="100000">
                                          <p:val>
                                            <p:strVal val="#ppt_w"/>
                                          </p:val>
                                        </p:tav>
                                      </p:tavLst>
                                    </p:anim>
                                    <p:anim calcmode="lin" valueType="num">
                                      <p:cBhvr>
                                        <p:cTn id="55" dur="500" fill="hold"/>
                                        <p:tgtEl>
                                          <p:spTgt spid="62481"/>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0"/>
                                  </p:stCondLst>
                                  <p:childTnLst>
                                    <p:set>
                                      <p:cBhvr>
                                        <p:cTn id="57" dur="1" fill="hold">
                                          <p:stCondLst>
                                            <p:cond delay="0"/>
                                          </p:stCondLst>
                                        </p:cTn>
                                        <p:tgtEl>
                                          <p:spTgt spid="62482"/>
                                        </p:tgtEl>
                                        <p:attrNameLst>
                                          <p:attrName>style.visibility</p:attrName>
                                        </p:attrNameLst>
                                      </p:cBhvr>
                                      <p:to>
                                        <p:strVal val="visible"/>
                                      </p:to>
                                    </p:set>
                                    <p:anim calcmode="lin" valueType="num">
                                      <p:cBhvr>
                                        <p:cTn id="58" dur="500" fill="hold"/>
                                        <p:tgtEl>
                                          <p:spTgt spid="62482"/>
                                        </p:tgtEl>
                                        <p:attrNameLst>
                                          <p:attrName>ppt_w</p:attrName>
                                        </p:attrNameLst>
                                      </p:cBhvr>
                                      <p:tavLst>
                                        <p:tav tm="0">
                                          <p:val>
                                            <p:fltVal val="0"/>
                                          </p:val>
                                        </p:tav>
                                        <p:tav tm="100000">
                                          <p:val>
                                            <p:strVal val="#ppt_w"/>
                                          </p:val>
                                        </p:tav>
                                      </p:tavLst>
                                    </p:anim>
                                    <p:anim calcmode="lin" valueType="num">
                                      <p:cBhvr>
                                        <p:cTn id="59" dur="500" fill="hold"/>
                                        <p:tgtEl>
                                          <p:spTgt spid="624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p:bldP spid="62471" grpId="0" animBg="1"/>
      <p:bldP spid="62472" grpId="0" animBg="1"/>
      <p:bldP spid="62473" grpId="0" animBg="1"/>
      <p:bldP spid="62474" grpId="0" animBg="1"/>
      <p:bldP spid="62475" grpId="0" animBg="1"/>
      <p:bldP spid="62476" grpId="0" animBg="1"/>
      <p:bldP spid="62477" grpId="0" animBg="1"/>
      <p:bldP spid="62478" grpId="0" animBg="1"/>
      <p:bldP spid="62479" grpId="0" animBg="1"/>
      <p:bldP spid="62480" grpId="0" animBg="1"/>
      <p:bldP spid="62481" grpId="0" animBg="1"/>
      <p:bldP spid="624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右箭头 6"/>
          <p:cNvSpPr/>
          <p:nvPr/>
        </p:nvSpPr>
        <p:spPr>
          <a:xfrm rot="21120000">
            <a:off x="714503" y="3019117"/>
            <a:ext cx="7994464" cy="676751"/>
          </a:xfrm>
          <a:prstGeom prst="rightArrow">
            <a:avLst/>
          </a:prstGeom>
          <a:solidFill>
            <a:schemeClr val="accent4">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sz="1350"/>
          </a:p>
        </p:txBody>
      </p:sp>
      <p:sp>
        <p:nvSpPr>
          <p:cNvPr id="50" name="文本框 49"/>
          <p:cNvSpPr txBox="1"/>
          <p:nvPr/>
        </p:nvSpPr>
        <p:spPr>
          <a:xfrm>
            <a:off x="572453" y="2628875"/>
            <a:ext cx="1710214" cy="598805"/>
          </a:xfrm>
          <a:prstGeom prst="rect">
            <a:avLst/>
          </a:prstGeom>
          <a:noFill/>
        </p:spPr>
        <p:txBody>
          <a:bodyPr wrap="square" rtlCol="0">
            <a:spAutoFit/>
          </a:bodyPr>
          <a:lstStyle/>
          <a:p>
            <a:r>
              <a:rPr lang="zh-CN" altLang="en-US" sz="3300" b="1" dirty="0">
                <a:solidFill>
                  <a:srgbClr val="FF0000"/>
                </a:solidFill>
                <a:latin typeface="方正静蕾简体" panose="02000000000000000000" pitchFamily="2" charset="-122"/>
                <a:ea typeface="方正静蕾简体" panose="02000000000000000000" pitchFamily="2" charset="-122"/>
              </a:rPr>
              <a:t>站</a:t>
            </a:r>
            <a:r>
              <a:rPr lang="zh-CN" altLang="en-US" sz="2700" b="1" dirty="0">
                <a:latin typeface="方正静蕾简体" panose="02000000000000000000" pitchFamily="2" charset="-122"/>
                <a:ea typeface="方正静蕾简体" panose="02000000000000000000" pitchFamily="2" charset="-122"/>
              </a:rPr>
              <a:t>起来</a:t>
            </a:r>
          </a:p>
        </p:txBody>
      </p:sp>
      <p:sp>
        <p:nvSpPr>
          <p:cNvPr id="51" name="文本框 50"/>
          <p:cNvSpPr txBox="1"/>
          <p:nvPr/>
        </p:nvSpPr>
        <p:spPr>
          <a:xfrm>
            <a:off x="3309461" y="2396941"/>
            <a:ext cx="1543526" cy="598805"/>
          </a:xfrm>
          <a:prstGeom prst="rect">
            <a:avLst/>
          </a:prstGeom>
          <a:noFill/>
        </p:spPr>
        <p:txBody>
          <a:bodyPr wrap="square" rtlCol="0">
            <a:spAutoFit/>
          </a:bodyPr>
          <a:lstStyle/>
          <a:p>
            <a:r>
              <a:rPr lang="zh-CN" altLang="en-US" sz="3300" b="1" dirty="0">
                <a:solidFill>
                  <a:srgbClr val="FF0000"/>
                </a:solidFill>
                <a:latin typeface="方正静蕾简体" panose="02000000000000000000" pitchFamily="2" charset="-122"/>
                <a:ea typeface="方正静蕾简体" panose="02000000000000000000" pitchFamily="2" charset="-122"/>
              </a:rPr>
              <a:t>富</a:t>
            </a:r>
            <a:r>
              <a:rPr lang="zh-CN" altLang="en-US" sz="2700" b="1" dirty="0">
                <a:latin typeface="方正静蕾简体" panose="02000000000000000000" pitchFamily="2" charset="-122"/>
                <a:ea typeface="方正静蕾简体" panose="02000000000000000000" pitchFamily="2" charset="-122"/>
              </a:rPr>
              <a:t>起来</a:t>
            </a:r>
          </a:p>
        </p:txBody>
      </p:sp>
      <p:sp>
        <p:nvSpPr>
          <p:cNvPr id="52" name="文本框 51"/>
          <p:cNvSpPr txBox="1"/>
          <p:nvPr/>
        </p:nvSpPr>
        <p:spPr>
          <a:xfrm>
            <a:off x="6104097" y="2024512"/>
            <a:ext cx="1602105" cy="645160"/>
          </a:xfrm>
          <a:prstGeom prst="rect">
            <a:avLst/>
          </a:prstGeom>
          <a:noFill/>
        </p:spPr>
        <p:txBody>
          <a:bodyPr wrap="square" rtlCol="0">
            <a:spAutoFit/>
          </a:bodyPr>
          <a:lstStyle/>
          <a:p>
            <a:r>
              <a:rPr lang="zh-CN" altLang="en-US" sz="3600" b="1" dirty="0">
                <a:solidFill>
                  <a:srgbClr val="FF0000"/>
                </a:solidFill>
                <a:latin typeface="方正静蕾简体" panose="02000000000000000000" pitchFamily="2" charset="-122"/>
                <a:ea typeface="方正静蕾简体" panose="02000000000000000000" pitchFamily="2" charset="-122"/>
              </a:rPr>
              <a:t>强</a:t>
            </a:r>
            <a:r>
              <a:rPr lang="zh-CN" altLang="en-US" sz="2700" b="1" dirty="0">
                <a:latin typeface="方正静蕾简体" panose="02000000000000000000" pitchFamily="2" charset="-122"/>
                <a:ea typeface="方正静蕾简体" panose="02000000000000000000" pitchFamily="2" charset="-122"/>
              </a:rPr>
              <a:t>起来</a:t>
            </a:r>
          </a:p>
        </p:txBody>
      </p:sp>
      <p:sp>
        <p:nvSpPr>
          <p:cNvPr id="53" name="文本框 52"/>
          <p:cNvSpPr txBox="1"/>
          <p:nvPr/>
        </p:nvSpPr>
        <p:spPr>
          <a:xfrm>
            <a:off x="306893" y="4153350"/>
            <a:ext cx="3392329" cy="922020"/>
          </a:xfrm>
          <a:prstGeom prst="rect">
            <a:avLst/>
          </a:prstGeom>
          <a:noFill/>
        </p:spPr>
        <p:txBody>
          <a:bodyPr wrap="square" rtlCol="0">
            <a:spAutoFit/>
          </a:bodyPr>
          <a:lstStyle/>
          <a:p>
            <a:r>
              <a:rPr lang="zh-CN" altLang="en-US" sz="2700" b="1" dirty="0">
                <a:solidFill>
                  <a:srgbClr val="FF0000"/>
                </a:solidFill>
                <a:latin typeface="方正静蕾简体" panose="02000000000000000000" pitchFamily="2" charset="-122"/>
                <a:ea typeface="方正静蕾简体" panose="02000000000000000000" pitchFamily="2" charset="-122"/>
              </a:rPr>
              <a:t>1949</a:t>
            </a:r>
            <a:r>
              <a:rPr lang="zh-CN" altLang="en-US" sz="2700" b="1" dirty="0">
                <a:latin typeface="方正静蕾简体" panose="02000000000000000000" pitchFamily="2" charset="-122"/>
                <a:ea typeface="方正静蕾简体" panose="02000000000000000000" pitchFamily="2" charset="-122"/>
              </a:rPr>
              <a:t>年</a:t>
            </a:r>
          </a:p>
          <a:p>
            <a:r>
              <a:rPr lang="zh-CN" altLang="en-US" sz="2700" b="1" dirty="0">
                <a:latin typeface="方正静蕾简体" panose="02000000000000000000" pitchFamily="2" charset="-122"/>
                <a:ea typeface="方正静蕾简体" panose="02000000000000000000" pitchFamily="2" charset="-122"/>
              </a:rPr>
              <a:t>中华人民共和国成立</a:t>
            </a:r>
          </a:p>
        </p:txBody>
      </p:sp>
      <p:sp>
        <p:nvSpPr>
          <p:cNvPr id="54" name="文本框 53"/>
          <p:cNvSpPr txBox="1"/>
          <p:nvPr/>
        </p:nvSpPr>
        <p:spPr>
          <a:xfrm>
            <a:off x="3727134" y="3909986"/>
            <a:ext cx="1852613" cy="922020"/>
          </a:xfrm>
          <a:prstGeom prst="rect">
            <a:avLst/>
          </a:prstGeom>
          <a:noFill/>
        </p:spPr>
        <p:txBody>
          <a:bodyPr wrap="square" rtlCol="0">
            <a:spAutoFit/>
          </a:bodyPr>
          <a:lstStyle/>
          <a:p>
            <a:r>
              <a:rPr lang="zh-CN" altLang="en-US" sz="2700" b="1" dirty="0">
                <a:solidFill>
                  <a:srgbClr val="FF0000"/>
                </a:solidFill>
                <a:latin typeface="方正静蕾简体" panose="02000000000000000000" pitchFamily="2" charset="-122"/>
                <a:ea typeface="方正静蕾简体" panose="02000000000000000000" pitchFamily="2" charset="-122"/>
              </a:rPr>
              <a:t>1978</a:t>
            </a:r>
            <a:r>
              <a:rPr lang="zh-CN" altLang="en-US" sz="2700" b="1" dirty="0">
                <a:latin typeface="方正静蕾简体" panose="02000000000000000000" pitchFamily="2" charset="-122"/>
                <a:ea typeface="方正静蕾简体" panose="02000000000000000000" pitchFamily="2" charset="-122"/>
              </a:rPr>
              <a:t>年</a:t>
            </a:r>
          </a:p>
          <a:p>
            <a:r>
              <a:rPr lang="zh-CN" altLang="en-US" sz="2700" b="1" dirty="0">
                <a:latin typeface="方正静蕾简体" panose="02000000000000000000" pitchFamily="2" charset="-122"/>
                <a:ea typeface="方正静蕾简体" panose="02000000000000000000" pitchFamily="2" charset="-122"/>
              </a:rPr>
              <a:t>改革开放</a:t>
            </a:r>
          </a:p>
        </p:txBody>
      </p:sp>
      <p:sp>
        <p:nvSpPr>
          <p:cNvPr id="55" name="文本框 54"/>
          <p:cNvSpPr txBox="1"/>
          <p:nvPr/>
        </p:nvSpPr>
        <p:spPr>
          <a:xfrm>
            <a:off x="6246495" y="3746632"/>
            <a:ext cx="1508284" cy="922020"/>
          </a:xfrm>
          <a:prstGeom prst="rect">
            <a:avLst/>
          </a:prstGeom>
          <a:noFill/>
        </p:spPr>
        <p:txBody>
          <a:bodyPr wrap="square" rtlCol="0">
            <a:spAutoFit/>
          </a:bodyPr>
          <a:lstStyle/>
          <a:p>
            <a:r>
              <a:rPr lang="zh-CN" altLang="en-US" sz="2700" b="1" dirty="0">
                <a:solidFill>
                  <a:srgbClr val="FF0000"/>
                </a:solidFill>
                <a:latin typeface="方正静蕾简体" panose="02000000000000000000" pitchFamily="2" charset="-122"/>
                <a:ea typeface="方正静蕾简体" panose="02000000000000000000" pitchFamily="2" charset="-122"/>
              </a:rPr>
              <a:t>2017</a:t>
            </a:r>
            <a:r>
              <a:rPr lang="zh-CN" altLang="en-US" sz="2700" b="1" dirty="0">
                <a:latin typeface="方正静蕾简体" panose="02000000000000000000" pitchFamily="2" charset="-122"/>
                <a:ea typeface="方正静蕾简体" panose="02000000000000000000" pitchFamily="2" charset="-122"/>
              </a:rPr>
              <a:t>年</a:t>
            </a:r>
          </a:p>
          <a:p>
            <a:r>
              <a:rPr lang="zh-CN" altLang="en-US" sz="2700" b="1" dirty="0">
                <a:latin typeface="方正静蕾简体" panose="02000000000000000000" pitchFamily="2" charset="-122"/>
                <a:ea typeface="方正静蕾简体" panose="02000000000000000000" pitchFamily="2" charset="-122"/>
              </a:rPr>
              <a:t>新时代</a:t>
            </a:r>
            <a:endParaRPr lang="zh-CN" altLang="en-US" sz="1350"/>
          </a:p>
        </p:txBody>
      </p:sp>
      <p:grpSp>
        <p:nvGrpSpPr>
          <p:cNvPr id="1287" name="组合 1286"/>
          <p:cNvGrpSpPr/>
          <p:nvPr/>
        </p:nvGrpSpPr>
        <p:grpSpPr>
          <a:xfrm rot="21420000">
            <a:off x="1048070" y="3239574"/>
            <a:ext cx="541337" cy="720725"/>
            <a:chOff x="3213101" y="3067051"/>
            <a:chExt cx="541337" cy="720725"/>
          </a:xfrm>
          <a:solidFill>
            <a:srgbClr val="FF0000"/>
          </a:solidFill>
        </p:grpSpPr>
        <p:sp>
          <p:nvSpPr>
            <p:cNvPr id="13161" name="Freeform 873"/>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62" name="Freeform 874"/>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63" name="Freeform 875"/>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64" name="Freeform 876"/>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65" name="Freeform 877"/>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66" name="Freeform 878"/>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67" name="Freeform 879"/>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68" name="Freeform 880"/>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69" name="Freeform 881"/>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0" name="Freeform 882"/>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1" name="Freeform 883"/>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2" name="Freeform 884"/>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3" name="Freeform 885"/>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4" name="Freeform 886"/>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5" name="Freeform 887"/>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6" name="Freeform 888"/>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7" name="Freeform 889"/>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8" name="Freeform 890"/>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79" name="Freeform 891"/>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0" name="Freeform 892"/>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1" name="Freeform 893"/>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2" name="Freeform 894"/>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3" name="Freeform 895"/>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4" name="Freeform 896"/>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5" name="Freeform 897"/>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6" name="Freeform 898"/>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7" name="Freeform 899"/>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8" name="Freeform 900"/>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89" name="Freeform 901"/>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0" name="Freeform 902"/>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1" name="Freeform 903"/>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2" name="Freeform 904"/>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3" name="Freeform 905"/>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4" name="Freeform 906"/>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5" name="Freeform 907"/>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6" name="Freeform 908"/>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7" name="Freeform 909"/>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8" name="Freeform 910"/>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99" name="Freeform 911"/>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0" name="Freeform 912"/>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1" name="Freeform 913"/>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2" name="Freeform 914"/>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3" name="Freeform 915"/>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4" name="Freeform 916"/>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5" name="Freeform 917"/>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6" name="Freeform 918"/>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7" name="Freeform 919"/>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8" name="Freeform 920"/>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09" name="Freeform 921"/>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10" name="Freeform 922"/>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11" name="Freeform 923"/>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1292" name="组合 1291"/>
          <p:cNvGrpSpPr/>
          <p:nvPr/>
        </p:nvGrpSpPr>
        <p:grpSpPr>
          <a:xfrm>
            <a:off x="3652682" y="2973190"/>
            <a:ext cx="700087" cy="701676"/>
            <a:chOff x="5260976" y="4098925"/>
            <a:chExt cx="700087" cy="701676"/>
          </a:xfrm>
          <a:solidFill>
            <a:schemeClr val="tx1">
              <a:lumMod val="95000"/>
              <a:lumOff val="5000"/>
            </a:schemeClr>
          </a:solidFill>
        </p:grpSpPr>
        <p:sp>
          <p:nvSpPr>
            <p:cNvPr id="12343" name="Freeform 55"/>
            <p:cNvSpPr/>
            <p:nvPr/>
          </p:nvSpPr>
          <p:spPr bwMode="auto">
            <a:xfrm>
              <a:off x="5281613" y="4202113"/>
              <a:ext cx="22225" cy="23813"/>
            </a:xfrm>
            <a:custGeom>
              <a:avLst/>
              <a:gdLst/>
              <a:ahLst/>
              <a:cxnLst>
                <a:cxn ang="0">
                  <a:pos x="49" y="0"/>
                </a:cxn>
                <a:cxn ang="0">
                  <a:pos x="49" y="0"/>
                </a:cxn>
                <a:cxn ang="0">
                  <a:pos x="41" y="2"/>
                </a:cxn>
                <a:cxn ang="0">
                  <a:pos x="36" y="6"/>
                </a:cxn>
                <a:cxn ang="0">
                  <a:pos x="31" y="10"/>
                </a:cxn>
                <a:cxn ang="0">
                  <a:pos x="25" y="16"/>
                </a:cxn>
                <a:cxn ang="0">
                  <a:pos x="25" y="16"/>
                </a:cxn>
                <a:cxn ang="0">
                  <a:pos x="2" y="53"/>
                </a:cxn>
                <a:cxn ang="0">
                  <a:pos x="2" y="53"/>
                </a:cxn>
                <a:cxn ang="0">
                  <a:pos x="0" y="55"/>
                </a:cxn>
                <a:cxn ang="0">
                  <a:pos x="0" y="57"/>
                </a:cxn>
                <a:cxn ang="0">
                  <a:pos x="3" y="61"/>
                </a:cxn>
                <a:cxn ang="0">
                  <a:pos x="7" y="61"/>
                </a:cxn>
                <a:cxn ang="0">
                  <a:pos x="10" y="61"/>
                </a:cxn>
                <a:cxn ang="0">
                  <a:pos x="11" y="58"/>
                </a:cxn>
                <a:cxn ang="0">
                  <a:pos x="11" y="58"/>
                </a:cxn>
                <a:cxn ang="0">
                  <a:pos x="28" y="33"/>
                </a:cxn>
                <a:cxn ang="0">
                  <a:pos x="28" y="33"/>
                </a:cxn>
                <a:cxn ang="0">
                  <a:pos x="36" y="20"/>
                </a:cxn>
                <a:cxn ang="0">
                  <a:pos x="42" y="15"/>
                </a:cxn>
                <a:cxn ang="0">
                  <a:pos x="45" y="12"/>
                </a:cxn>
                <a:cxn ang="0">
                  <a:pos x="49" y="12"/>
                </a:cxn>
                <a:cxn ang="0">
                  <a:pos x="49" y="12"/>
                </a:cxn>
                <a:cxn ang="0">
                  <a:pos x="50" y="11"/>
                </a:cxn>
                <a:cxn ang="0">
                  <a:pos x="53" y="10"/>
                </a:cxn>
                <a:cxn ang="0">
                  <a:pos x="54" y="6"/>
                </a:cxn>
                <a:cxn ang="0">
                  <a:pos x="54" y="3"/>
                </a:cxn>
                <a:cxn ang="0">
                  <a:pos x="53" y="2"/>
                </a:cxn>
                <a:cxn ang="0">
                  <a:pos x="50" y="0"/>
                </a:cxn>
                <a:cxn ang="0">
                  <a:pos x="49" y="0"/>
                </a:cxn>
                <a:cxn ang="0">
                  <a:pos x="49" y="0"/>
                </a:cxn>
              </a:cxnLst>
              <a:rect l="0" t="0" r="r" b="b"/>
              <a:pathLst>
                <a:path w="54" h="61">
                  <a:moveTo>
                    <a:pt x="49" y="0"/>
                  </a:moveTo>
                  <a:lnTo>
                    <a:pt x="49" y="0"/>
                  </a:lnTo>
                  <a:lnTo>
                    <a:pt x="41" y="2"/>
                  </a:lnTo>
                  <a:lnTo>
                    <a:pt x="36" y="6"/>
                  </a:lnTo>
                  <a:lnTo>
                    <a:pt x="31" y="10"/>
                  </a:lnTo>
                  <a:lnTo>
                    <a:pt x="25" y="16"/>
                  </a:lnTo>
                  <a:lnTo>
                    <a:pt x="25" y="16"/>
                  </a:lnTo>
                  <a:lnTo>
                    <a:pt x="2" y="53"/>
                  </a:lnTo>
                  <a:lnTo>
                    <a:pt x="2" y="53"/>
                  </a:lnTo>
                  <a:lnTo>
                    <a:pt x="0" y="55"/>
                  </a:lnTo>
                  <a:lnTo>
                    <a:pt x="0" y="57"/>
                  </a:lnTo>
                  <a:lnTo>
                    <a:pt x="3" y="61"/>
                  </a:lnTo>
                  <a:lnTo>
                    <a:pt x="7" y="61"/>
                  </a:lnTo>
                  <a:lnTo>
                    <a:pt x="10" y="61"/>
                  </a:lnTo>
                  <a:lnTo>
                    <a:pt x="11" y="58"/>
                  </a:lnTo>
                  <a:lnTo>
                    <a:pt x="11" y="58"/>
                  </a:lnTo>
                  <a:lnTo>
                    <a:pt x="28" y="33"/>
                  </a:lnTo>
                  <a:lnTo>
                    <a:pt x="28" y="33"/>
                  </a:lnTo>
                  <a:lnTo>
                    <a:pt x="36" y="20"/>
                  </a:lnTo>
                  <a:lnTo>
                    <a:pt x="42" y="15"/>
                  </a:lnTo>
                  <a:lnTo>
                    <a:pt x="45" y="12"/>
                  </a:lnTo>
                  <a:lnTo>
                    <a:pt x="49" y="12"/>
                  </a:lnTo>
                  <a:lnTo>
                    <a:pt x="49" y="12"/>
                  </a:lnTo>
                  <a:lnTo>
                    <a:pt x="50" y="11"/>
                  </a:lnTo>
                  <a:lnTo>
                    <a:pt x="53" y="10"/>
                  </a:lnTo>
                  <a:lnTo>
                    <a:pt x="54" y="6"/>
                  </a:lnTo>
                  <a:lnTo>
                    <a:pt x="54" y="3"/>
                  </a:lnTo>
                  <a:lnTo>
                    <a:pt x="53" y="2"/>
                  </a:lnTo>
                  <a:lnTo>
                    <a:pt x="50" y="0"/>
                  </a:lnTo>
                  <a:lnTo>
                    <a:pt x="49" y="0"/>
                  </a:lnTo>
                  <a:lnTo>
                    <a:pt x="49"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44" name="Freeform 56"/>
            <p:cNvSpPr/>
            <p:nvPr/>
          </p:nvSpPr>
          <p:spPr bwMode="auto">
            <a:xfrm>
              <a:off x="5300663" y="4224338"/>
              <a:ext cx="22225" cy="33338"/>
            </a:xfrm>
            <a:custGeom>
              <a:avLst/>
              <a:gdLst/>
              <a:ahLst/>
              <a:cxnLst>
                <a:cxn ang="0">
                  <a:pos x="46" y="5"/>
                </a:cxn>
                <a:cxn ang="0">
                  <a:pos x="46" y="5"/>
                </a:cxn>
                <a:cxn ang="0">
                  <a:pos x="45" y="10"/>
                </a:cxn>
                <a:cxn ang="0">
                  <a:pos x="43" y="16"/>
                </a:cxn>
                <a:cxn ang="0">
                  <a:pos x="37" y="26"/>
                </a:cxn>
                <a:cxn ang="0">
                  <a:pos x="29" y="35"/>
                </a:cxn>
                <a:cxn ang="0">
                  <a:pos x="21" y="43"/>
                </a:cxn>
                <a:cxn ang="0">
                  <a:pos x="21" y="43"/>
                </a:cxn>
                <a:cxn ang="0">
                  <a:pos x="15" y="50"/>
                </a:cxn>
                <a:cxn ang="0">
                  <a:pos x="11" y="59"/>
                </a:cxn>
                <a:cxn ang="0">
                  <a:pos x="7" y="67"/>
                </a:cxn>
                <a:cxn ang="0">
                  <a:pos x="2" y="74"/>
                </a:cxn>
                <a:cxn ang="0">
                  <a:pos x="2" y="74"/>
                </a:cxn>
                <a:cxn ang="0">
                  <a:pos x="0" y="77"/>
                </a:cxn>
                <a:cxn ang="0">
                  <a:pos x="0" y="78"/>
                </a:cxn>
                <a:cxn ang="0">
                  <a:pos x="2" y="81"/>
                </a:cxn>
                <a:cxn ang="0">
                  <a:pos x="3" y="82"/>
                </a:cxn>
                <a:cxn ang="0">
                  <a:pos x="7" y="82"/>
                </a:cxn>
                <a:cxn ang="0">
                  <a:pos x="9" y="82"/>
                </a:cxn>
                <a:cxn ang="0">
                  <a:pos x="11" y="80"/>
                </a:cxn>
                <a:cxn ang="0">
                  <a:pos x="11" y="80"/>
                </a:cxn>
                <a:cxn ang="0">
                  <a:pos x="16" y="71"/>
                </a:cxn>
                <a:cxn ang="0">
                  <a:pos x="19" y="65"/>
                </a:cxn>
                <a:cxn ang="0">
                  <a:pos x="22" y="61"/>
                </a:cxn>
                <a:cxn ang="0">
                  <a:pos x="22" y="61"/>
                </a:cxn>
                <a:cxn ang="0">
                  <a:pos x="30" y="51"/>
                </a:cxn>
                <a:cxn ang="0">
                  <a:pos x="38" y="42"/>
                </a:cxn>
                <a:cxn ang="0">
                  <a:pos x="38" y="42"/>
                </a:cxn>
                <a:cxn ang="0">
                  <a:pos x="45" y="34"/>
                </a:cxn>
                <a:cxn ang="0">
                  <a:pos x="51" y="25"/>
                </a:cxn>
                <a:cxn ang="0">
                  <a:pos x="55" y="16"/>
                </a:cxn>
                <a:cxn ang="0">
                  <a:pos x="58" y="5"/>
                </a:cxn>
                <a:cxn ang="0">
                  <a:pos x="58" y="5"/>
                </a:cxn>
                <a:cxn ang="0">
                  <a:pos x="58" y="3"/>
                </a:cxn>
                <a:cxn ang="0">
                  <a:pos x="56" y="1"/>
                </a:cxn>
                <a:cxn ang="0">
                  <a:pos x="54" y="0"/>
                </a:cxn>
                <a:cxn ang="0">
                  <a:pos x="53" y="0"/>
                </a:cxn>
                <a:cxn ang="0">
                  <a:pos x="49" y="1"/>
                </a:cxn>
                <a:cxn ang="0">
                  <a:pos x="47" y="3"/>
                </a:cxn>
                <a:cxn ang="0">
                  <a:pos x="46" y="5"/>
                </a:cxn>
                <a:cxn ang="0">
                  <a:pos x="46" y="5"/>
                </a:cxn>
              </a:cxnLst>
              <a:rect l="0" t="0" r="r" b="b"/>
              <a:pathLst>
                <a:path w="58" h="82">
                  <a:moveTo>
                    <a:pt x="46" y="5"/>
                  </a:moveTo>
                  <a:lnTo>
                    <a:pt x="46" y="5"/>
                  </a:lnTo>
                  <a:lnTo>
                    <a:pt x="45" y="10"/>
                  </a:lnTo>
                  <a:lnTo>
                    <a:pt x="43" y="16"/>
                  </a:lnTo>
                  <a:lnTo>
                    <a:pt x="37" y="26"/>
                  </a:lnTo>
                  <a:lnTo>
                    <a:pt x="29" y="35"/>
                  </a:lnTo>
                  <a:lnTo>
                    <a:pt x="21" y="43"/>
                  </a:lnTo>
                  <a:lnTo>
                    <a:pt x="21" y="43"/>
                  </a:lnTo>
                  <a:lnTo>
                    <a:pt x="15" y="50"/>
                  </a:lnTo>
                  <a:lnTo>
                    <a:pt x="11" y="59"/>
                  </a:lnTo>
                  <a:lnTo>
                    <a:pt x="7" y="67"/>
                  </a:lnTo>
                  <a:lnTo>
                    <a:pt x="2" y="74"/>
                  </a:lnTo>
                  <a:lnTo>
                    <a:pt x="2" y="74"/>
                  </a:lnTo>
                  <a:lnTo>
                    <a:pt x="0" y="77"/>
                  </a:lnTo>
                  <a:lnTo>
                    <a:pt x="0" y="78"/>
                  </a:lnTo>
                  <a:lnTo>
                    <a:pt x="2" y="81"/>
                  </a:lnTo>
                  <a:lnTo>
                    <a:pt x="3" y="82"/>
                  </a:lnTo>
                  <a:lnTo>
                    <a:pt x="7" y="82"/>
                  </a:lnTo>
                  <a:lnTo>
                    <a:pt x="9" y="82"/>
                  </a:lnTo>
                  <a:lnTo>
                    <a:pt x="11" y="80"/>
                  </a:lnTo>
                  <a:lnTo>
                    <a:pt x="11" y="80"/>
                  </a:lnTo>
                  <a:lnTo>
                    <a:pt x="16" y="71"/>
                  </a:lnTo>
                  <a:lnTo>
                    <a:pt x="19" y="65"/>
                  </a:lnTo>
                  <a:lnTo>
                    <a:pt x="22" y="61"/>
                  </a:lnTo>
                  <a:lnTo>
                    <a:pt x="22" y="61"/>
                  </a:lnTo>
                  <a:lnTo>
                    <a:pt x="30" y="51"/>
                  </a:lnTo>
                  <a:lnTo>
                    <a:pt x="38" y="42"/>
                  </a:lnTo>
                  <a:lnTo>
                    <a:pt x="38" y="42"/>
                  </a:lnTo>
                  <a:lnTo>
                    <a:pt x="45" y="34"/>
                  </a:lnTo>
                  <a:lnTo>
                    <a:pt x="51" y="25"/>
                  </a:lnTo>
                  <a:lnTo>
                    <a:pt x="55" y="16"/>
                  </a:lnTo>
                  <a:lnTo>
                    <a:pt x="58" y="5"/>
                  </a:lnTo>
                  <a:lnTo>
                    <a:pt x="58" y="5"/>
                  </a:lnTo>
                  <a:lnTo>
                    <a:pt x="58" y="3"/>
                  </a:lnTo>
                  <a:lnTo>
                    <a:pt x="56" y="1"/>
                  </a:lnTo>
                  <a:lnTo>
                    <a:pt x="54" y="0"/>
                  </a:lnTo>
                  <a:lnTo>
                    <a:pt x="53" y="0"/>
                  </a:lnTo>
                  <a:lnTo>
                    <a:pt x="49" y="1"/>
                  </a:lnTo>
                  <a:lnTo>
                    <a:pt x="47" y="3"/>
                  </a:lnTo>
                  <a:lnTo>
                    <a:pt x="46" y="5"/>
                  </a:lnTo>
                  <a:lnTo>
                    <a:pt x="46"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45" name="Freeform 57"/>
            <p:cNvSpPr/>
            <p:nvPr/>
          </p:nvSpPr>
          <p:spPr bwMode="auto">
            <a:xfrm>
              <a:off x="5322888" y="4248150"/>
              <a:ext cx="22225" cy="31750"/>
            </a:xfrm>
            <a:custGeom>
              <a:avLst/>
              <a:gdLst/>
              <a:ahLst/>
              <a:cxnLst>
                <a:cxn ang="0">
                  <a:pos x="42" y="5"/>
                </a:cxn>
                <a:cxn ang="0">
                  <a:pos x="42" y="5"/>
                </a:cxn>
                <a:cxn ang="0">
                  <a:pos x="40" y="12"/>
                </a:cxn>
                <a:cxn ang="0">
                  <a:pos x="39" y="17"/>
                </a:cxn>
                <a:cxn ang="0">
                  <a:pos x="33" y="26"/>
                </a:cxn>
                <a:cxn ang="0">
                  <a:pos x="25" y="35"/>
                </a:cxn>
                <a:cxn ang="0">
                  <a:pos x="17" y="43"/>
                </a:cxn>
                <a:cxn ang="0">
                  <a:pos x="17" y="43"/>
                </a:cxn>
                <a:cxn ang="0">
                  <a:pos x="12" y="50"/>
                </a:cxn>
                <a:cxn ang="0">
                  <a:pos x="6" y="58"/>
                </a:cxn>
                <a:cxn ang="0">
                  <a:pos x="0" y="73"/>
                </a:cxn>
                <a:cxn ang="0">
                  <a:pos x="0" y="73"/>
                </a:cxn>
                <a:cxn ang="0">
                  <a:pos x="0" y="75"/>
                </a:cxn>
                <a:cxn ang="0">
                  <a:pos x="0" y="77"/>
                </a:cxn>
                <a:cxn ang="0">
                  <a:pos x="1" y="79"/>
                </a:cxn>
                <a:cxn ang="0">
                  <a:pos x="4" y="80"/>
                </a:cxn>
                <a:cxn ang="0">
                  <a:pos x="8" y="80"/>
                </a:cxn>
                <a:cxn ang="0">
                  <a:pos x="9" y="79"/>
                </a:cxn>
                <a:cxn ang="0">
                  <a:pos x="10" y="76"/>
                </a:cxn>
                <a:cxn ang="0">
                  <a:pos x="10" y="76"/>
                </a:cxn>
                <a:cxn ang="0">
                  <a:pos x="16" y="67"/>
                </a:cxn>
                <a:cxn ang="0">
                  <a:pos x="21" y="58"/>
                </a:cxn>
                <a:cxn ang="0">
                  <a:pos x="35" y="42"/>
                </a:cxn>
                <a:cxn ang="0">
                  <a:pos x="42" y="34"/>
                </a:cxn>
                <a:cxn ang="0">
                  <a:pos x="47" y="25"/>
                </a:cxn>
                <a:cxn ang="0">
                  <a:pos x="51" y="16"/>
                </a:cxn>
                <a:cxn ang="0">
                  <a:pos x="53" y="5"/>
                </a:cxn>
                <a:cxn ang="0">
                  <a:pos x="53" y="5"/>
                </a:cxn>
                <a:cxn ang="0">
                  <a:pos x="52" y="4"/>
                </a:cxn>
                <a:cxn ang="0">
                  <a:pos x="51" y="1"/>
                </a:cxn>
                <a:cxn ang="0">
                  <a:pos x="50" y="0"/>
                </a:cxn>
                <a:cxn ang="0">
                  <a:pos x="48" y="0"/>
                </a:cxn>
                <a:cxn ang="0">
                  <a:pos x="43" y="1"/>
                </a:cxn>
                <a:cxn ang="0">
                  <a:pos x="42" y="4"/>
                </a:cxn>
                <a:cxn ang="0">
                  <a:pos x="42" y="5"/>
                </a:cxn>
                <a:cxn ang="0">
                  <a:pos x="42" y="5"/>
                </a:cxn>
              </a:cxnLst>
              <a:rect l="0" t="0" r="r" b="b"/>
              <a:pathLst>
                <a:path w="53" h="80">
                  <a:moveTo>
                    <a:pt x="42" y="5"/>
                  </a:moveTo>
                  <a:lnTo>
                    <a:pt x="42" y="5"/>
                  </a:lnTo>
                  <a:lnTo>
                    <a:pt x="40" y="12"/>
                  </a:lnTo>
                  <a:lnTo>
                    <a:pt x="39" y="17"/>
                  </a:lnTo>
                  <a:lnTo>
                    <a:pt x="33" y="26"/>
                  </a:lnTo>
                  <a:lnTo>
                    <a:pt x="25" y="35"/>
                  </a:lnTo>
                  <a:lnTo>
                    <a:pt x="17" y="43"/>
                  </a:lnTo>
                  <a:lnTo>
                    <a:pt x="17" y="43"/>
                  </a:lnTo>
                  <a:lnTo>
                    <a:pt x="12" y="50"/>
                  </a:lnTo>
                  <a:lnTo>
                    <a:pt x="6" y="58"/>
                  </a:lnTo>
                  <a:lnTo>
                    <a:pt x="0" y="73"/>
                  </a:lnTo>
                  <a:lnTo>
                    <a:pt x="0" y="73"/>
                  </a:lnTo>
                  <a:lnTo>
                    <a:pt x="0" y="75"/>
                  </a:lnTo>
                  <a:lnTo>
                    <a:pt x="0" y="77"/>
                  </a:lnTo>
                  <a:lnTo>
                    <a:pt x="1" y="79"/>
                  </a:lnTo>
                  <a:lnTo>
                    <a:pt x="4" y="80"/>
                  </a:lnTo>
                  <a:lnTo>
                    <a:pt x="8" y="80"/>
                  </a:lnTo>
                  <a:lnTo>
                    <a:pt x="9" y="79"/>
                  </a:lnTo>
                  <a:lnTo>
                    <a:pt x="10" y="76"/>
                  </a:lnTo>
                  <a:lnTo>
                    <a:pt x="10" y="76"/>
                  </a:lnTo>
                  <a:lnTo>
                    <a:pt x="16" y="67"/>
                  </a:lnTo>
                  <a:lnTo>
                    <a:pt x="21" y="58"/>
                  </a:lnTo>
                  <a:lnTo>
                    <a:pt x="35" y="42"/>
                  </a:lnTo>
                  <a:lnTo>
                    <a:pt x="42" y="34"/>
                  </a:lnTo>
                  <a:lnTo>
                    <a:pt x="47" y="25"/>
                  </a:lnTo>
                  <a:lnTo>
                    <a:pt x="51" y="16"/>
                  </a:lnTo>
                  <a:lnTo>
                    <a:pt x="53" y="5"/>
                  </a:lnTo>
                  <a:lnTo>
                    <a:pt x="53" y="5"/>
                  </a:lnTo>
                  <a:lnTo>
                    <a:pt x="52" y="4"/>
                  </a:lnTo>
                  <a:lnTo>
                    <a:pt x="51" y="1"/>
                  </a:lnTo>
                  <a:lnTo>
                    <a:pt x="50" y="0"/>
                  </a:lnTo>
                  <a:lnTo>
                    <a:pt x="48" y="0"/>
                  </a:lnTo>
                  <a:lnTo>
                    <a:pt x="43" y="1"/>
                  </a:lnTo>
                  <a:lnTo>
                    <a:pt x="42" y="4"/>
                  </a:lnTo>
                  <a:lnTo>
                    <a:pt x="42" y="5"/>
                  </a:lnTo>
                  <a:lnTo>
                    <a:pt x="42"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46" name="Freeform 58"/>
            <p:cNvSpPr/>
            <p:nvPr/>
          </p:nvSpPr>
          <p:spPr bwMode="auto">
            <a:xfrm>
              <a:off x="5345113" y="4275138"/>
              <a:ext cx="19050" cy="26988"/>
            </a:xfrm>
            <a:custGeom>
              <a:avLst/>
              <a:gdLst/>
              <a:ahLst/>
              <a:cxnLst>
                <a:cxn ang="0">
                  <a:pos x="38" y="4"/>
                </a:cxn>
                <a:cxn ang="0">
                  <a:pos x="38" y="4"/>
                </a:cxn>
                <a:cxn ang="0">
                  <a:pos x="34" y="12"/>
                </a:cxn>
                <a:cxn ang="0">
                  <a:pos x="31" y="19"/>
                </a:cxn>
                <a:cxn ang="0">
                  <a:pos x="21" y="33"/>
                </a:cxn>
                <a:cxn ang="0">
                  <a:pos x="11" y="46"/>
                </a:cxn>
                <a:cxn ang="0">
                  <a:pos x="0" y="59"/>
                </a:cxn>
                <a:cxn ang="0">
                  <a:pos x="0" y="59"/>
                </a:cxn>
                <a:cxn ang="0">
                  <a:pos x="0" y="62"/>
                </a:cxn>
                <a:cxn ang="0">
                  <a:pos x="0" y="64"/>
                </a:cxn>
                <a:cxn ang="0">
                  <a:pos x="3" y="67"/>
                </a:cxn>
                <a:cxn ang="0">
                  <a:pos x="7" y="68"/>
                </a:cxn>
                <a:cxn ang="0">
                  <a:pos x="8" y="67"/>
                </a:cxn>
                <a:cxn ang="0">
                  <a:pos x="11" y="66"/>
                </a:cxn>
                <a:cxn ang="0">
                  <a:pos x="11" y="66"/>
                </a:cxn>
                <a:cxn ang="0">
                  <a:pos x="20" y="51"/>
                </a:cxn>
                <a:cxn ang="0">
                  <a:pos x="32" y="37"/>
                </a:cxn>
                <a:cxn ang="0">
                  <a:pos x="41" y="23"/>
                </a:cxn>
                <a:cxn ang="0">
                  <a:pos x="46" y="15"/>
                </a:cxn>
                <a:cxn ang="0">
                  <a:pos x="49" y="7"/>
                </a:cxn>
                <a:cxn ang="0">
                  <a:pos x="49" y="7"/>
                </a:cxn>
                <a:cxn ang="0">
                  <a:pos x="50" y="4"/>
                </a:cxn>
                <a:cxn ang="0">
                  <a:pos x="49" y="3"/>
                </a:cxn>
                <a:cxn ang="0">
                  <a:pos x="48" y="0"/>
                </a:cxn>
                <a:cxn ang="0">
                  <a:pos x="45" y="0"/>
                </a:cxn>
                <a:cxn ang="0">
                  <a:pos x="41" y="0"/>
                </a:cxn>
                <a:cxn ang="0">
                  <a:pos x="40" y="2"/>
                </a:cxn>
                <a:cxn ang="0">
                  <a:pos x="38" y="4"/>
                </a:cxn>
                <a:cxn ang="0">
                  <a:pos x="38" y="4"/>
                </a:cxn>
              </a:cxnLst>
              <a:rect l="0" t="0" r="r" b="b"/>
              <a:pathLst>
                <a:path w="50" h="68">
                  <a:moveTo>
                    <a:pt x="38" y="4"/>
                  </a:moveTo>
                  <a:lnTo>
                    <a:pt x="38" y="4"/>
                  </a:lnTo>
                  <a:lnTo>
                    <a:pt x="34" y="12"/>
                  </a:lnTo>
                  <a:lnTo>
                    <a:pt x="31" y="19"/>
                  </a:lnTo>
                  <a:lnTo>
                    <a:pt x="21" y="33"/>
                  </a:lnTo>
                  <a:lnTo>
                    <a:pt x="11" y="46"/>
                  </a:lnTo>
                  <a:lnTo>
                    <a:pt x="0" y="59"/>
                  </a:lnTo>
                  <a:lnTo>
                    <a:pt x="0" y="59"/>
                  </a:lnTo>
                  <a:lnTo>
                    <a:pt x="0" y="62"/>
                  </a:lnTo>
                  <a:lnTo>
                    <a:pt x="0" y="64"/>
                  </a:lnTo>
                  <a:lnTo>
                    <a:pt x="3" y="67"/>
                  </a:lnTo>
                  <a:lnTo>
                    <a:pt x="7" y="68"/>
                  </a:lnTo>
                  <a:lnTo>
                    <a:pt x="8" y="67"/>
                  </a:lnTo>
                  <a:lnTo>
                    <a:pt x="11" y="66"/>
                  </a:lnTo>
                  <a:lnTo>
                    <a:pt x="11" y="66"/>
                  </a:lnTo>
                  <a:lnTo>
                    <a:pt x="20" y="51"/>
                  </a:lnTo>
                  <a:lnTo>
                    <a:pt x="32" y="37"/>
                  </a:lnTo>
                  <a:lnTo>
                    <a:pt x="41" y="23"/>
                  </a:lnTo>
                  <a:lnTo>
                    <a:pt x="46" y="15"/>
                  </a:lnTo>
                  <a:lnTo>
                    <a:pt x="49" y="7"/>
                  </a:lnTo>
                  <a:lnTo>
                    <a:pt x="49" y="7"/>
                  </a:lnTo>
                  <a:lnTo>
                    <a:pt x="50" y="4"/>
                  </a:lnTo>
                  <a:lnTo>
                    <a:pt x="49" y="3"/>
                  </a:lnTo>
                  <a:lnTo>
                    <a:pt x="48" y="0"/>
                  </a:lnTo>
                  <a:lnTo>
                    <a:pt x="45" y="0"/>
                  </a:lnTo>
                  <a:lnTo>
                    <a:pt x="41" y="0"/>
                  </a:lnTo>
                  <a:lnTo>
                    <a:pt x="40" y="2"/>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47" name="Freeform 59"/>
            <p:cNvSpPr/>
            <p:nvPr/>
          </p:nvSpPr>
          <p:spPr bwMode="auto">
            <a:xfrm>
              <a:off x="5368926" y="4297363"/>
              <a:ext cx="14288" cy="28575"/>
            </a:xfrm>
            <a:custGeom>
              <a:avLst/>
              <a:gdLst/>
              <a:ahLst/>
              <a:cxnLst>
                <a:cxn ang="0">
                  <a:pos x="27" y="5"/>
                </a:cxn>
                <a:cxn ang="0">
                  <a:pos x="27" y="5"/>
                </a:cxn>
                <a:cxn ang="0">
                  <a:pos x="24" y="13"/>
                </a:cxn>
                <a:cxn ang="0">
                  <a:pos x="21" y="19"/>
                </a:cxn>
                <a:cxn ang="0">
                  <a:pos x="17" y="24"/>
                </a:cxn>
                <a:cxn ang="0">
                  <a:pos x="13" y="31"/>
                </a:cxn>
                <a:cxn ang="0">
                  <a:pos x="13" y="31"/>
                </a:cxn>
                <a:cxn ang="0">
                  <a:pos x="0" y="65"/>
                </a:cxn>
                <a:cxn ang="0">
                  <a:pos x="0" y="65"/>
                </a:cxn>
                <a:cxn ang="0">
                  <a:pos x="0" y="68"/>
                </a:cxn>
                <a:cxn ang="0">
                  <a:pos x="1" y="69"/>
                </a:cxn>
                <a:cxn ang="0">
                  <a:pos x="4" y="72"/>
                </a:cxn>
                <a:cxn ang="0">
                  <a:pos x="7" y="72"/>
                </a:cxn>
                <a:cxn ang="0">
                  <a:pos x="10" y="70"/>
                </a:cxn>
                <a:cxn ang="0">
                  <a:pos x="11" y="68"/>
                </a:cxn>
                <a:cxn ang="0">
                  <a:pos x="11" y="68"/>
                </a:cxn>
                <a:cxn ang="0">
                  <a:pos x="17" y="49"/>
                </a:cxn>
                <a:cxn ang="0">
                  <a:pos x="24" y="32"/>
                </a:cxn>
                <a:cxn ang="0">
                  <a:pos x="24" y="32"/>
                </a:cxn>
                <a:cxn ang="0">
                  <a:pos x="32" y="19"/>
                </a:cxn>
                <a:cxn ang="0">
                  <a:pos x="36" y="13"/>
                </a:cxn>
                <a:cxn ang="0">
                  <a:pos x="38" y="5"/>
                </a:cxn>
                <a:cxn ang="0">
                  <a:pos x="38" y="5"/>
                </a:cxn>
                <a:cxn ang="0">
                  <a:pos x="38" y="4"/>
                </a:cxn>
                <a:cxn ang="0">
                  <a:pos x="36" y="1"/>
                </a:cxn>
                <a:cxn ang="0">
                  <a:pos x="35" y="0"/>
                </a:cxn>
                <a:cxn ang="0">
                  <a:pos x="32" y="0"/>
                </a:cxn>
                <a:cxn ang="0">
                  <a:pos x="28" y="1"/>
                </a:cxn>
                <a:cxn ang="0">
                  <a:pos x="27" y="4"/>
                </a:cxn>
                <a:cxn ang="0">
                  <a:pos x="27" y="5"/>
                </a:cxn>
                <a:cxn ang="0">
                  <a:pos x="27" y="5"/>
                </a:cxn>
              </a:cxnLst>
              <a:rect l="0" t="0" r="r" b="b"/>
              <a:pathLst>
                <a:path w="38" h="72">
                  <a:moveTo>
                    <a:pt x="27" y="5"/>
                  </a:moveTo>
                  <a:lnTo>
                    <a:pt x="27" y="5"/>
                  </a:lnTo>
                  <a:lnTo>
                    <a:pt x="24" y="13"/>
                  </a:lnTo>
                  <a:lnTo>
                    <a:pt x="21" y="19"/>
                  </a:lnTo>
                  <a:lnTo>
                    <a:pt x="17" y="24"/>
                  </a:lnTo>
                  <a:lnTo>
                    <a:pt x="13" y="31"/>
                  </a:lnTo>
                  <a:lnTo>
                    <a:pt x="13" y="31"/>
                  </a:lnTo>
                  <a:lnTo>
                    <a:pt x="0" y="65"/>
                  </a:lnTo>
                  <a:lnTo>
                    <a:pt x="0" y="65"/>
                  </a:lnTo>
                  <a:lnTo>
                    <a:pt x="0" y="68"/>
                  </a:lnTo>
                  <a:lnTo>
                    <a:pt x="1" y="69"/>
                  </a:lnTo>
                  <a:lnTo>
                    <a:pt x="4" y="72"/>
                  </a:lnTo>
                  <a:lnTo>
                    <a:pt x="7" y="72"/>
                  </a:lnTo>
                  <a:lnTo>
                    <a:pt x="10" y="70"/>
                  </a:lnTo>
                  <a:lnTo>
                    <a:pt x="11" y="68"/>
                  </a:lnTo>
                  <a:lnTo>
                    <a:pt x="11" y="68"/>
                  </a:lnTo>
                  <a:lnTo>
                    <a:pt x="17" y="49"/>
                  </a:lnTo>
                  <a:lnTo>
                    <a:pt x="24" y="32"/>
                  </a:lnTo>
                  <a:lnTo>
                    <a:pt x="24" y="32"/>
                  </a:lnTo>
                  <a:lnTo>
                    <a:pt x="32" y="19"/>
                  </a:lnTo>
                  <a:lnTo>
                    <a:pt x="36" y="13"/>
                  </a:lnTo>
                  <a:lnTo>
                    <a:pt x="38" y="5"/>
                  </a:lnTo>
                  <a:lnTo>
                    <a:pt x="38" y="5"/>
                  </a:lnTo>
                  <a:lnTo>
                    <a:pt x="38" y="4"/>
                  </a:lnTo>
                  <a:lnTo>
                    <a:pt x="36" y="1"/>
                  </a:lnTo>
                  <a:lnTo>
                    <a:pt x="35" y="0"/>
                  </a:lnTo>
                  <a:lnTo>
                    <a:pt x="32" y="0"/>
                  </a:lnTo>
                  <a:lnTo>
                    <a:pt x="28" y="1"/>
                  </a:lnTo>
                  <a:lnTo>
                    <a:pt x="27" y="4"/>
                  </a:lnTo>
                  <a:lnTo>
                    <a:pt x="27" y="5"/>
                  </a:lnTo>
                  <a:lnTo>
                    <a:pt x="27"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48" name="Freeform 60"/>
            <p:cNvSpPr/>
            <p:nvPr/>
          </p:nvSpPr>
          <p:spPr bwMode="auto">
            <a:xfrm>
              <a:off x="5380038" y="4324350"/>
              <a:ext cx="17463" cy="26988"/>
            </a:xfrm>
            <a:custGeom>
              <a:avLst/>
              <a:gdLst/>
              <a:ahLst/>
              <a:cxnLst>
                <a:cxn ang="0">
                  <a:pos x="34" y="3"/>
                </a:cxn>
                <a:cxn ang="0">
                  <a:pos x="34" y="3"/>
                </a:cxn>
                <a:cxn ang="0">
                  <a:pos x="25" y="16"/>
                </a:cxn>
                <a:cxn ang="0">
                  <a:pos x="14" y="29"/>
                </a:cxn>
                <a:cxn ang="0">
                  <a:pos x="14" y="29"/>
                </a:cxn>
                <a:cxn ang="0">
                  <a:pos x="11" y="35"/>
                </a:cxn>
                <a:cxn ang="0">
                  <a:pos x="7" y="43"/>
                </a:cxn>
                <a:cxn ang="0">
                  <a:pos x="0" y="59"/>
                </a:cxn>
                <a:cxn ang="0">
                  <a:pos x="0" y="59"/>
                </a:cxn>
                <a:cxn ang="0">
                  <a:pos x="0" y="61"/>
                </a:cxn>
                <a:cxn ang="0">
                  <a:pos x="0" y="64"/>
                </a:cxn>
                <a:cxn ang="0">
                  <a:pos x="3" y="67"/>
                </a:cxn>
                <a:cxn ang="0">
                  <a:pos x="7" y="68"/>
                </a:cxn>
                <a:cxn ang="0">
                  <a:pos x="8" y="67"/>
                </a:cxn>
                <a:cxn ang="0">
                  <a:pos x="11" y="65"/>
                </a:cxn>
                <a:cxn ang="0">
                  <a:pos x="11" y="65"/>
                </a:cxn>
                <a:cxn ang="0">
                  <a:pos x="16" y="51"/>
                </a:cxn>
                <a:cxn ang="0">
                  <a:pos x="22" y="37"/>
                </a:cxn>
                <a:cxn ang="0">
                  <a:pos x="22" y="37"/>
                </a:cxn>
                <a:cxn ang="0">
                  <a:pos x="28" y="29"/>
                </a:cxn>
                <a:cxn ang="0">
                  <a:pos x="33" y="22"/>
                </a:cxn>
                <a:cxn ang="0">
                  <a:pos x="45" y="8"/>
                </a:cxn>
                <a:cxn ang="0">
                  <a:pos x="45" y="8"/>
                </a:cxn>
                <a:cxn ang="0">
                  <a:pos x="46" y="5"/>
                </a:cxn>
                <a:cxn ang="0">
                  <a:pos x="45" y="4"/>
                </a:cxn>
                <a:cxn ang="0">
                  <a:pos x="45" y="1"/>
                </a:cxn>
                <a:cxn ang="0">
                  <a:pos x="42" y="0"/>
                </a:cxn>
                <a:cxn ang="0">
                  <a:pos x="38" y="0"/>
                </a:cxn>
                <a:cxn ang="0">
                  <a:pos x="37" y="0"/>
                </a:cxn>
                <a:cxn ang="0">
                  <a:pos x="34" y="3"/>
                </a:cxn>
                <a:cxn ang="0">
                  <a:pos x="34" y="3"/>
                </a:cxn>
              </a:cxnLst>
              <a:rect l="0" t="0" r="r" b="b"/>
              <a:pathLst>
                <a:path w="46" h="68">
                  <a:moveTo>
                    <a:pt x="34" y="3"/>
                  </a:moveTo>
                  <a:lnTo>
                    <a:pt x="34" y="3"/>
                  </a:lnTo>
                  <a:lnTo>
                    <a:pt x="25" y="16"/>
                  </a:lnTo>
                  <a:lnTo>
                    <a:pt x="14" y="29"/>
                  </a:lnTo>
                  <a:lnTo>
                    <a:pt x="14" y="29"/>
                  </a:lnTo>
                  <a:lnTo>
                    <a:pt x="11" y="35"/>
                  </a:lnTo>
                  <a:lnTo>
                    <a:pt x="7" y="43"/>
                  </a:lnTo>
                  <a:lnTo>
                    <a:pt x="0" y="59"/>
                  </a:lnTo>
                  <a:lnTo>
                    <a:pt x="0" y="59"/>
                  </a:lnTo>
                  <a:lnTo>
                    <a:pt x="0" y="61"/>
                  </a:lnTo>
                  <a:lnTo>
                    <a:pt x="0" y="64"/>
                  </a:lnTo>
                  <a:lnTo>
                    <a:pt x="3" y="67"/>
                  </a:lnTo>
                  <a:lnTo>
                    <a:pt x="7" y="68"/>
                  </a:lnTo>
                  <a:lnTo>
                    <a:pt x="8" y="67"/>
                  </a:lnTo>
                  <a:lnTo>
                    <a:pt x="11" y="65"/>
                  </a:lnTo>
                  <a:lnTo>
                    <a:pt x="11" y="65"/>
                  </a:lnTo>
                  <a:lnTo>
                    <a:pt x="16" y="51"/>
                  </a:lnTo>
                  <a:lnTo>
                    <a:pt x="22" y="37"/>
                  </a:lnTo>
                  <a:lnTo>
                    <a:pt x="22" y="37"/>
                  </a:lnTo>
                  <a:lnTo>
                    <a:pt x="28" y="29"/>
                  </a:lnTo>
                  <a:lnTo>
                    <a:pt x="33" y="22"/>
                  </a:lnTo>
                  <a:lnTo>
                    <a:pt x="45" y="8"/>
                  </a:lnTo>
                  <a:lnTo>
                    <a:pt x="45" y="8"/>
                  </a:lnTo>
                  <a:lnTo>
                    <a:pt x="46" y="5"/>
                  </a:lnTo>
                  <a:lnTo>
                    <a:pt x="45" y="4"/>
                  </a:lnTo>
                  <a:lnTo>
                    <a:pt x="45" y="1"/>
                  </a:lnTo>
                  <a:lnTo>
                    <a:pt x="42" y="0"/>
                  </a:lnTo>
                  <a:lnTo>
                    <a:pt x="38" y="0"/>
                  </a:lnTo>
                  <a:lnTo>
                    <a:pt x="37" y="0"/>
                  </a:lnTo>
                  <a:lnTo>
                    <a:pt x="34" y="3"/>
                  </a:lnTo>
                  <a:lnTo>
                    <a:pt x="34"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49" name="Freeform 61"/>
            <p:cNvSpPr/>
            <p:nvPr/>
          </p:nvSpPr>
          <p:spPr bwMode="auto">
            <a:xfrm>
              <a:off x="5394326" y="4349750"/>
              <a:ext cx="19050" cy="28575"/>
            </a:xfrm>
            <a:custGeom>
              <a:avLst/>
              <a:gdLst/>
              <a:ahLst/>
              <a:cxnLst>
                <a:cxn ang="0">
                  <a:pos x="38" y="5"/>
                </a:cxn>
                <a:cxn ang="0">
                  <a:pos x="38" y="5"/>
                </a:cxn>
                <a:cxn ang="0">
                  <a:pos x="35" y="13"/>
                </a:cxn>
                <a:cxn ang="0">
                  <a:pos x="31" y="21"/>
                </a:cxn>
                <a:cxn ang="0">
                  <a:pos x="21" y="34"/>
                </a:cxn>
                <a:cxn ang="0">
                  <a:pos x="21" y="34"/>
                </a:cxn>
                <a:cxn ang="0">
                  <a:pos x="18" y="41"/>
                </a:cxn>
                <a:cxn ang="0">
                  <a:pos x="14" y="47"/>
                </a:cxn>
                <a:cxn ang="0">
                  <a:pos x="14" y="47"/>
                </a:cxn>
                <a:cxn ang="0">
                  <a:pos x="8" y="55"/>
                </a:cxn>
                <a:cxn ang="0">
                  <a:pos x="1" y="63"/>
                </a:cxn>
                <a:cxn ang="0">
                  <a:pos x="1" y="63"/>
                </a:cxn>
                <a:cxn ang="0">
                  <a:pos x="0" y="64"/>
                </a:cxn>
                <a:cxn ang="0">
                  <a:pos x="0" y="67"/>
                </a:cxn>
                <a:cxn ang="0">
                  <a:pos x="1" y="71"/>
                </a:cxn>
                <a:cxn ang="0">
                  <a:pos x="5" y="72"/>
                </a:cxn>
                <a:cxn ang="0">
                  <a:pos x="7" y="72"/>
                </a:cxn>
                <a:cxn ang="0">
                  <a:pos x="9" y="71"/>
                </a:cxn>
                <a:cxn ang="0">
                  <a:pos x="9" y="71"/>
                </a:cxn>
                <a:cxn ang="0">
                  <a:pos x="16" y="64"/>
                </a:cxn>
                <a:cxn ang="0">
                  <a:pos x="22" y="56"/>
                </a:cxn>
                <a:cxn ang="0">
                  <a:pos x="22" y="56"/>
                </a:cxn>
                <a:cxn ang="0">
                  <a:pos x="27" y="47"/>
                </a:cxn>
                <a:cxn ang="0">
                  <a:pos x="33" y="37"/>
                </a:cxn>
                <a:cxn ang="0">
                  <a:pos x="33" y="37"/>
                </a:cxn>
                <a:cxn ang="0">
                  <a:pos x="43" y="22"/>
                </a:cxn>
                <a:cxn ang="0">
                  <a:pos x="47" y="14"/>
                </a:cxn>
                <a:cxn ang="0">
                  <a:pos x="48" y="5"/>
                </a:cxn>
                <a:cxn ang="0">
                  <a:pos x="48" y="5"/>
                </a:cxn>
                <a:cxn ang="0">
                  <a:pos x="48" y="4"/>
                </a:cxn>
                <a:cxn ang="0">
                  <a:pos x="47" y="1"/>
                </a:cxn>
                <a:cxn ang="0">
                  <a:pos x="46" y="0"/>
                </a:cxn>
                <a:cxn ang="0">
                  <a:pos x="43" y="0"/>
                </a:cxn>
                <a:cxn ang="0">
                  <a:pos x="39" y="1"/>
                </a:cxn>
                <a:cxn ang="0">
                  <a:pos x="38" y="4"/>
                </a:cxn>
                <a:cxn ang="0">
                  <a:pos x="38" y="5"/>
                </a:cxn>
                <a:cxn ang="0">
                  <a:pos x="38" y="5"/>
                </a:cxn>
              </a:cxnLst>
              <a:rect l="0" t="0" r="r" b="b"/>
              <a:pathLst>
                <a:path w="48" h="72">
                  <a:moveTo>
                    <a:pt x="38" y="5"/>
                  </a:moveTo>
                  <a:lnTo>
                    <a:pt x="38" y="5"/>
                  </a:lnTo>
                  <a:lnTo>
                    <a:pt x="35" y="13"/>
                  </a:lnTo>
                  <a:lnTo>
                    <a:pt x="31" y="21"/>
                  </a:lnTo>
                  <a:lnTo>
                    <a:pt x="21" y="34"/>
                  </a:lnTo>
                  <a:lnTo>
                    <a:pt x="21" y="34"/>
                  </a:lnTo>
                  <a:lnTo>
                    <a:pt x="18" y="41"/>
                  </a:lnTo>
                  <a:lnTo>
                    <a:pt x="14" y="47"/>
                  </a:lnTo>
                  <a:lnTo>
                    <a:pt x="14" y="47"/>
                  </a:lnTo>
                  <a:lnTo>
                    <a:pt x="8" y="55"/>
                  </a:lnTo>
                  <a:lnTo>
                    <a:pt x="1" y="63"/>
                  </a:lnTo>
                  <a:lnTo>
                    <a:pt x="1" y="63"/>
                  </a:lnTo>
                  <a:lnTo>
                    <a:pt x="0" y="64"/>
                  </a:lnTo>
                  <a:lnTo>
                    <a:pt x="0" y="67"/>
                  </a:lnTo>
                  <a:lnTo>
                    <a:pt x="1" y="71"/>
                  </a:lnTo>
                  <a:lnTo>
                    <a:pt x="5" y="72"/>
                  </a:lnTo>
                  <a:lnTo>
                    <a:pt x="7" y="72"/>
                  </a:lnTo>
                  <a:lnTo>
                    <a:pt x="9" y="71"/>
                  </a:lnTo>
                  <a:lnTo>
                    <a:pt x="9" y="71"/>
                  </a:lnTo>
                  <a:lnTo>
                    <a:pt x="16" y="64"/>
                  </a:lnTo>
                  <a:lnTo>
                    <a:pt x="22" y="56"/>
                  </a:lnTo>
                  <a:lnTo>
                    <a:pt x="22" y="56"/>
                  </a:lnTo>
                  <a:lnTo>
                    <a:pt x="27" y="47"/>
                  </a:lnTo>
                  <a:lnTo>
                    <a:pt x="33" y="37"/>
                  </a:lnTo>
                  <a:lnTo>
                    <a:pt x="33" y="37"/>
                  </a:lnTo>
                  <a:lnTo>
                    <a:pt x="43" y="22"/>
                  </a:lnTo>
                  <a:lnTo>
                    <a:pt x="47" y="14"/>
                  </a:lnTo>
                  <a:lnTo>
                    <a:pt x="48" y="5"/>
                  </a:lnTo>
                  <a:lnTo>
                    <a:pt x="48" y="5"/>
                  </a:lnTo>
                  <a:lnTo>
                    <a:pt x="48" y="4"/>
                  </a:lnTo>
                  <a:lnTo>
                    <a:pt x="47" y="1"/>
                  </a:lnTo>
                  <a:lnTo>
                    <a:pt x="46" y="0"/>
                  </a:lnTo>
                  <a:lnTo>
                    <a:pt x="43" y="0"/>
                  </a:lnTo>
                  <a:lnTo>
                    <a:pt x="39" y="1"/>
                  </a:lnTo>
                  <a:lnTo>
                    <a:pt x="38" y="4"/>
                  </a:lnTo>
                  <a:lnTo>
                    <a:pt x="38" y="5"/>
                  </a:lnTo>
                  <a:lnTo>
                    <a:pt x="38"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0" name="Freeform 62"/>
            <p:cNvSpPr/>
            <p:nvPr/>
          </p:nvSpPr>
          <p:spPr bwMode="auto">
            <a:xfrm>
              <a:off x="5411788" y="4368800"/>
              <a:ext cx="19050" cy="26988"/>
            </a:xfrm>
            <a:custGeom>
              <a:avLst/>
              <a:gdLst/>
              <a:ahLst/>
              <a:cxnLst>
                <a:cxn ang="0">
                  <a:pos x="34" y="2"/>
                </a:cxn>
                <a:cxn ang="0">
                  <a:pos x="34" y="2"/>
                </a:cxn>
                <a:cxn ang="0">
                  <a:pos x="15" y="30"/>
                </a:cxn>
                <a:cxn ang="0">
                  <a:pos x="8" y="44"/>
                </a:cxn>
                <a:cxn ang="0">
                  <a:pos x="0" y="60"/>
                </a:cxn>
                <a:cxn ang="0">
                  <a:pos x="0" y="60"/>
                </a:cxn>
                <a:cxn ang="0">
                  <a:pos x="0" y="63"/>
                </a:cxn>
                <a:cxn ang="0">
                  <a:pos x="0" y="64"/>
                </a:cxn>
                <a:cxn ang="0">
                  <a:pos x="2" y="68"/>
                </a:cxn>
                <a:cxn ang="0">
                  <a:pos x="5" y="68"/>
                </a:cxn>
                <a:cxn ang="0">
                  <a:pos x="6" y="68"/>
                </a:cxn>
                <a:cxn ang="0">
                  <a:pos x="9" y="68"/>
                </a:cxn>
                <a:cxn ang="0">
                  <a:pos x="10" y="65"/>
                </a:cxn>
                <a:cxn ang="0">
                  <a:pos x="10" y="65"/>
                </a:cxn>
                <a:cxn ang="0">
                  <a:pos x="17" y="51"/>
                </a:cxn>
                <a:cxn ang="0">
                  <a:pos x="26" y="36"/>
                </a:cxn>
                <a:cxn ang="0">
                  <a:pos x="44" y="8"/>
                </a:cxn>
                <a:cxn ang="0">
                  <a:pos x="44" y="8"/>
                </a:cxn>
                <a:cxn ang="0">
                  <a:pos x="44" y="6"/>
                </a:cxn>
                <a:cxn ang="0">
                  <a:pos x="44" y="4"/>
                </a:cxn>
                <a:cxn ang="0">
                  <a:pos x="42" y="1"/>
                </a:cxn>
                <a:cxn ang="0">
                  <a:pos x="38" y="0"/>
                </a:cxn>
                <a:cxn ang="0">
                  <a:pos x="36" y="1"/>
                </a:cxn>
                <a:cxn ang="0">
                  <a:pos x="34" y="2"/>
                </a:cxn>
                <a:cxn ang="0">
                  <a:pos x="34" y="2"/>
                </a:cxn>
              </a:cxnLst>
              <a:rect l="0" t="0" r="r" b="b"/>
              <a:pathLst>
                <a:path w="44" h="68">
                  <a:moveTo>
                    <a:pt x="34" y="2"/>
                  </a:moveTo>
                  <a:lnTo>
                    <a:pt x="34" y="2"/>
                  </a:lnTo>
                  <a:lnTo>
                    <a:pt x="15" y="30"/>
                  </a:lnTo>
                  <a:lnTo>
                    <a:pt x="8" y="44"/>
                  </a:lnTo>
                  <a:lnTo>
                    <a:pt x="0" y="60"/>
                  </a:lnTo>
                  <a:lnTo>
                    <a:pt x="0" y="60"/>
                  </a:lnTo>
                  <a:lnTo>
                    <a:pt x="0" y="63"/>
                  </a:lnTo>
                  <a:lnTo>
                    <a:pt x="0" y="64"/>
                  </a:lnTo>
                  <a:lnTo>
                    <a:pt x="2" y="68"/>
                  </a:lnTo>
                  <a:lnTo>
                    <a:pt x="5" y="68"/>
                  </a:lnTo>
                  <a:lnTo>
                    <a:pt x="6" y="68"/>
                  </a:lnTo>
                  <a:lnTo>
                    <a:pt x="9" y="68"/>
                  </a:lnTo>
                  <a:lnTo>
                    <a:pt x="10" y="65"/>
                  </a:lnTo>
                  <a:lnTo>
                    <a:pt x="10" y="65"/>
                  </a:lnTo>
                  <a:lnTo>
                    <a:pt x="17" y="51"/>
                  </a:lnTo>
                  <a:lnTo>
                    <a:pt x="26" y="36"/>
                  </a:lnTo>
                  <a:lnTo>
                    <a:pt x="44" y="8"/>
                  </a:lnTo>
                  <a:lnTo>
                    <a:pt x="44" y="8"/>
                  </a:lnTo>
                  <a:lnTo>
                    <a:pt x="44" y="6"/>
                  </a:lnTo>
                  <a:lnTo>
                    <a:pt x="44" y="4"/>
                  </a:lnTo>
                  <a:lnTo>
                    <a:pt x="42" y="1"/>
                  </a:lnTo>
                  <a:lnTo>
                    <a:pt x="38" y="0"/>
                  </a:lnTo>
                  <a:lnTo>
                    <a:pt x="36" y="1"/>
                  </a:lnTo>
                  <a:lnTo>
                    <a:pt x="34" y="2"/>
                  </a:lnTo>
                  <a:lnTo>
                    <a:pt x="3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1" name="Freeform 63"/>
            <p:cNvSpPr/>
            <p:nvPr/>
          </p:nvSpPr>
          <p:spPr bwMode="auto">
            <a:xfrm>
              <a:off x="5299076" y="4464050"/>
              <a:ext cx="14288" cy="26988"/>
            </a:xfrm>
            <a:custGeom>
              <a:avLst/>
              <a:gdLst/>
              <a:ahLst/>
              <a:cxnLst>
                <a:cxn ang="0">
                  <a:pos x="28" y="5"/>
                </a:cxn>
                <a:cxn ang="0">
                  <a:pos x="28" y="5"/>
                </a:cxn>
                <a:cxn ang="0">
                  <a:pos x="26" y="13"/>
                </a:cxn>
                <a:cxn ang="0">
                  <a:pos x="25" y="20"/>
                </a:cxn>
                <a:cxn ang="0">
                  <a:pos x="23" y="26"/>
                </a:cxn>
                <a:cxn ang="0">
                  <a:pos x="19" y="33"/>
                </a:cxn>
                <a:cxn ang="0">
                  <a:pos x="19" y="33"/>
                </a:cxn>
                <a:cxn ang="0">
                  <a:pos x="8" y="47"/>
                </a:cxn>
                <a:cxn ang="0">
                  <a:pos x="4" y="54"/>
                </a:cxn>
                <a:cxn ang="0">
                  <a:pos x="0" y="62"/>
                </a:cxn>
                <a:cxn ang="0">
                  <a:pos x="0" y="62"/>
                </a:cxn>
                <a:cxn ang="0">
                  <a:pos x="0" y="64"/>
                </a:cxn>
                <a:cxn ang="0">
                  <a:pos x="2" y="66"/>
                </a:cxn>
                <a:cxn ang="0">
                  <a:pos x="3" y="67"/>
                </a:cxn>
                <a:cxn ang="0">
                  <a:pos x="4" y="68"/>
                </a:cxn>
                <a:cxn ang="0">
                  <a:pos x="8" y="68"/>
                </a:cxn>
                <a:cxn ang="0">
                  <a:pos x="11" y="67"/>
                </a:cxn>
                <a:cxn ang="0">
                  <a:pos x="12" y="64"/>
                </a:cxn>
                <a:cxn ang="0">
                  <a:pos x="12" y="64"/>
                </a:cxn>
                <a:cxn ang="0">
                  <a:pos x="16" y="56"/>
                </a:cxn>
                <a:cxn ang="0">
                  <a:pos x="21" y="49"/>
                </a:cxn>
                <a:cxn ang="0">
                  <a:pos x="33" y="33"/>
                </a:cxn>
                <a:cxn ang="0">
                  <a:pos x="33" y="33"/>
                </a:cxn>
                <a:cxn ang="0">
                  <a:pos x="36" y="26"/>
                </a:cxn>
                <a:cxn ang="0">
                  <a:pos x="37" y="20"/>
                </a:cxn>
                <a:cxn ang="0">
                  <a:pos x="38" y="13"/>
                </a:cxn>
                <a:cxn ang="0">
                  <a:pos x="38" y="5"/>
                </a:cxn>
                <a:cxn ang="0">
                  <a:pos x="38" y="5"/>
                </a:cxn>
                <a:cxn ang="0">
                  <a:pos x="38" y="4"/>
                </a:cxn>
                <a:cxn ang="0">
                  <a:pos x="37" y="1"/>
                </a:cxn>
                <a:cxn ang="0">
                  <a:pos x="33" y="0"/>
                </a:cxn>
                <a:cxn ang="0">
                  <a:pos x="29" y="1"/>
                </a:cxn>
                <a:cxn ang="0">
                  <a:pos x="28" y="4"/>
                </a:cxn>
                <a:cxn ang="0">
                  <a:pos x="28" y="5"/>
                </a:cxn>
                <a:cxn ang="0">
                  <a:pos x="28" y="5"/>
                </a:cxn>
              </a:cxnLst>
              <a:rect l="0" t="0" r="r" b="b"/>
              <a:pathLst>
                <a:path w="38" h="68">
                  <a:moveTo>
                    <a:pt x="28" y="5"/>
                  </a:moveTo>
                  <a:lnTo>
                    <a:pt x="28" y="5"/>
                  </a:lnTo>
                  <a:lnTo>
                    <a:pt x="26" y="13"/>
                  </a:lnTo>
                  <a:lnTo>
                    <a:pt x="25" y="20"/>
                  </a:lnTo>
                  <a:lnTo>
                    <a:pt x="23" y="26"/>
                  </a:lnTo>
                  <a:lnTo>
                    <a:pt x="19" y="33"/>
                  </a:lnTo>
                  <a:lnTo>
                    <a:pt x="19" y="33"/>
                  </a:lnTo>
                  <a:lnTo>
                    <a:pt x="8" y="47"/>
                  </a:lnTo>
                  <a:lnTo>
                    <a:pt x="4" y="54"/>
                  </a:lnTo>
                  <a:lnTo>
                    <a:pt x="0" y="62"/>
                  </a:lnTo>
                  <a:lnTo>
                    <a:pt x="0" y="62"/>
                  </a:lnTo>
                  <a:lnTo>
                    <a:pt x="0" y="64"/>
                  </a:lnTo>
                  <a:lnTo>
                    <a:pt x="2" y="66"/>
                  </a:lnTo>
                  <a:lnTo>
                    <a:pt x="3" y="67"/>
                  </a:lnTo>
                  <a:lnTo>
                    <a:pt x="4" y="68"/>
                  </a:lnTo>
                  <a:lnTo>
                    <a:pt x="8" y="68"/>
                  </a:lnTo>
                  <a:lnTo>
                    <a:pt x="11" y="67"/>
                  </a:lnTo>
                  <a:lnTo>
                    <a:pt x="12" y="64"/>
                  </a:lnTo>
                  <a:lnTo>
                    <a:pt x="12" y="64"/>
                  </a:lnTo>
                  <a:lnTo>
                    <a:pt x="16" y="56"/>
                  </a:lnTo>
                  <a:lnTo>
                    <a:pt x="21" y="49"/>
                  </a:lnTo>
                  <a:lnTo>
                    <a:pt x="33" y="33"/>
                  </a:lnTo>
                  <a:lnTo>
                    <a:pt x="33" y="33"/>
                  </a:lnTo>
                  <a:lnTo>
                    <a:pt x="36" y="26"/>
                  </a:lnTo>
                  <a:lnTo>
                    <a:pt x="37" y="20"/>
                  </a:lnTo>
                  <a:lnTo>
                    <a:pt x="38" y="13"/>
                  </a:lnTo>
                  <a:lnTo>
                    <a:pt x="38" y="5"/>
                  </a:lnTo>
                  <a:lnTo>
                    <a:pt x="38" y="5"/>
                  </a:lnTo>
                  <a:lnTo>
                    <a:pt x="38" y="4"/>
                  </a:lnTo>
                  <a:lnTo>
                    <a:pt x="37" y="1"/>
                  </a:lnTo>
                  <a:lnTo>
                    <a:pt x="33" y="0"/>
                  </a:lnTo>
                  <a:lnTo>
                    <a:pt x="29" y="1"/>
                  </a:lnTo>
                  <a:lnTo>
                    <a:pt x="28" y="4"/>
                  </a:lnTo>
                  <a:lnTo>
                    <a:pt x="28" y="5"/>
                  </a:lnTo>
                  <a:lnTo>
                    <a:pt x="28"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2" name="Freeform 64"/>
            <p:cNvSpPr/>
            <p:nvPr/>
          </p:nvSpPr>
          <p:spPr bwMode="auto">
            <a:xfrm>
              <a:off x="5330826" y="4467225"/>
              <a:ext cx="15875" cy="25400"/>
            </a:xfrm>
            <a:custGeom>
              <a:avLst/>
              <a:gdLst/>
              <a:ahLst/>
              <a:cxnLst>
                <a:cxn ang="0">
                  <a:pos x="28" y="1"/>
                </a:cxn>
                <a:cxn ang="0">
                  <a:pos x="28" y="1"/>
                </a:cxn>
                <a:cxn ang="0">
                  <a:pos x="23" y="7"/>
                </a:cxn>
                <a:cxn ang="0">
                  <a:pos x="17" y="13"/>
                </a:cxn>
                <a:cxn ang="0">
                  <a:pos x="12" y="20"/>
                </a:cxn>
                <a:cxn ang="0">
                  <a:pos x="10" y="27"/>
                </a:cxn>
                <a:cxn ang="0">
                  <a:pos x="3" y="42"/>
                </a:cxn>
                <a:cxn ang="0">
                  <a:pos x="0" y="58"/>
                </a:cxn>
                <a:cxn ang="0">
                  <a:pos x="0" y="58"/>
                </a:cxn>
                <a:cxn ang="0">
                  <a:pos x="0" y="60"/>
                </a:cxn>
                <a:cxn ang="0">
                  <a:pos x="0" y="61"/>
                </a:cxn>
                <a:cxn ang="0">
                  <a:pos x="4" y="64"/>
                </a:cxn>
                <a:cxn ang="0">
                  <a:pos x="8" y="64"/>
                </a:cxn>
                <a:cxn ang="0">
                  <a:pos x="10" y="63"/>
                </a:cxn>
                <a:cxn ang="0">
                  <a:pos x="11" y="60"/>
                </a:cxn>
                <a:cxn ang="0">
                  <a:pos x="11" y="60"/>
                </a:cxn>
                <a:cxn ang="0">
                  <a:pos x="15" y="46"/>
                </a:cxn>
                <a:cxn ang="0">
                  <a:pos x="19" y="33"/>
                </a:cxn>
                <a:cxn ang="0">
                  <a:pos x="27" y="20"/>
                </a:cxn>
                <a:cxn ang="0">
                  <a:pos x="31" y="14"/>
                </a:cxn>
                <a:cxn ang="0">
                  <a:pos x="36" y="9"/>
                </a:cxn>
                <a:cxn ang="0">
                  <a:pos x="36" y="9"/>
                </a:cxn>
                <a:cxn ang="0">
                  <a:pos x="37" y="8"/>
                </a:cxn>
                <a:cxn ang="0">
                  <a:pos x="38" y="5"/>
                </a:cxn>
                <a:cxn ang="0">
                  <a:pos x="37" y="4"/>
                </a:cxn>
                <a:cxn ang="0">
                  <a:pos x="36" y="3"/>
                </a:cxn>
                <a:cxn ang="0">
                  <a:pos x="32" y="0"/>
                </a:cxn>
                <a:cxn ang="0">
                  <a:pos x="31" y="0"/>
                </a:cxn>
                <a:cxn ang="0">
                  <a:pos x="28" y="1"/>
                </a:cxn>
                <a:cxn ang="0">
                  <a:pos x="28" y="1"/>
                </a:cxn>
              </a:cxnLst>
              <a:rect l="0" t="0" r="r" b="b"/>
              <a:pathLst>
                <a:path w="38" h="64">
                  <a:moveTo>
                    <a:pt x="28" y="1"/>
                  </a:moveTo>
                  <a:lnTo>
                    <a:pt x="28" y="1"/>
                  </a:lnTo>
                  <a:lnTo>
                    <a:pt x="23" y="7"/>
                  </a:lnTo>
                  <a:lnTo>
                    <a:pt x="17" y="13"/>
                  </a:lnTo>
                  <a:lnTo>
                    <a:pt x="12" y="20"/>
                  </a:lnTo>
                  <a:lnTo>
                    <a:pt x="10" y="27"/>
                  </a:lnTo>
                  <a:lnTo>
                    <a:pt x="3" y="42"/>
                  </a:lnTo>
                  <a:lnTo>
                    <a:pt x="0" y="58"/>
                  </a:lnTo>
                  <a:lnTo>
                    <a:pt x="0" y="58"/>
                  </a:lnTo>
                  <a:lnTo>
                    <a:pt x="0" y="60"/>
                  </a:lnTo>
                  <a:lnTo>
                    <a:pt x="0" y="61"/>
                  </a:lnTo>
                  <a:lnTo>
                    <a:pt x="4" y="64"/>
                  </a:lnTo>
                  <a:lnTo>
                    <a:pt x="8" y="64"/>
                  </a:lnTo>
                  <a:lnTo>
                    <a:pt x="10" y="63"/>
                  </a:lnTo>
                  <a:lnTo>
                    <a:pt x="11" y="60"/>
                  </a:lnTo>
                  <a:lnTo>
                    <a:pt x="11" y="60"/>
                  </a:lnTo>
                  <a:lnTo>
                    <a:pt x="15" y="46"/>
                  </a:lnTo>
                  <a:lnTo>
                    <a:pt x="19" y="33"/>
                  </a:lnTo>
                  <a:lnTo>
                    <a:pt x="27" y="20"/>
                  </a:lnTo>
                  <a:lnTo>
                    <a:pt x="31" y="14"/>
                  </a:lnTo>
                  <a:lnTo>
                    <a:pt x="36" y="9"/>
                  </a:lnTo>
                  <a:lnTo>
                    <a:pt x="36" y="9"/>
                  </a:lnTo>
                  <a:lnTo>
                    <a:pt x="37" y="8"/>
                  </a:lnTo>
                  <a:lnTo>
                    <a:pt x="38" y="5"/>
                  </a:lnTo>
                  <a:lnTo>
                    <a:pt x="37" y="4"/>
                  </a:lnTo>
                  <a:lnTo>
                    <a:pt x="36" y="3"/>
                  </a:lnTo>
                  <a:lnTo>
                    <a:pt x="32" y="0"/>
                  </a:lnTo>
                  <a:lnTo>
                    <a:pt x="31" y="0"/>
                  </a:lnTo>
                  <a:lnTo>
                    <a:pt x="28" y="1"/>
                  </a:lnTo>
                  <a:lnTo>
                    <a:pt x="28"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3" name="Freeform 65"/>
            <p:cNvSpPr/>
            <p:nvPr/>
          </p:nvSpPr>
          <p:spPr bwMode="auto">
            <a:xfrm>
              <a:off x="5365751" y="4467225"/>
              <a:ext cx="14288" cy="26988"/>
            </a:xfrm>
            <a:custGeom>
              <a:avLst/>
              <a:gdLst/>
              <a:ahLst/>
              <a:cxnLst>
                <a:cxn ang="0">
                  <a:pos x="27" y="3"/>
                </a:cxn>
                <a:cxn ang="0">
                  <a:pos x="27" y="3"/>
                </a:cxn>
                <a:cxn ang="0">
                  <a:pos x="19" y="17"/>
                </a:cxn>
                <a:cxn ang="0">
                  <a:pos x="13" y="31"/>
                </a:cxn>
                <a:cxn ang="0">
                  <a:pos x="0" y="61"/>
                </a:cxn>
                <a:cxn ang="0">
                  <a:pos x="0" y="61"/>
                </a:cxn>
                <a:cxn ang="0">
                  <a:pos x="0" y="64"/>
                </a:cxn>
                <a:cxn ang="0">
                  <a:pos x="1" y="65"/>
                </a:cxn>
                <a:cxn ang="0">
                  <a:pos x="2" y="67"/>
                </a:cxn>
                <a:cxn ang="0">
                  <a:pos x="4" y="68"/>
                </a:cxn>
                <a:cxn ang="0">
                  <a:pos x="8" y="68"/>
                </a:cxn>
                <a:cxn ang="0">
                  <a:pos x="10" y="67"/>
                </a:cxn>
                <a:cxn ang="0">
                  <a:pos x="12" y="64"/>
                </a:cxn>
                <a:cxn ang="0">
                  <a:pos x="12" y="64"/>
                </a:cxn>
                <a:cxn ang="0">
                  <a:pos x="23" y="35"/>
                </a:cxn>
                <a:cxn ang="0">
                  <a:pos x="30" y="22"/>
                </a:cxn>
                <a:cxn ang="0">
                  <a:pos x="38" y="9"/>
                </a:cxn>
                <a:cxn ang="0">
                  <a:pos x="38" y="9"/>
                </a:cxn>
                <a:cxn ang="0">
                  <a:pos x="38" y="7"/>
                </a:cxn>
                <a:cxn ang="0">
                  <a:pos x="38" y="4"/>
                </a:cxn>
                <a:cxn ang="0">
                  <a:pos x="35" y="1"/>
                </a:cxn>
                <a:cxn ang="0">
                  <a:pos x="31" y="0"/>
                </a:cxn>
                <a:cxn ang="0">
                  <a:pos x="30" y="1"/>
                </a:cxn>
                <a:cxn ang="0">
                  <a:pos x="27" y="3"/>
                </a:cxn>
                <a:cxn ang="0">
                  <a:pos x="27" y="3"/>
                </a:cxn>
              </a:cxnLst>
              <a:rect l="0" t="0" r="r" b="b"/>
              <a:pathLst>
                <a:path w="38" h="68">
                  <a:moveTo>
                    <a:pt x="27" y="3"/>
                  </a:moveTo>
                  <a:lnTo>
                    <a:pt x="27" y="3"/>
                  </a:lnTo>
                  <a:lnTo>
                    <a:pt x="19" y="17"/>
                  </a:lnTo>
                  <a:lnTo>
                    <a:pt x="13" y="31"/>
                  </a:lnTo>
                  <a:lnTo>
                    <a:pt x="0" y="61"/>
                  </a:lnTo>
                  <a:lnTo>
                    <a:pt x="0" y="61"/>
                  </a:lnTo>
                  <a:lnTo>
                    <a:pt x="0" y="64"/>
                  </a:lnTo>
                  <a:lnTo>
                    <a:pt x="1" y="65"/>
                  </a:lnTo>
                  <a:lnTo>
                    <a:pt x="2" y="67"/>
                  </a:lnTo>
                  <a:lnTo>
                    <a:pt x="4" y="68"/>
                  </a:lnTo>
                  <a:lnTo>
                    <a:pt x="8" y="68"/>
                  </a:lnTo>
                  <a:lnTo>
                    <a:pt x="10" y="67"/>
                  </a:lnTo>
                  <a:lnTo>
                    <a:pt x="12" y="64"/>
                  </a:lnTo>
                  <a:lnTo>
                    <a:pt x="12" y="64"/>
                  </a:lnTo>
                  <a:lnTo>
                    <a:pt x="23" y="35"/>
                  </a:lnTo>
                  <a:lnTo>
                    <a:pt x="30" y="22"/>
                  </a:lnTo>
                  <a:lnTo>
                    <a:pt x="38" y="9"/>
                  </a:lnTo>
                  <a:lnTo>
                    <a:pt x="38" y="9"/>
                  </a:lnTo>
                  <a:lnTo>
                    <a:pt x="38" y="7"/>
                  </a:lnTo>
                  <a:lnTo>
                    <a:pt x="38" y="4"/>
                  </a:lnTo>
                  <a:lnTo>
                    <a:pt x="35" y="1"/>
                  </a:lnTo>
                  <a:lnTo>
                    <a:pt x="31" y="0"/>
                  </a:lnTo>
                  <a:lnTo>
                    <a:pt x="30" y="1"/>
                  </a:lnTo>
                  <a:lnTo>
                    <a:pt x="27" y="3"/>
                  </a:lnTo>
                  <a:lnTo>
                    <a:pt x="27"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4" name="Freeform 66"/>
            <p:cNvSpPr/>
            <p:nvPr/>
          </p:nvSpPr>
          <p:spPr bwMode="auto">
            <a:xfrm>
              <a:off x="5391151" y="4471988"/>
              <a:ext cx="20638" cy="28575"/>
            </a:xfrm>
            <a:custGeom>
              <a:avLst/>
              <a:gdLst/>
              <a:ahLst/>
              <a:cxnLst>
                <a:cxn ang="0">
                  <a:pos x="42" y="5"/>
                </a:cxn>
                <a:cxn ang="0">
                  <a:pos x="42" y="5"/>
                </a:cxn>
                <a:cxn ang="0">
                  <a:pos x="39" y="13"/>
                </a:cxn>
                <a:cxn ang="0">
                  <a:pos x="35" y="21"/>
                </a:cxn>
                <a:cxn ang="0">
                  <a:pos x="30" y="29"/>
                </a:cxn>
                <a:cxn ang="0">
                  <a:pos x="26" y="34"/>
                </a:cxn>
                <a:cxn ang="0">
                  <a:pos x="26" y="34"/>
                </a:cxn>
                <a:cxn ang="0">
                  <a:pos x="13" y="48"/>
                </a:cxn>
                <a:cxn ang="0">
                  <a:pos x="0" y="63"/>
                </a:cxn>
                <a:cxn ang="0">
                  <a:pos x="0" y="63"/>
                </a:cxn>
                <a:cxn ang="0">
                  <a:pos x="0" y="65"/>
                </a:cxn>
                <a:cxn ang="0">
                  <a:pos x="0" y="68"/>
                </a:cxn>
                <a:cxn ang="0">
                  <a:pos x="1" y="69"/>
                </a:cxn>
                <a:cxn ang="0">
                  <a:pos x="3" y="70"/>
                </a:cxn>
                <a:cxn ang="0">
                  <a:pos x="7" y="72"/>
                </a:cxn>
                <a:cxn ang="0">
                  <a:pos x="9" y="70"/>
                </a:cxn>
                <a:cxn ang="0">
                  <a:pos x="11" y="69"/>
                </a:cxn>
                <a:cxn ang="0">
                  <a:pos x="11" y="69"/>
                </a:cxn>
                <a:cxn ang="0">
                  <a:pos x="22" y="55"/>
                </a:cxn>
                <a:cxn ang="0">
                  <a:pos x="35" y="39"/>
                </a:cxn>
                <a:cxn ang="0">
                  <a:pos x="42" y="31"/>
                </a:cxn>
                <a:cxn ang="0">
                  <a:pos x="47" y="23"/>
                </a:cxn>
                <a:cxn ang="0">
                  <a:pos x="51" y="14"/>
                </a:cxn>
                <a:cxn ang="0">
                  <a:pos x="54" y="5"/>
                </a:cxn>
                <a:cxn ang="0">
                  <a:pos x="54" y="5"/>
                </a:cxn>
                <a:cxn ang="0">
                  <a:pos x="52" y="2"/>
                </a:cxn>
                <a:cxn ang="0">
                  <a:pos x="52" y="1"/>
                </a:cxn>
                <a:cxn ang="0">
                  <a:pos x="50" y="0"/>
                </a:cxn>
                <a:cxn ang="0">
                  <a:pos x="49" y="0"/>
                </a:cxn>
                <a:cxn ang="0">
                  <a:pos x="45" y="1"/>
                </a:cxn>
                <a:cxn ang="0">
                  <a:pos x="42" y="2"/>
                </a:cxn>
                <a:cxn ang="0">
                  <a:pos x="42" y="5"/>
                </a:cxn>
                <a:cxn ang="0">
                  <a:pos x="42" y="5"/>
                </a:cxn>
              </a:cxnLst>
              <a:rect l="0" t="0" r="r" b="b"/>
              <a:pathLst>
                <a:path w="54" h="72">
                  <a:moveTo>
                    <a:pt x="42" y="5"/>
                  </a:moveTo>
                  <a:lnTo>
                    <a:pt x="42" y="5"/>
                  </a:lnTo>
                  <a:lnTo>
                    <a:pt x="39" y="13"/>
                  </a:lnTo>
                  <a:lnTo>
                    <a:pt x="35" y="21"/>
                  </a:lnTo>
                  <a:lnTo>
                    <a:pt x="30" y="29"/>
                  </a:lnTo>
                  <a:lnTo>
                    <a:pt x="26" y="34"/>
                  </a:lnTo>
                  <a:lnTo>
                    <a:pt x="26" y="34"/>
                  </a:lnTo>
                  <a:lnTo>
                    <a:pt x="13" y="48"/>
                  </a:lnTo>
                  <a:lnTo>
                    <a:pt x="0" y="63"/>
                  </a:lnTo>
                  <a:lnTo>
                    <a:pt x="0" y="63"/>
                  </a:lnTo>
                  <a:lnTo>
                    <a:pt x="0" y="65"/>
                  </a:lnTo>
                  <a:lnTo>
                    <a:pt x="0" y="68"/>
                  </a:lnTo>
                  <a:lnTo>
                    <a:pt x="1" y="69"/>
                  </a:lnTo>
                  <a:lnTo>
                    <a:pt x="3" y="70"/>
                  </a:lnTo>
                  <a:lnTo>
                    <a:pt x="7" y="72"/>
                  </a:lnTo>
                  <a:lnTo>
                    <a:pt x="9" y="70"/>
                  </a:lnTo>
                  <a:lnTo>
                    <a:pt x="11" y="69"/>
                  </a:lnTo>
                  <a:lnTo>
                    <a:pt x="11" y="69"/>
                  </a:lnTo>
                  <a:lnTo>
                    <a:pt x="22" y="55"/>
                  </a:lnTo>
                  <a:lnTo>
                    <a:pt x="35" y="39"/>
                  </a:lnTo>
                  <a:lnTo>
                    <a:pt x="42" y="31"/>
                  </a:lnTo>
                  <a:lnTo>
                    <a:pt x="47" y="23"/>
                  </a:lnTo>
                  <a:lnTo>
                    <a:pt x="51" y="14"/>
                  </a:lnTo>
                  <a:lnTo>
                    <a:pt x="54" y="5"/>
                  </a:lnTo>
                  <a:lnTo>
                    <a:pt x="54" y="5"/>
                  </a:lnTo>
                  <a:lnTo>
                    <a:pt x="52" y="2"/>
                  </a:lnTo>
                  <a:lnTo>
                    <a:pt x="52" y="1"/>
                  </a:lnTo>
                  <a:lnTo>
                    <a:pt x="50" y="0"/>
                  </a:lnTo>
                  <a:lnTo>
                    <a:pt x="49" y="0"/>
                  </a:lnTo>
                  <a:lnTo>
                    <a:pt x="45" y="1"/>
                  </a:lnTo>
                  <a:lnTo>
                    <a:pt x="42" y="2"/>
                  </a:lnTo>
                  <a:lnTo>
                    <a:pt x="42" y="5"/>
                  </a:lnTo>
                  <a:lnTo>
                    <a:pt x="42"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5" name="Freeform 67"/>
            <p:cNvSpPr/>
            <p:nvPr/>
          </p:nvSpPr>
          <p:spPr bwMode="auto">
            <a:xfrm>
              <a:off x="5434013" y="4471988"/>
              <a:ext cx="12700" cy="25400"/>
            </a:xfrm>
            <a:custGeom>
              <a:avLst/>
              <a:gdLst/>
              <a:ahLst/>
              <a:cxnLst>
                <a:cxn ang="0">
                  <a:pos x="24" y="5"/>
                </a:cxn>
                <a:cxn ang="0">
                  <a:pos x="24" y="5"/>
                </a:cxn>
                <a:cxn ang="0">
                  <a:pos x="22" y="12"/>
                </a:cxn>
                <a:cxn ang="0">
                  <a:pos x="21" y="19"/>
                </a:cxn>
                <a:cxn ang="0">
                  <a:pos x="16" y="31"/>
                </a:cxn>
                <a:cxn ang="0">
                  <a:pos x="9" y="44"/>
                </a:cxn>
                <a:cxn ang="0">
                  <a:pos x="1" y="56"/>
                </a:cxn>
                <a:cxn ang="0">
                  <a:pos x="1" y="56"/>
                </a:cxn>
                <a:cxn ang="0">
                  <a:pos x="0" y="57"/>
                </a:cxn>
                <a:cxn ang="0">
                  <a:pos x="0" y="60"/>
                </a:cxn>
                <a:cxn ang="0">
                  <a:pos x="1" y="61"/>
                </a:cxn>
                <a:cxn ang="0">
                  <a:pos x="3" y="63"/>
                </a:cxn>
                <a:cxn ang="0">
                  <a:pos x="7" y="64"/>
                </a:cxn>
                <a:cxn ang="0">
                  <a:pos x="9" y="63"/>
                </a:cxn>
                <a:cxn ang="0">
                  <a:pos x="11" y="61"/>
                </a:cxn>
                <a:cxn ang="0">
                  <a:pos x="11" y="61"/>
                </a:cxn>
                <a:cxn ang="0">
                  <a:pos x="20" y="48"/>
                </a:cxn>
                <a:cxn ang="0">
                  <a:pos x="28" y="35"/>
                </a:cxn>
                <a:cxn ang="0">
                  <a:pos x="33" y="21"/>
                </a:cxn>
                <a:cxn ang="0">
                  <a:pos x="34" y="13"/>
                </a:cxn>
                <a:cxn ang="0">
                  <a:pos x="34" y="5"/>
                </a:cxn>
                <a:cxn ang="0">
                  <a:pos x="34" y="5"/>
                </a:cxn>
                <a:cxn ang="0">
                  <a:pos x="34" y="2"/>
                </a:cxn>
                <a:cxn ang="0">
                  <a:pos x="33" y="1"/>
                </a:cxn>
                <a:cxn ang="0">
                  <a:pos x="29" y="0"/>
                </a:cxn>
                <a:cxn ang="0">
                  <a:pos x="25" y="1"/>
                </a:cxn>
                <a:cxn ang="0">
                  <a:pos x="24" y="2"/>
                </a:cxn>
                <a:cxn ang="0">
                  <a:pos x="24" y="5"/>
                </a:cxn>
                <a:cxn ang="0">
                  <a:pos x="24" y="5"/>
                </a:cxn>
              </a:cxnLst>
              <a:rect l="0" t="0" r="r" b="b"/>
              <a:pathLst>
                <a:path w="34" h="64">
                  <a:moveTo>
                    <a:pt x="24" y="5"/>
                  </a:moveTo>
                  <a:lnTo>
                    <a:pt x="24" y="5"/>
                  </a:lnTo>
                  <a:lnTo>
                    <a:pt x="22" y="12"/>
                  </a:lnTo>
                  <a:lnTo>
                    <a:pt x="21" y="19"/>
                  </a:lnTo>
                  <a:lnTo>
                    <a:pt x="16" y="31"/>
                  </a:lnTo>
                  <a:lnTo>
                    <a:pt x="9" y="44"/>
                  </a:lnTo>
                  <a:lnTo>
                    <a:pt x="1" y="56"/>
                  </a:lnTo>
                  <a:lnTo>
                    <a:pt x="1" y="56"/>
                  </a:lnTo>
                  <a:lnTo>
                    <a:pt x="0" y="57"/>
                  </a:lnTo>
                  <a:lnTo>
                    <a:pt x="0" y="60"/>
                  </a:lnTo>
                  <a:lnTo>
                    <a:pt x="1" y="61"/>
                  </a:lnTo>
                  <a:lnTo>
                    <a:pt x="3" y="63"/>
                  </a:lnTo>
                  <a:lnTo>
                    <a:pt x="7" y="64"/>
                  </a:lnTo>
                  <a:lnTo>
                    <a:pt x="9" y="63"/>
                  </a:lnTo>
                  <a:lnTo>
                    <a:pt x="11" y="61"/>
                  </a:lnTo>
                  <a:lnTo>
                    <a:pt x="11" y="61"/>
                  </a:lnTo>
                  <a:lnTo>
                    <a:pt x="20" y="48"/>
                  </a:lnTo>
                  <a:lnTo>
                    <a:pt x="28" y="35"/>
                  </a:lnTo>
                  <a:lnTo>
                    <a:pt x="33" y="21"/>
                  </a:lnTo>
                  <a:lnTo>
                    <a:pt x="34" y="13"/>
                  </a:lnTo>
                  <a:lnTo>
                    <a:pt x="34" y="5"/>
                  </a:lnTo>
                  <a:lnTo>
                    <a:pt x="34" y="5"/>
                  </a:lnTo>
                  <a:lnTo>
                    <a:pt x="34" y="2"/>
                  </a:lnTo>
                  <a:lnTo>
                    <a:pt x="33" y="1"/>
                  </a:lnTo>
                  <a:lnTo>
                    <a:pt x="29" y="0"/>
                  </a:lnTo>
                  <a:lnTo>
                    <a:pt x="25" y="1"/>
                  </a:lnTo>
                  <a:lnTo>
                    <a:pt x="24" y="2"/>
                  </a:lnTo>
                  <a:lnTo>
                    <a:pt x="24" y="5"/>
                  </a:lnTo>
                  <a:lnTo>
                    <a:pt x="24"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6" name="Freeform 68"/>
            <p:cNvSpPr/>
            <p:nvPr/>
          </p:nvSpPr>
          <p:spPr bwMode="auto">
            <a:xfrm>
              <a:off x="5467351" y="4473575"/>
              <a:ext cx="14288" cy="25400"/>
            </a:xfrm>
            <a:custGeom>
              <a:avLst/>
              <a:gdLst/>
              <a:ahLst/>
              <a:cxnLst>
                <a:cxn ang="0">
                  <a:pos x="23" y="4"/>
                </a:cxn>
                <a:cxn ang="0">
                  <a:pos x="23" y="4"/>
                </a:cxn>
                <a:cxn ang="0">
                  <a:pos x="13" y="30"/>
                </a:cxn>
                <a:cxn ang="0">
                  <a:pos x="1" y="55"/>
                </a:cxn>
                <a:cxn ang="0">
                  <a:pos x="1" y="55"/>
                </a:cxn>
                <a:cxn ang="0">
                  <a:pos x="0" y="57"/>
                </a:cxn>
                <a:cxn ang="0">
                  <a:pos x="1" y="60"/>
                </a:cxn>
                <a:cxn ang="0">
                  <a:pos x="4" y="62"/>
                </a:cxn>
                <a:cxn ang="0">
                  <a:pos x="5" y="64"/>
                </a:cxn>
                <a:cxn ang="0">
                  <a:pos x="8" y="64"/>
                </a:cxn>
                <a:cxn ang="0">
                  <a:pos x="9" y="62"/>
                </a:cxn>
                <a:cxn ang="0">
                  <a:pos x="10" y="61"/>
                </a:cxn>
                <a:cxn ang="0">
                  <a:pos x="10" y="61"/>
                </a:cxn>
                <a:cxn ang="0">
                  <a:pos x="23" y="34"/>
                </a:cxn>
                <a:cxn ang="0">
                  <a:pos x="34" y="6"/>
                </a:cxn>
                <a:cxn ang="0">
                  <a:pos x="34" y="6"/>
                </a:cxn>
                <a:cxn ang="0">
                  <a:pos x="35" y="4"/>
                </a:cxn>
                <a:cxn ang="0">
                  <a:pos x="34" y="2"/>
                </a:cxn>
                <a:cxn ang="0">
                  <a:pos x="32" y="1"/>
                </a:cxn>
                <a:cxn ang="0">
                  <a:pos x="31" y="0"/>
                </a:cxn>
                <a:cxn ang="0">
                  <a:pos x="26" y="0"/>
                </a:cxn>
                <a:cxn ang="0">
                  <a:pos x="25" y="1"/>
                </a:cxn>
                <a:cxn ang="0">
                  <a:pos x="23" y="4"/>
                </a:cxn>
                <a:cxn ang="0">
                  <a:pos x="23" y="4"/>
                </a:cxn>
              </a:cxnLst>
              <a:rect l="0" t="0" r="r" b="b"/>
              <a:pathLst>
                <a:path w="35" h="64">
                  <a:moveTo>
                    <a:pt x="23" y="4"/>
                  </a:moveTo>
                  <a:lnTo>
                    <a:pt x="23" y="4"/>
                  </a:lnTo>
                  <a:lnTo>
                    <a:pt x="13" y="30"/>
                  </a:lnTo>
                  <a:lnTo>
                    <a:pt x="1" y="55"/>
                  </a:lnTo>
                  <a:lnTo>
                    <a:pt x="1" y="55"/>
                  </a:lnTo>
                  <a:lnTo>
                    <a:pt x="0" y="57"/>
                  </a:lnTo>
                  <a:lnTo>
                    <a:pt x="1" y="60"/>
                  </a:lnTo>
                  <a:lnTo>
                    <a:pt x="4" y="62"/>
                  </a:lnTo>
                  <a:lnTo>
                    <a:pt x="5" y="64"/>
                  </a:lnTo>
                  <a:lnTo>
                    <a:pt x="8" y="64"/>
                  </a:lnTo>
                  <a:lnTo>
                    <a:pt x="9" y="62"/>
                  </a:lnTo>
                  <a:lnTo>
                    <a:pt x="10" y="61"/>
                  </a:lnTo>
                  <a:lnTo>
                    <a:pt x="10" y="61"/>
                  </a:lnTo>
                  <a:lnTo>
                    <a:pt x="23" y="34"/>
                  </a:lnTo>
                  <a:lnTo>
                    <a:pt x="34" y="6"/>
                  </a:lnTo>
                  <a:lnTo>
                    <a:pt x="34" y="6"/>
                  </a:lnTo>
                  <a:lnTo>
                    <a:pt x="35" y="4"/>
                  </a:lnTo>
                  <a:lnTo>
                    <a:pt x="34" y="2"/>
                  </a:lnTo>
                  <a:lnTo>
                    <a:pt x="32" y="1"/>
                  </a:lnTo>
                  <a:lnTo>
                    <a:pt x="31" y="0"/>
                  </a:lnTo>
                  <a:lnTo>
                    <a:pt x="26" y="0"/>
                  </a:lnTo>
                  <a:lnTo>
                    <a:pt x="25" y="1"/>
                  </a:lnTo>
                  <a:lnTo>
                    <a:pt x="23" y="4"/>
                  </a:lnTo>
                  <a:lnTo>
                    <a:pt x="23"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7" name="Freeform 69"/>
            <p:cNvSpPr/>
            <p:nvPr/>
          </p:nvSpPr>
          <p:spPr bwMode="auto">
            <a:xfrm>
              <a:off x="5497513" y="4483100"/>
              <a:ext cx="14288" cy="23813"/>
            </a:xfrm>
            <a:custGeom>
              <a:avLst/>
              <a:gdLst/>
              <a:ahLst/>
              <a:cxnLst>
                <a:cxn ang="0">
                  <a:pos x="23" y="3"/>
                </a:cxn>
                <a:cxn ang="0">
                  <a:pos x="23" y="3"/>
                </a:cxn>
                <a:cxn ang="0">
                  <a:pos x="13" y="28"/>
                </a:cxn>
                <a:cxn ang="0">
                  <a:pos x="1" y="51"/>
                </a:cxn>
                <a:cxn ang="0">
                  <a:pos x="1" y="51"/>
                </a:cxn>
                <a:cxn ang="0">
                  <a:pos x="0" y="54"/>
                </a:cxn>
                <a:cxn ang="0">
                  <a:pos x="1" y="56"/>
                </a:cxn>
                <a:cxn ang="0">
                  <a:pos x="4" y="59"/>
                </a:cxn>
                <a:cxn ang="0">
                  <a:pos x="7" y="60"/>
                </a:cxn>
                <a:cxn ang="0">
                  <a:pos x="9" y="59"/>
                </a:cxn>
                <a:cxn ang="0">
                  <a:pos x="11" y="56"/>
                </a:cxn>
                <a:cxn ang="0">
                  <a:pos x="11" y="56"/>
                </a:cxn>
                <a:cxn ang="0">
                  <a:pos x="23" y="32"/>
                </a:cxn>
                <a:cxn ang="0">
                  <a:pos x="34" y="7"/>
                </a:cxn>
                <a:cxn ang="0">
                  <a:pos x="34" y="7"/>
                </a:cxn>
                <a:cxn ang="0">
                  <a:pos x="35" y="4"/>
                </a:cxn>
                <a:cxn ang="0">
                  <a:pos x="34" y="2"/>
                </a:cxn>
                <a:cxn ang="0">
                  <a:pos x="32" y="0"/>
                </a:cxn>
                <a:cxn ang="0">
                  <a:pos x="31" y="0"/>
                </a:cxn>
                <a:cxn ang="0">
                  <a:pos x="26" y="0"/>
                </a:cxn>
                <a:cxn ang="0">
                  <a:pos x="24" y="2"/>
                </a:cxn>
                <a:cxn ang="0">
                  <a:pos x="23" y="3"/>
                </a:cxn>
                <a:cxn ang="0">
                  <a:pos x="23" y="3"/>
                </a:cxn>
              </a:cxnLst>
              <a:rect l="0" t="0" r="r" b="b"/>
              <a:pathLst>
                <a:path w="35" h="60">
                  <a:moveTo>
                    <a:pt x="23" y="3"/>
                  </a:moveTo>
                  <a:lnTo>
                    <a:pt x="23" y="3"/>
                  </a:lnTo>
                  <a:lnTo>
                    <a:pt x="13" y="28"/>
                  </a:lnTo>
                  <a:lnTo>
                    <a:pt x="1" y="51"/>
                  </a:lnTo>
                  <a:lnTo>
                    <a:pt x="1" y="51"/>
                  </a:lnTo>
                  <a:lnTo>
                    <a:pt x="0" y="54"/>
                  </a:lnTo>
                  <a:lnTo>
                    <a:pt x="1" y="56"/>
                  </a:lnTo>
                  <a:lnTo>
                    <a:pt x="4" y="59"/>
                  </a:lnTo>
                  <a:lnTo>
                    <a:pt x="7" y="60"/>
                  </a:lnTo>
                  <a:lnTo>
                    <a:pt x="9" y="59"/>
                  </a:lnTo>
                  <a:lnTo>
                    <a:pt x="11" y="56"/>
                  </a:lnTo>
                  <a:lnTo>
                    <a:pt x="11" y="56"/>
                  </a:lnTo>
                  <a:lnTo>
                    <a:pt x="23" y="32"/>
                  </a:lnTo>
                  <a:lnTo>
                    <a:pt x="34" y="7"/>
                  </a:lnTo>
                  <a:lnTo>
                    <a:pt x="34" y="7"/>
                  </a:lnTo>
                  <a:lnTo>
                    <a:pt x="35" y="4"/>
                  </a:lnTo>
                  <a:lnTo>
                    <a:pt x="34" y="2"/>
                  </a:lnTo>
                  <a:lnTo>
                    <a:pt x="32" y="0"/>
                  </a:lnTo>
                  <a:lnTo>
                    <a:pt x="31" y="0"/>
                  </a:lnTo>
                  <a:lnTo>
                    <a:pt x="26" y="0"/>
                  </a:lnTo>
                  <a:lnTo>
                    <a:pt x="24" y="2"/>
                  </a:lnTo>
                  <a:lnTo>
                    <a:pt x="23" y="3"/>
                  </a:lnTo>
                  <a:lnTo>
                    <a:pt x="23"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8" name="Freeform 70"/>
            <p:cNvSpPr/>
            <p:nvPr/>
          </p:nvSpPr>
          <p:spPr bwMode="auto">
            <a:xfrm>
              <a:off x="5322888" y="4629150"/>
              <a:ext cx="14288" cy="26988"/>
            </a:xfrm>
            <a:custGeom>
              <a:avLst/>
              <a:gdLst/>
              <a:ahLst/>
              <a:cxnLst>
                <a:cxn ang="0">
                  <a:pos x="22" y="6"/>
                </a:cxn>
                <a:cxn ang="0">
                  <a:pos x="22" y="6"/>
                </a:cxn>
                <a:cxn ang="0">
                  <a:pos x="21" y="11"/>
                </a:cxn>
                <a:cxn ang="0">
                  <a:pos x="17" y="17"/>
                </a:cxn>
                <a:cxn ang="0">
                  <a:pos x="17" y="17"/>
                </a:cxn>
                <a:cxn ang="0">
                  <a:pos x="13" y="28"/>
                </a:cxn>
                <a:cxn ang="0">
                  <a:pos x="13" y="28"/>
                </a:cxn>
                <a:cxn ang="0">
                  <a:pos x="9" y="36"/>
                </a:cxn>
                <a:cxn ang="0">
                  <a:pos x="6" y="44"/>
                </a:cxn>
                <a:cxn ang="0">
                  <a:pos x="4" y="52"/>
                </a:cxn>
                <a:cxn ang="0">
                  <a:pos x="0" y="60"/>
                </a:cxn>
                <a:cxn ang="0">
                  <a:pos x="0" y="60"/>
                </a:cxn>
                <a:cxn ang="0">
                  <a:pos x="0" y="62"/>
                </a:cxn>
                <a:cxn ang="0">
                  <a:pos x="0" y="65"/>
                </a:cxn>
                <a:cxn ang="0">
                  <a:pos x="2" y="68"/>
                </a:cxn>
                <a:cxn ang="0">
                  <a:pos x="6" y="69"/>
                </a:cxn>
                <a:cxn ang="0">
                  <a:pos x="9" y="68"/>
                </a:cxn>
                <a:cxn ang="0">
                  <a:pos x="10" y="66"/>
                </a:cxn>
                <a:cxn ang="0">
                  <a:pos x="10" y="66"/>
                </a:cxn>
                <a:cxn ang="0">
                  <a:pos x="14" y="57"/>
                </a:cxn>
                <a:cxn ang="0">
                  <a:pos x="17" y="48"/>
                </a:cxn>
                <a:cxn ang="0">
                  <a:pos x="21" y="39"/>
                </a:cxn>
                <a:cxn ang="0">
                  <a:pos x="23" y="31"/>
                </a:cxn>
                <a:cxn ang="0">
                  <a:pos x="23" y="31"/>
                </a:cxn>
                <a:cxn ang="0">
                  <a:pos x="30" y="18"/>
                </a:cxn>
                <a:cxn ang="0">
                  <a:pos x="33" y="13"/>
                </a:cxn>
                <a:cxn ang="0">
                  <a:pos x="34" y="6"/>
                </a:cxn>
                <a:cxn ang="0">
                  <a:pos x="34" y="6"/>
                </a:cxn>
                <a:cxn ang="0">
                  <a:pos x="34" y="4"/>
                </a:cxn>
                <a:cxn ang="0">
                  <a:pos x="33" y="2"/>
                </a:cxn>
                <a:cxn ang="0">
                  <a:pos x="31" y="1"/>
                </a:cxn>
                <a:cxn ang="0">
                  <a:pos x="29" y="0"/>
                </a:cxn>
                <a:cxn ang="0">
                  <a:pos x="25" y="2"/>
                </a:cxn>
                <a:cxn ang="0">
                  <a:pos x="23" y="4"/>
                </a:cxn>
                <a:cxn ang="0">
                  <a:pos x="22" y="6"/>
                </a:cxn>
                <a:cxn ang="0">
                  <a:pos x="22" y="6"/>
                </a:cxn>
              </a:cxnLst>
              <a:rect l="0" t="0" r="r" b="b"/>
              <a:pathLst>
                <a:path w="34" h="69">
                  <a:moveTo>
                    <a:pt x="22" y="6"/>
                  </a:moveTo>
                  <a:lnTo>
                    <a:pt x="22" y="6"/>
                  </a:lnTo>
                  <a:lnTo>
                    <a:pt x="21" y="11"/>
                  </a:lnTo>
                  <a:lnTo>
                    <a:pt x="17" y="17"/>
                  </a:lnTo>
                  <a:lnTo>
                    <a:pt x="17" y="17"/>
                  </a:lnTo>
                  <a:lnTo>
                    <a:pt x="13" y="28"/>
                  </a:lnTo>
                  <a:lnTo>
                    <a:pt x="13" y="28"/>
                  </a:lnTo>
                  <a:lnTo>
                    <a:pt x="9" y="36"/>
                  </a:lnTo>
                  <a:lnTo>
                    <a:pt x="6" y="44"/>
                  </a:lnTo>
                  <a:lnTo>
                    <a:pt x="4" y="52"/>
                  </a:lnTo>
                  <a:lnTo>
                    <a:pt x="0" y="60"/>
                  </a:lnTo>
                  <a:lnTo>
                    <a:pt x="0" y="60"/>
                  </a:lnTo>
                  <a:lnTo>
                    <a:pt x="0" y="62"/>
                  </a:lnTo>
                  <a:lnTo>
                    <a:pt x="0" y="65"/>
                  </a:lnTo>
                  <a:lnTo>
                    <a:pt x="2" y="68"/>
                  </a:lnTo>
                  <a:lnTo>
                    <a:pt x="6" y="69"/>
                  </a:lnTo>
                  <a:lnTo>
                    <a:pt x="9" y="68"/>
                  </a:lnTo>
                  <a:lnTo>
                    <a:pt x="10" y="66"/>
                  </a:lnTo>
                  <a:lnTo>
                    <a:pt x="10" y="66"/>
                  </a:lnTo>
                  <a:lnTo>
                    <a:pt x="14" y="57"/>
                  </a:lnTo>
                  <a:lnTo>
                    <a:pt x="17" y="48"/>
                  </a:lnTo>
                  <a:lnTo>
                    <a:pt x="21" y="39"/>
                  </a:lnTo>
                  <a:lnTo>
                    <a:pt x="23" y="31"/>
                  </a:lnTo>
                  <a:lnTo>
                    <a:pt x="23" y="31"/>
                  </a:lnTo>
                  <a:lnTo>
                    <a:pt x="30" y="18"/>
                  </a:lnTo>
                  <a:lnTo>
                    <a:pt x="33" y="13"/>
                  </a:lnTo>
                  <a:lnTo>
                    <a:pt x="34" y="6"/>
                  </a:lnTo>
                  <a:lnTo>
                    <a:pt x="34" y="6"/>
                  </a:lnTo>
                  <a:lnTo>
                    <a:pt x="34" y="4"/>
                  </a:lnTo>
                  <a:lnTo>
                    <a:pt x="33" y="2"/>
                  </a:lnTo>
                  <a:lnTo>
                    <a:pt x="31" y="1"/>
                  </a:lnTo>
                  <a:lnTo>
                    <a:pt x="29" y="0"/>
                  </a:lnTo>
                  <a:lnTo>
                    <a:pt x="25" y="2"/>
                  </a:lnTo>
                  <a:lnTo>
                    <a:pt x="23" y="4"/>
                  </a:lnTo>
                  <a:lnTo>
                    <a:pt x="22" y="6"/>
                  </a:lnTo>
                  <a:lnTo>
                    <a:pt x="2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59" name="Freeform 71"/>
            <p:cNvSpPr/>
            <p:nvPr/>
          </p:nvSpPr>
          <p:spPr bwMode="auto">
            <a:xfrm>
              <a:off x="5353051" y="4632325"/>
              <a:ext cx="15875" cy="25400"/>
            </a:xfrm>
            <a:custGeom>
              <a:avLst/>
              <a:gdLst/>
              <a:ahLst/>
              <a:cxnLst>
                <a:cxn ang="0">
                  <a:pos x="27" y="2"/>
                </a:cxn>
                <a:cxn ang="0">
                  <a:pos x="27" y="2"/>
                </a:cxn>
                <a:cxn ang="0">
                  <a:pos x="23" y="9"/>
                </a:cxn>
                <a:cxn ang="0">
                  <a:pos x="18" y="14"/>
                </a:cxn>
                <a:cxn ang="0">
                  <a:pos x="13" y="19"/>
                </a:cxn>
                <a:cxn ang="0">
                  <a:pos x="8" y="25"/>
                </a:cxn>
                <a:cxn ang="0">
                  <a:pos x="8" y="25"/>
                </a:cxn>
                <a:cxn ang="0">
                  <a:pos x="4" y="33"/>
                </a:cxn>
                <a:cxn ang="0">
                  <a:pos x="1" y="40"/>
                </a:cxn>
                <a:cxn ang="0">
                  <a:pos x="0" y="50"/>
                </a:cxn>
                <a:cxn ang="0">
                  <a:pos x="0" y="57"/>
                </a:cxn>
                <a:cxn ang="0">
                  <a:pos x="0" y="57"/>
                </a:cxn>
                <a:cxn ang="0">
                  <a:pos x="0" y="60"/>
                </a:cxn>
                <a:cxn ang="0">
                  <a:pos x="1" y="61"/>
                </a:cxn>
                <a:cxn ang="0">
                  <a:pos x="5" y="63"/>
                </a:cxn>
                <a:cxn ang="0">
                  <a:pos x="9" y="61"/>
                </a:cxn>
                <a:cxn ang="0">
                  <a:pos x="10" y="60"/>
                </a:cxn>
                <a:cxn ang="0">
                  <a:pos x="11" y="57"/>
                </a:cxn>
                <a:cxn ang="0">
                  <a:pos x="11" y="57"/>
                </a:cxn>
                <a:cxn ang="0">
                  <a:pos x="11" y="48"/>
                </a:cxn>
                <a:cxn ang="0">
                  <a:pos x="14" y="40"/>
                </a:cxn>
                <a:cxn ang="0">
                  <a:pos x="17" y="33"/>
                </a:cxn>
                <a:cxn ang="0">
                  <a:pos x="23" y="26"/>
                </a:cxn>
                <a:cxn ang="0">
                  <a:pos x="23" y="26"/>
                </a:cxn>
                <a:cxn ang="0">
                  <a:pos x="31" y="17"/>
                </a:cxn>
                <a:cxn ang="0">
                  <a:pos x="35" y="12"/>
                </a:cxn>
                <a:cxn ang="0">
                  <a:pos x="38" y="6"/>
                </a:cxn>
                <a:cxn ang="0">
                  <a:pos x="38" y="6"/>
                </a:cxn>
                <a:cxn ang="0">
                  <a:pos x="38" y="4"/>
                </a:cxn>
                <a:cxn ang="0">
                  <a:pos x="38" y="1"/>
                </a:cxn>
                <a:cxn ang="0">
                  <a:pos x="36" y="0"/>
                </a:cxn>
                <a:cxn ang="0">
                  <a:pos x="34" y="0"/>
                </a:cxn>
                <a:cxn ang="0">
                  <a:pos x="30" y="0"/>
                </a:cxn>
                <a:cxn ang="0">
                  <a:pos x="28" y="1"/>
                </a:cxn>
                <a:cxn ang="0">
                  <a:pos x="27" y="2"/>
                </a:cxn>
                <a:cxn ang="0">
                  <a:pos x="27" y="2"/>
                </a:cxn>
              </a:cxnLst>
              <a:rect l="0" t="0" r="r" b="b"/>
              <a:pathLst>
                <a:path w="38" h="63">
                  <a:moveTo>
                    <a:pt x="27" y="2"/>
                  </a:moveTo>
                  <a:lnTo>
                    <a:pt x="27" y="2"/>
                  </a:lnTo>
                  <a:lnTo>
                    <a:pt x="23" y="9"/>
                  </a:lnTo>
                  <a:lnTo>
                    <a:pt x="18" y="14"/>
                  </a:lnTo>
                  <a:lnTo>
                    <a:pt x="13" y="19"/>
                  </a:lnTo>
                  <a:lnTo>
                    <a:pt x="8" y="25"/>
                  </a:lnTo>
                  <a:lnTo>
                    <a:pt x="8" y="25"/>
                  </a:lnTo>
                  <a:lnTo>
                    <a:pt x="4" y="33"/>
                  </a:lnTo>
                  <a:lnTo>
                    <a:pt x="1" y="40"/>
                  </a:lnTo>
                  <a:lnTo>
                    <a:pt x="0" y="50"/>
                  </a:lnTo>
                  <a:lnTo>
                    <a:pt x="0" y="57"/>
                  </a:lnTo>
                  <a:lnTo>
                    <a:pt x="0" y="57"/>
                  </a:lnTo>
                  <a:lnTo>
                    <a:pt x="0" y="60"/>
                  </a:lnTo>
                  <a:lnTo>
                    <a:pt x="1" y="61"/>
                  </a:lnTo>
                  <a:lnTo>
                    <a:pt x="5" y="63"/>
                  </a:lnTo>
                  <a:lnTo>
                    <a:pt x="9" y="61"/>
                  </a:lnTo>
                  <a:lnTo>
                    <a:pt x="10" y="60"/>
                  </a:lnTo>
                  <a:lnTo>
                    <a:pt x="11" y="57"/>
                  </a:lnTo>
                  <a:lnTo>
                    <a:pt x="11" y="57"/>
                  </a:lnTo>
                  <a:lnTo>
                    <a:pt x="11" y="48"/>
                  </a:lnTo>
                  <a:lnTo>
                    <a:pt x="14" y="40"/>
                  </a:lnTo>
                  <a:lnTo>
                    <a:pt x="17" y="33"/>
                  </a:lnTo>
                  <a:lnTo>
                    <a:pt x="23" y="26"/>
                  </a:lnTo>
                  <a:lnTo>
                    <a:pt x="23" y="26"/>
                  </a:lnTo>
                  <a:lnTo>
                    <a:pt x="31" y="17"/>
                  </a:lnTo>
                  <a:lnTo>
                    <a:pt x="35" y="12"/>
                  </a:lnTo>
                  <a:lnTo>
                    <a:pt x="38" y="6"/>
                  </a:lnTo>
                  <a:lnTo>
                    <a:pt x="38" y="6"/>
                  </a:lnTo>
                  <a:lnTo>
                    <a:pt x="38" y="4"/>
                  </a:lnTo>
                  <a:lnTo>
                    <a:pt x="38" y="1"/>
                  </a:lnTo>
                  <a:lnTo>
                    <a:pt x="36" y="0"/>
                  </a:lnTo>
                  <a:lnTo>
                    <a:pt x="34" y="0"/>
                  </a:lnTo>
                  <a:lnTo>
                    <a:pt x="30" y="0"/>
                  </a:lnTo>
                  <a:lnTo>
                    <a:pt x="28" y="1"/>
                  </a:lnTo>
                  <a:lnTo>
                    <a:pt x="27" y="2"/>
                  </a:lnTo>
                  <a:lnTo>
                    <a:pt x="27"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0" name="Freeform 72"/>
            <p:cNvSpPr/>
            <p:nvPr/>
          </p:nvSpPr>
          <p:spPr bwMode="auto">
            <a:xfrm>
              <a:off x="5384801" y="4635500"/>
              <a:ext cx="14288" cy="28575"/>
            </a:xfrm>
            <a:custGeom>
              <a:avLst/>
              <a:gdLst/>
              <a:ahLst/>
              <a:cxnLst>
                <a:cxn ang="0">
                  <a:pos x="24" y="4"/>
                </a:cxn>
                <a:cxn ang="0">
                  <a:pos x="24" y="4"/>
                </a:cxn>
                <a:cxn ang="0">
                  <a:pos x="10" y="34"/>
                </a:cxn>
                <a:cxn ang="0">
                  <a:pos x="3" y="50"/>
                </a:cxn>
                <a:cxn ang="0">
                  <a:pos x="2" y="58"/>
                </a:cxn>
                <a:cxn ang="0">
                  <a:pos x="0" y="67"/>
                </a:cxn>
                <a:cxn ang="0">
                  <a:pos x="0" y="67"/>
                </a:cxn>
                <a:cxn ang="0">
                  <a:pos x="0" y="70"/>
                </a:cxn>
                <a:cxn ang="0">
                  <a:pos x="2" y="71"/>
                </a:cxn>
                <a:cxn ang="0">
                  <a:pos x="6" y="72"/>
                </a:cxn>
                <a:cxn ang="0">
                  <a:pos x="10" y="71"/>
                </a:cxn>
                <a:cxn ang="0">
                  <a:pos x="11" y="70"/>
                </a:cxn>
                <a:cxn ang="0">
                  <a:pos x="12" y="67"/>
                </a:cxn>
                <a:cxn ang="0">
                  <a:pos x="12" y="67"/>
                </a:cxn>
                <a:cxn ang="0">
                  <a:pos x="14" y="59"/>
                </a:cxn>
                <a:cxn ang="0">
                  <a:pos x="15" y="51"/>
                </a:cxn>
                <a:cxn ang="0">
                  <a:pos x="21" y="37"/>
                </a:cxn>
                <a:cxn ang="0">
                  <a:pos x="28" y="21"/>
                </a:cxn>
                <a:cxn ang="0">
                  <a:pos x="34" y="7"/>
                </a:cxn>
                <a:cxn ang="0">
                  <a:pos x="34" y="7"/>
                </a:cxn>
                <a:cxn ang="0">
                  <a:pos x="36" y="6"/>
                </a:cxn>
                <a:cxn ang="0">
                  <a:pos x="34" y="3"/>
                </a:cxn>
                <a:cxn ang="0">
                  <a:pos x="33" y="2"/>
                </a:cxn>
                <a:cxn ang="0">
                  <a:pos x="32" y="0"/>
                </a:cxn>
                <a:cxn ang="0">
                  <a:pos x="27" y="2"/>
                </a:cxn>
                <a:cxn ang="0">
                  <a:pos x="25" y="3"/>
                </a:cxn>
                <a:cxn ang="0">
                  <a:pos x="24" y="4"/>
                </a:cxn>
                <a:cxn ang="0">
                  <a:pos x="24" y="4"/>
                </a:cxn>
              </a:cxnLst>
              <a:rect l="0" t="0" r="r" b="b"/>
              <a:pathLst>
                <a:path w="36" h="72">
                  <a:moveTo>
                    <a:pt x="24" y="4"/>
                  </a:moveTo>
                  <a:lnTo>
                    <a:pt x="24" y="4"/>
                  </a:lnTo>
                  <a:lnTo>
                    <a:pt x="10" y="34"/>
                  </a:lnTo>
                  <a:lnTo>
                    <a:pt x="3" y="50"/>
                  </a:lnTo>
                  <a:lnTo>
                    <a:pt x="2" y="58"/>
                  </a:lnTo>
                  <a:lnTo>
                    <a:pt x="0" y="67"/>
                  </a:lnTo>
                  <a:lnTo>
                    <a:pt x="0" y="67"/>
                  </a:lnTo>
                  <a:lnTo>
                    <a:pt x="0" y="70"/>
                  </a:lnTo>
                  <a:lnTo>
                    <a:pt x="2" y="71"/>
                  </a:lnTo>
                  <a:lnTo>
                    <a:pt x="6" y="72"/>
                  </a:lnTo>
                  <a:lnTo>
                    <a:pt x="10" y="71"/>
                  </a:lnTo>
                  <a:lnTo>
                    <a:pt x="11" y="70"/>
                  </a:lnTo>
                  <a:lnTo>
                    <a:pt x="12" y="67"/>
                  </a:lnTo>
                  <a:lnTo>
                    <a:pt x="12" y="67"/>
                  </a:lnTo>
                  <a:lnTo>
                    <a:pt x="14" y="59"/>
                  </a:lnTo>
                  <a:lnTo>
                    <a:pt x="15" y="51"/>
                  </a:lnTo>
                  <a:lnTo>
                    <a:pt x="21" y="37"/>
                  </a:lnTo>
                  <a:lnTo>
                    <a:pt x="28" y="21"/>
                  </a:lnTo>
                  <a:lnTo>
                    <a:pt x="34" y="7"/>
                  </a:lnTo>
                  <a:lnTo>
                    <a:pt x="34" y="7"/>
                  </a:lnTo>
                  <a:lnTo>
                    <a:pt x="36" y="6"/>
                  </a:lnTo>
                  <a:lnTo>
                    <a:pt x="34" y="3"/>
                  </a:lnTo>
                  <a:lnTo>
                    <a:pt x="33" y="2"/>
                  </a:lnTo>
                  <a:lnTo>
                    <a:pt x="32" y="0"/>
                  </a:lnTo>
                  <a:lnTo>
                    <a:pt x="27" y="2"/>
                  </a:lnTo>
                  <a:lnTo>
                    <a:pt x="25" y="3"/>
                  </a:lnTo>
                  <a:lnTo>
                    <a:pt x="24"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1" name="Freeform 73"/>
            <p:cNvSpPr/>
            <p:nvPr/>
          </p:nvSpPr>
          <p:spPr bwMode="auto">
            <a:xfrm>
              <a:off x="5426076" y="4635500"/>
              <a:ext cx="9525" cy="28575"/>
            </a:xfrm>
            <a:custGeom>
              <a:avLst/>
              <a:gdLst/>
              <a:ahLst/>
              <a:cxnLst>
                <a:cxn ang="0">
                  <a:pos x="14" y="6"/>
                </a:cxn>
                <a:cxn ang="0">
                  <a:pos x="14" y="6"/>
                </a:cxn>
                <a:cxn ang="0">
                  <a:pos x="13" y="13"/>
                </a:cxn>
                <a:cxn ang="0">
                  <a:pos x="9" y="21"/>
                </a:cxn>
                <a:cxn ang="0">
                  <a:pos x="5" y="28"/>
                </a:cxn>
                <a:cxn ang="0">
                  <a:pos x="4" y="36"/>
                </a:cxn>
                <a:cxn ang="0">
                  <a:pos x="4" y="36"/>
                </a:cxn>
                <a:cxn ang="0">
                  <a:pos x="1" y="51"/>
                </a:cxn>
                <a:cxn ang="0">
                  <a:pos x="0" y="67"/>
                </a:cxn>
                <a:cxn ang="0">
                  <a:pos x="0" y="67"/>
                </a:cxn>
                <a:cxn ang="0">
                  <a:pos x="0" y="70"/>
                </a:cxn>
                <a:cxn ang="0">
                  <a:pos x="1" y="71"/>
                </a:cxn>
                <a:cxn ang="0">
                  <a:pos x="5" y="72"/>
                </a:cxn>
                <a:cxn ang="0">
                  <a:pos x="9" y="71"/>
                </a:cxn>
                <a:cxn ang="0">
                  <a:pos x="10" y="70"/>
                </a:cxn>
                <a:cxn ang="0">
                  <a:pos x="10" y="67"/>
                </a:cxn>
                <a:cxn ang="0">
                  <a:pos x="10" y="67"/>
                </a:cxn>
                <a:cxn ang="0">
                  <a:pos x="13" y="51"/>
                </a:cxn>
                <a:cxn ang="0">
                  <a:pos x="14" y="36"/>
                </a:cxn>
                <a:cxn ang="0">
                  <a:pos x="14" y="36"/>
                </a:cxn>
                <a:cxn ang="0">
                  <a:pos x="17" y="28"/>
                </a:cxn>
                <a:cxn ang="0">
                  <a:pos x="21" y="21"/>
                </a:cxn>
                <a:cxn ang="0">
                  <a:pos x="23" y="13"/>
                </a:cxn>
                <a:cxn ang="0">
                  <a:pos x="26" y="6"/>
                </a:cxn>
                <a:cxn ang="0">
                  <a:pos x="26" y="6"/>
                </a:cxn>
                <a:cxn ang="0">
                  <a:pos x="26" y="3"/>
                </a:cxn>
                <a:cxn ang="0">
                  <a:pos x="25" y="2"/>
                </a:cxn>
                <a:cxn ang="0">
                  <a:pos x="23" y="0"/>
                </a:cxn>
                <a:cxn ang="0">
                  <a:pos x="21" y="0"/>
                </a:cxn>
                <a:cxn ang="0">
                  <a:pos x="17" y="2"/>
                </a:cxn>
                <a:cxn ang="0">
                  <a:pos x="16" y="3"/>
                </a:cxn>
                <a:cxn ang="0">
                  <a:pos x="14" y="6"/>
                </a:cxn>
                <a:cxn ang="0">
                  <a:pos x="14" y="6"/>
                </a:cxn>
              </a:cxnLst>
              <a:rect l="0" t="0" r="r" b="b"/>
              <a:pathLst>
                <a:path w="26" h="72">
                  <a:moveTo>
                    <a:pt x="14" y="6"/>
                  </a:moveTo>
                  <a:lnTo>
                    <a:pt x="14" y="6"/>
                  </a:lnTo>
                  <a:lnTo>
                    <a:pt x="13" y="13"/>
                  </a:lnTo>
                  <a:lnTo>
                    <a:pt x="9" y="21"/>
                  </a:lnTo>
                  <a:lnTo>
                    <a:pt x="5" y="28"/>
                  </a:lnTo>
                  <a:lnTo>
                    <a:pt x="4" y="36"/>
                  </a:lnTo>
                  <a:lnTo>
                    <a:pt x="4" y="36"/>
                  </a:lnTo>
                  <a:lnTo>
                    <a:pt x="1" y="51"/>
                  </a:lnTo>
                  <a:lnTo>
                    <a:pt x="0" y="67"/>
                  </a:lnTo>
                  <a:lnTo>
                    <a:pt x="0" y="67"/>
                  </a:lnTo>
                  <a:lnTo>
                    <a:pt x="0" y="70"/>
                  </a:lnTo>
                  <a:lnTo>
                    <a:pt x="1" y="71"/>
                  </a:lnTo>
                  <a:lnTo>
                    <a:pt x="5" y="72"/>
                  </a:lnTo>
                  <a:lnTo>
                    <a:pt x="9" y="71"/>
                  </a:lnTo>
                  <a:lnTo>
                    <a:pt x="10" y="70"/>
                  </a:lnTo>
                  <a:lnTo>
                    <a:pt x="10" y="67"/>
                  </a:lnTo>
                  <a:lnTo>
                    <a:pt x="10" y="67"/>
                  </a:lnTo>
                  <a:lnTo>
                    <a:pt x="13" y="51"/>
                  </a:lnTo>
                  <a:lnTo>
                    <a:pt x="14" y="36"/>
                  </a:lnTo>
                  <a:lnTo>
                    <a:pt x="14" y="36"/>
                  </a:lnTo>
                  <a:lnTo>
                    <a:pt x="17" y="28"/>
                  </a:lnTo>
                  <a:lnTo>
                    <a:pt x="21" y="21"/>
                  </a:lnTo>
                  <a:lnTo>
                    <a:pt x="23" y="13"/>
                  </a:lnTo>
                  <a:lnTo>
                    <a:pt x="26" y="6"/>
                  </a:lnTo>
                  <a:lnTo>
                    <a:pt x="26" y="6"/>
                  </a:lnTo>
                  <a:lnTo>
                    <a:pt x="26" y="3"/>
                  </a:lnTo>
                  <a:lnTo>
                    <a:pt x="25" y="2"/>
                  </a:lnTo>
                  <a:lnTo>
                    <a:pt x="23" y="0"/>
                  </a:lnTo>
                  <a:lnTo>
                    <a:pt x="21" y="0"/>
                  </a:lnTo>
                  <a:lnTo>
                    <a:pt x="17" y="2"/>
                  </a:lnTo>
                  <a:lnTo>
                    <a:pt x="16" y="3"/>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2" name="Freeform 74"/>
            <p:cNvSpPr/>
            <p:nvPr/>
          </p:nvSpPr>
          <p:spPr bwMode="auto">
            <a:xfrm>
              <a:off x="5459413" y="4641850"/>
              <a:ext cx="4763" cy="23813"/>
            </a:xfrm>
            <a:custGeom>
              <a:avLst/>
              <a:gdLst/>
              <a:ahLst/>
              <a:cxnLst>
                <a:cxn ang="0">
                  <a:pos x="14" y="5"/>
                </a:cxn>
                <a:cxn ang="0">
                  <a:pos x="14" y="5"/>
                </a:cxn>
                <a:cxn ang="0">
                  <a:pos x="14" y="3"/>
                </a:cxn>
                <a:cxn ang="0">
                  <a:pos x="13" y="1"/>
                </a:cxn>
                <a:cxn ang="0">
                  <a:pos x="9" y="0"/>
                </a:cxn>
                <a:cxn ang="0">
                  <a:pos x="5" y="1"/>
                </a:cxn>
                <a:cxn ang="0">
                  <a:pos x="3" y="3"/>
                </a:cxn>
                <a:cxn ang="0">
                  <a:pos x="3" y="5"/>
                </a:cxn>
                <a:cxn ang="0">
                  <a:pos x="3" y="5"/>
                </a:cxn>
                <a:cxn ang="0">
                  <a:pos x="1" y="17"/>
                </a:cxn>
                <a:cxn ang="0">
                  <a:pos x="0" y="29"/>
                </a:cxn>
                <a:cxn ang="0">
                  <a:pos x="0" y="29"/>
                </a:cxn>
                <a:cxn ang="0">
                  <a:pos x="0" y="42"/>
                </a:cxn>
                <a:cxn ang="0">
                  <a:pos x="0" y="55"/>
                </a:cxn>
                <a:cxn ang="0">
                  <a:pos x="0" y="55"/>
                </a:cxn>
                <a:cxn ang="0">
                  <a:pos x="0" y="58"/>
                </a:cxn>
                <a:cxn ang="0">
                  <a:pos x="1" y="59"/>
                </a:cxn>
                <a:cxn ang="0">
                  <a:pos x="5" y="60"/>
                </a:cxn>
                <a:cxn ang="0">
                  <a:pos x="9" y="59"/>
                </a:cxn>
                <a:cxn ang="0">
                  <a:pos x="10" y="58"/>
                </a:cxn>
                <a:cxn ang="0">
                  <a:pos x="10" y="55"/>
                </a:cxn>
                <a:cxn ang="0">
                  <a:pos x="10" y="55"/>
                </a:cxn>
                <a:cxn ang="0">
                  <a:pos x="10" y="41"/>
                </a:cxn>
                <a:cxn ang="0">
                  <a:pos x="11" y="28"/>
                </a:cxn>
                <a:cxn ang="0">
                  <a:pos x="11" y="28"/>
                </a:cxn>
                <a:cxn ang="0">
                  <a:pos x="13" y="17"/>
                </a:cxn>
                <a:cxn ang="0">
                  <a:pos x="14" y="5"/>
                </a:cxn>
                <a:cxn ang="0">
                  <a:pos x="14" y="5"/>
                </a:cxn>
              </a:cxnLst>
              <a:rect l="0" t="0" r="r" b="b"/>
              <a:pathLst>
                <a:path w="14" h="60">
                  <a:moveTo>
                    <a:pt x="14" y="5"/>
                  </a:moveTo>
                  <a:lnTo>
                    <a:pt x="14" y="5"/>
                  </a:lnTo>
                  <a:lnTo>
                    <a:pt x="14" y="3"/>
                  </a:lnTo>
                  <a:lnTo>
                    <a:pt x="13" y="1"/>
                  </a:lnTo>
                  <a:lnTo>
                    <a:pt x="9" y="0"/>
                  </a:lnTo>
                  <a:lnTo>
                    <a:pt x="5" y="1"/>
                  </a:lnTo>
                  <a:lnTo>
                    <a:pt x="3" y="3"/>
                  </a:lnTo>
                  <a:lnTo>
                    <a:pt x="3" y="5"/>
                  </a:lnTo>
                  <a:lnTo>
                    <a:pt x="3" y="5"/>
                  </a:lnTo>
                  <a:lnTo>
                    <a:pt x="1" y="17"/>
                  </a:lnTo>
                  <a:lnTo>
                    <a:pt x="0" y="29"/>
                  </a:lnTo>
                  <a:lnTo>
                    <a:pt x="0" y="29"/>
                  </a:lnTo>
                  <a:lnTo>
                    <a:pt x="0" y="42"/>
                  </a:lnTo>
                  <a:lnTo>
                    <a:pt x="0" y="55"/>
                  </a:lnTo>
                  <a:lnTo>
                    <a:pt x="0" y="55"/>
                  </a:lnTo>
                  <a:lnTo>
                    <a:pt x="0" y="58"/>
                  </a:lnTo>
                  <a:lnTo>
                    <a:pt x="1" y="59"/>
                  </a:lnTo>
                  <a:lnTo>
                    <a:pt x="5" y="60"/>
                  </a:lnTo>
                  <a:lnTo>
                    <a:pt x="9" y="59"/>
                  </a:lnTo>
                  <a:lnTo>
                    <a:pt x="10" y="58"/>
                  </a:lnTo>
                  <a:lnTo>
                    <a:pt x="10" y="55"/>
                  </a:lnTo>
                  <a:lnTo>
                    <a:pt x="10" y="55"/>
                  </a:lnTo>
                  <a:lnTo>
                    <a:pt x="10" y="41"/>
                  </a:lnTo>
                  <a:lnTo>
                    <a:pt x="11" y="28"/>
                  </a:lnTo>
                  <a:lnTo>
                    <a:pt x="11" y="28"/>
                  </a:lnTo>
                  <a:lnTo>
                    <a:pt x="13" y="17"/>
                  </a:lnTo>
                  <a:lnTo>
                    <a:pt x="14" y="5"/>
                  </a:lnTo>
                  <a:lnTo>
                    <a:pt x="14"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3" name="Freeform 75"/>
            <p:cNvSpPr/>
            <p:nvPr/>
          </p:nvSpPr>
          <p:spPr bwMode="auto">
            <a:xfrm>
              <a:off x="5495926" y="4640263"/>
              <a:ext cx="11113" cy="26988"/>
            </a:xfrm>
            <a:custGeom>
              <a:avLst/>
              <a:gdLst/>
              <a:ahLst/>
              <a:cxnLst>
                <a:cxn ang="0">
                  <a:pos x="17" y="1"/>
                </a:cxn>
                <a:cxn ang="0">
                  <a:pos x="17" y="1"/>
                </a:cxn>
                <a:cxn ang="0">
                  <a:pos x="14" y="7"/>
                </a:cxn>
                <a:cxn ang="0">
                  <a:pos x="11" y="11"/>
                </a:cxn>
                <a:cxn ang="0">
                  <a:pos x="9" y="17"/>
                </a:cxn>
                <a:cxn ang="0">
                  <a:pos x="8" y="22"/>
                </a:cxn>
                <a:cxn ang="0">
                  <a:pos x="8" y="22"/>
                </a:cxn>
                <a:cxn ang="0">
                  <a:pos x="5" y="42"/>
                </a:cxn>
                <a:cxn ang="0">
                  <a:pos x="1" y="62"/>
                </a:cxn>
                <a:cxn ang="0">
                  <a:pos x="1" y="62"/>
                </a:cxn>
                <a:cxn ang="0">
                  <a:pos x="0" y="63"/>
                </a:cxn>
                <a:cxn ang="0">
                  <a:pos x="1" y="66"/>
                </a:cxn>
                <a:cxn ang="0">
                  <a:pos x="5" y="68"/>
                </a:cxn>
                <a:cxn ang="0">
                  <a:pos x="9" y="68"/>
                </a:cxn>
                <a:cxn ang="0">
                  <a:pos x="10" y="66"/>
                </a:cxn>
                <a:cxn ang="0">
                  <a:pos x="11" y="64"/>
                </a:cxn>
                <a:cxn ang="0">
                  <a:pos x="11" y="64"/>
                </a:cxn>
                <a:cxn ang="0">
                  <a:pos x="15" y="49"/>
                </a:cxn>
                <a:cxn ang="0">
                  <a:pos x="17" y="41"/>
                </a:cxn>
                <a:cxn ang="0">
                  <a:pos x="19" y="34"/>
                </a:cxn>
                <a:cxn ang="0">
                  <a:pos x="19" y="34"/>
                </a:cxn>
                <a:cxn ang="0">
                  <a:pos x="19" y="28"/>
                </a:cxn>
                <a:cxn ang="0">
                  <a:pos x="19" y="22"/>
                </a:cxn>
                <a:cxn ang="0">
                  <a:pos x="19" y="22"/>
                </a:cxn>
                <a:cxn ang="0">
                  <a:pos x="21" y="16"/>
                </a:cxn>
                <a:cxn ang="0">
                  <a:pos x="26" y="9"/>
                </a:cxn>
                <a:cxn ang="0">
                  <a:pos x="26" y="9"/>
                </a:cxn>
                <a:cxn ang="0">
                  <a:pos x="27" y="7"/>
                </a:cxn>
                <a:cxn ang="0">
                  <a:pos x="27" y="5"/>
                </a:cxn>
                <a:cxn ang="0">
                  <a:pos x="25" y="1"/>
                </a:cxn>
                <a:cxn ang="0">
                  <a:pos x="21" y="0"/>
                </a:cxn>
                <a:cxn ang="0">
                  <a:pos x="19" y="0"/>
                </a:cxn>
                <a:cxn ang="0">
                  <a:pos x="17" y="1"/>
                </a:cxn>
                <a:cxn ang="0">
                  <a:pos x="17" y="1"/>
                </a:cxn>
              </a:cxnLst>
              <a:rect l="0" t="0" r="r" b="b"/>
              <a:pathLst>
                <a:path w="27" h="68">
                  <a:moveTo>
                    <a:pt x="17" y="1"/>
                  </a:moveTo>
                  <a:lnTo>
                    <a:pt x="17" y="1"/>
                  </a:lnTo>
                  <a:lnTo>
                    <a:pt x="14" y="7"/>
                  </a:lnTo>
                  <a:lnTo>
                    <a:pt x="11" y="11"/>
                  </a:lnTo>
                  <a:lnTo>
                    <a:pt x="9" y="17"/>
                  </a:lnTo>
                  <a:lnTo>
                    <a:pt x="8" y="22"/>
                  </a:lnTo>
                  <a:lnTo>
                    <a:pt x="8" y="22"/>
                  </a:lnTo>
                  <a:lnTo>
                    <a:pt x="5" y="42"/>
                  </a:lnTo>
                  <a:lnTo>
                    <a:pt x="1" y="62"/>
                  </a:lnTo>
                  <a:lnTo>
                    <a:pt x="1" y="62"/>
                  </a:lnTo>
                  <a:lnTo>
                    <a:pt x="0" y="63"/>
                  </a:lnTo>
                  <a:lnTo>
                    <a:pt x="1" y="66"/>
                  </a:lnTo>
                  <a:lnTo>
                    <a:pt x="5" y="68"/>
                  </a:lnTo>
                  <a:lnTo>
                    <a:pt x="9" y="68"/>
                  </a:lnTo>
                  <a:lnTo>
                    <a:pt x="10" y="66"/>
                  </a:lnTo>
                  <a:lnTo>
                    <a:pt x="11" y="64"/>
                  </a:lnTo>
                  <a:lnTo>
                    <a:pt x="11" y="64"/>
                  </a:lnTo>
                  <a:lnTo>
                    <a:pt x="15" y="49"/>
                  </a:lnTo>
                  <a:lnTo>
                    <a:pt x="17" y="41"/>
                  </a:lnTo>
                  <a:lnTo>
                    <a:pt x="19" y="34"/>
                  </a:lnTo>
                  <a:lnTo>
                    <a:pt x="19" y="34"/>
                  </a:lnTo>
                  <a:lnTo>
                    <a:pt x="19" y="28"/>
                  </a:lnTo>
                  <a:lnTo>
                    <a:pt x="19" y="22"/>
                  </a:lnTo>
                  <a:lnTo>
                    <a:pt x="19" y="22"/>
                  </a:lnTo>
                  <a:lnTo>
                    <a:pt x="21" y="16"/>
                  </a:lnTo>
                  <a:lnTo>
                    <a:pt x="26" y="9"/>
                  </a:lnTo>
                  <a:lnTo>
                    <a:pt x="26" y="9"/>
                  </a:lnTo>
                  <a:lnTo>
                    <a:pt x="27" y="7"/>
                  </a:lnTo>
                  <a:lnTo>
                    <a:pt x="27" y="5"/>
                  </a:lnTo>
                  <a:lnTo>
                    <a:pt x="25" y="1"/>
                  </a:lnTo>
                  <a:lnTo>
                    <a:pt x="21" y="0"/>
                  </a:lnTo>
                  <a:lnTo>
                    <a:pt x="19" y="0"/>
                  </a:lnTo>
                  <a:lnTo>
                    <a:pt x="17" y="1"/>
                  </a:lnTo>
                  <a:lnTo>
                    <a:pt x="17"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4" name="Freeform 76"/>
            <p:cNvSpPr/>
            <p:nvPr/>
          </p:nvSpPr>
          <p:spPr bwMode="auto">
            <a:xfrm>
              <a:off x="5514976" y="4643438"/>
              <a:ext cx="12700" cy="25400"/>
            </a:xfrm>
            <a:custGeom>
              <a:avLst/>
              <a:gdLst/>
              <a:ahLst/>
              <a:cxnLst>
                <a:cxn ang="0">
                  <a:pos x="18" y="4"/>
                </a:cxn>
                <a:cxn ang="0">
                  <a:pos x="18" y="4"/>
                </a:cxn>
                <a:cxn ang="0">
                  <a:pos x="8" y="30"/>
                </a:cxn>
                <a:cxn ang="0">
                  <a:pos x="2" y="43"/>
                </a:cxn>
                <a:cxn ang="0">
                  <a:pos x="0" y="56"/>
                </a:cxn>
                <a:cxn ang="0">
                  <a:pos x="0" y="56"/>
                </a:cxn>
                <a:cxn ang="0">
                  <a:pos x="0" y="59"/>
                </a:cxn>
                <a:cxn ang="0">
                  <a:pos x="0" y="61"/>
                </a:cxn>
                <a:cxn ang="0">
                  <a:pos x="4" y="64"/>
                </a:cxn>
                <a:cxn ang="0">
                  <a:pos x="8" y="63"/>
                </a:cxn>
                <a:cxn ang="0">
                  <a:pos x="9" y="61"/>
                </a:cxn>
                <a:cxn ang="0">
                  <a:pos x="10" y="60"/>
                </a:cxn>
                <a:cxn ang="0">
                  <a:pos x="10" y="60"/>
                </a:cxn>
                <a:cxn ang="0">
                  <a:pos x="14" y="46"/>
                </a:cxn>
                <a:cxn ang="0">
                  <a:pos x="18" y="33"/>
                </a:cxn>
                <a:cxn ang="0">
                  <a:pos x="30" y="7"/>
                </a:cxn>
                <a:cxn ang="0">
                  <a:pos x="30" y="7"/>
                </a:cxn>
                <a:cxn ang="0">
                  <a:pos x="30" y="4"/>
                </a:cxn>
                <a:cxn ang="0">
                  <a:pos x="29" y="3"/>
                </a:cxn>
                <a:cxn ang="0">
                  <a:pos x="27" y="1"/>
                </a:cxn>
                <a:cxn ang="0">
                  <a:pos x="26" y="0"/>
                </a:cxn>
                <a:cxn ang="0">
                  <a:pos x="22" y="0"/>
                </a:cxn>
                <a:cxn ang="0">
                  <a:pos x="19" y="1"/>
                </a:cxn>
                <a:cxn ang="0">
                  <a:pos x="18" y="4"/>
                </a:cxn>
                <a:cxn ang="0">
                  <a:pos x="18" y="4"/>
                </a:cxn>
              </a:cxnLst>
              <a:rect l="0" t="0" r="r" b="b"/>
              <a:pathLst>
                <a:path w="30" h="64">
                  <a:moveTo>
                    <a:pt x="18" y="4"/>
                  </a:moveTo>
                  <a:lnTo>
                    <a:pt x="18" y="4"/>
                  </a:lnTo>
                  <a:lnTo>
                    <a:pt x="8" y="30"/>
                  </a:lnTo>
                  <a:lnTo>
                    <a:pt x="2" y="43"/>
                  </a:lnTo>
                  <a:lnTo>
                    <a:pt x="0" y="56"/>
                  </a:lnTo>
                  <a:lnTo>
                    <a:pt x="0" y="56"/>
                  </a:lnTo>
                  <a:lnTo>
                    <a:pt x="0" y="59"/>
                  </a:lnTo>
                  <a:lnTo>
                    <a:pt x="0" y="61"/>
                  </a:lnTo>
                  <a:lnTo>
                    <a:pt x="4" y="64"/>
                  </a:lnTo>
                  <a:lnTo>
                    <a:pt x="8" y="63"/>
                  </a:lnTo>
                  <a:lnTo>
                    <a:pt x="9" y="61"/>
                  </a:lnTo>
                  <a:lnTo>
                    <a:pt x="10" y="60"/>
                  </a:lnTo>
                  <a:lnTo>
                    <a:pt x="10" y="60"/>
                  </a:lnTo>
                  <a:lnTo>
                    <a:pt x="14" y="46"/>
                  </a:lnTo>
                  <a:lnTo>
                    <a:pt x="18" y="33"/>
                  </a:lnTo>
                  <a:lnTo>
                    <a:pt x="30" y="7"/>
                  </a:lnTo>
                  <a:lnTo>
                    <a:pt x="30" y="7"/>
                  </a:lnTo>
                  <a:lnTo>
                    <a:pt x="30" y="4"/>
                  </a:lnTo>
                  <a:lnTo>
                    <a:pt x="29" y="3"/>
                  </a:lnTo>
                  <a:lnTo>
                    <a:pt x="27" y="1"/>
                  </a:lnTo>
                  <a:lnTo>
                    <a:pt x="26" y="0"/>
                  </a:lnTo>
                  <a:lnTo>
                    <a:pt x="22" y="0"/>
                  </a:lnTo>
                  <a:lnTo>
                    <a:pt x="19" y="1"/>
                  </a:lnTo>
                  <a:lnTo>
                    <a:pt x="18" y="4"/>
                  </a:lnTo>
                  <a:lnTo>
                    <a:pt x="1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5" name="Freeform 77"/>
            <p:cNvSpPr/>
            <p:nvPr/>
          </p:nvSpPr>
          <p:spPr bwMode="auto">
            <a:xfrm>
              <a:off x="5524501" y="4746625"/>
              <a:ext cx="11113" cy="30163"/>
            </a:xfrm>
            <a:custGeom>
              <a:avLst/>
              <a:gdLst/>
              <a:ahLst/>
              <a:cxnLst>
                <a:cxn ang="0">
                  <a:pos x="20" y="2"/>
                </a:cxn>
                <a:cxn ang="0">
                  <a:pos x="20" y="2"/>
                </a:cxn>
                <a:cxn ang="0">
                  <a:pos x="12" y="19"/>
                </a:cxn>
                <a:cxn ang="0">
                  <a:pos x="5" y="35"/>
                </a:cxn>
                <a:cxn ang="0">
                  <a:pos x="1" y="52"/>
                </a:cxn>
                <a:cxn ang="0">
                  <a:pos x="0" y="70"/>
                </a:cxn>
                <a:cxn ang="0">
                  <a:pos x="0" y="70"/>
                </a:cxn>
                <a:cxn ang="0">
                  <a:pos x="0" y="73"/>
                </a:cxn>
                <a:cxn ang="0">
                  <a:pos x="1" y="74"/>
                </a:cxn>
                <a:cxn ang="0">
                  <a:pos x="5" y="75"/>
                </a:cxn>
                <a:cxn ang="0">
                  <a:pos x="9" y="74"/>
                </a:cxn>
                <a:cxn ang="0">
                  <a:pos x="10" y="73"/>
                </a:cxn>
                <a:cxn ang="0">
                  <a:pos x="12" y="70"/>
                </a:cxn>
                <a:cxn ang="0">
                  <a:pos x="12" y="70"/>
                </a:cxn>
                <a:cxn ang="0">
                  <a:pos x="13" y="53"/>
                </a:cxn>
                <a:cxn ang="0">
                  <a:pos x="17" y="39"/>
                </a:cxn>
                <a:cxn ang="0">
                  <a:pos x="22" y="23"/>
                </a:cxn>
                <a:cxn ang="0">
                  <a:pos x="30" y="9"/>
                </a:cxn>
                <a:cxn ang="0">
                  <a:pos x="30" y="9"/>
                </a:cxn>
                <a:cxn ang="0">
                  <a:pos x="30" y="6"/>
                </a:cxn>
                <a:cxn ang="0">
                  <a:pos x="30" y="3"/>
                </a:cxn>
                <a:cxn ang="0">
                  <a:pos x="28" y="1"/>
                </a:cxn>
                <a:cxn ang="0">
                  <a:pos x="24" y="0"/>
                </a:cxn>
                <a:cxn ang="0">
                  <a:pos x="21" y="1"/>
                </a:cxn>
                <a:cxn ang="0">
                  <a:pos x="20" y="2"/>
                </a:cxn>
                <a:cxn ang="0">
                  <a:pos x="20" y="2"/>
                </a:cxn>
              </a:cxnLst>
              <a:rect l="0" t="0" r="r" b="b"/>
              <a:pathLst>
                <a:path w="30" h="75">
                  <a:moveTo>
                    <a:pt x="20" y="2"/>
                  </a:moveTo>
                  <a:lnTo>
                    <a:pt x="20" y="2"/>
                  </a:lnTo>
                  <a:lnTo>
                    <a:pt x="12" y="19"/>
                  </a:lnTo>
                  <a:lnTo>
                    <a:pt x="5" y="35"/>
                  </a:lnTo>
                  <a:lnTo>
                    <a:pt x="1" y="52"/>
                  </a:lnTo>
                  <a:lnTo>
                    <a:pt x="0" y="70"/>
                  </a:lnTo>
                  <a:lnTo>
                    <a:pt x="0" y="70"/>
                  </a:lnTo>
                  <a:lnTo>
                    <a:pt x="0" y="73"/>
                  </a:lnTo>
                  <a:lnTo>
                    <a:pt x="1" y="74"/>
                  </a:lnTo>
                  <a:lnTo>
                    <a:pt x="5" y="75"/>
                  </a:lnTo>
                  <a:lnTo>
                    <a:pt x="9" y="74"/>
                  </a:lnTo>
                  <a:lnTo>
                    <a:pt x="10" y="73"/>
                  </a:lnTo>
                  <a:lnTo>
                    <a:pt x="12" y="70"/>
                  </a:lnTo>
                  <a:lnTo>
                    <a:pt x="12" y="70"/>
                  </a:lnTo>
                  <a:lnTo>
                    <a:pt x="13" y="53"/>
                  </a:lnTo>
                  <a:lnTo>
                    <a:pt x="17" y="39"/>
                  </a:lnTo>
                  <a:lnTo>
                    <a:pt x="22" y="23"/>
                  </a:lnTo>
                  <a:lnTo>
                    <a:pt x="30" y="9"/>
                  </a:lnTo>
                  <a:lnTo>
                    <a:pt x="30" y="9"/>
                  </a:lnTo>
                  <a:lnTo>
                    <a:pt x="30" y="6"/>
                  </a:lnTo>
                  <a:lnTo>
                    <a:pt x="30" y="3"/>
                  </a:lnTo>
                  <a:lnTo>
                    <a:pt x="28" y="1"/>
                  </a:lnTo>
                  <a:lnTo>
                    <a:pt x="24" y="0"/>
                  </a:lnTo>
                  <a:lnTo>
                    <a:pt x="21" y="1"/>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6" name="Freeform 78"/>
            <p:cNvSpPr/>
            <p:nvPr/>
          </p:nvSpPr>
          <p:spPr bwMode="auto">
            <a:xfrm>
              <a:off x="5546726" y="4759325"/>
              <a:ext cx="12700" cy="28575"/>
            </a:xfrm>
            <a:custGeom>
              <a:avLst/>
              <a:gdLst/>
              <a:ahLst/>
              <a:cxnLst>
                <a:cxn ang="0">
                  <a:pos x="18" y="3"/>
                </a:cxn>
                <a:cxn ang="0">
                  <a:pos x="18" y="3"/>
                </a:cxn>
                <a:cxn ang="0">
                  <a:pos x="9" y="17"/>
                </a:cxn>
                <a:cxn ang="0">
                  <a:pos x="6" y="26"/>
                </a:cxn>
                <a:cxn ang="0">
                  <a:pos x="3" y="35"/>
                </a:cxn>
                <a:cxn ang="0">
                  <a:pos x="1" y="44"/>
                </a:cxn>
                <a:cxn ang="0">
                  <a:pos x="0" y="54"/>
                </a:cxn>
                <a:cxn ang="0">
                  <a:pos x="0" y="63"/>
                </a:cxn>
                <a:cxn ang="0">
                  <a:pos x="3" y="72"/>
                </a:cxn>
                <a:cxn ang="0">
                  <a:pos x="3" y="72"/>
                </a:cxn>
                <a:cxn ang="0">
                  <a:pos x="4" y="73"/>
                </a:cxn>
                <a:cxn ang="0">
                  <a:pos x="5" y="74"/>
                </a:cxn>
                <a:cxn ang="0">
                  <a:pos x="9" y="74"/>
                </a:cxn>
                <a:cxn ang="0">
                  <a:pos x="12" y="74"/>
                </a:cxn>
                <a:cxn ang="0">
                  <a:pos x="13" y="73"/>
                </a:cxn>
                <a:cxn ang="0">
                  <a:pos x="13" y="71"/>
                </a:cxn>
                <a:cxn ang="0">
                  <a:pos x="13" y="68"/>
                </a:cxn>
                <a:cxn ang="0">
                  <a:pos x="13" y="68"/>
                </a:cxn>
                <a:cxn ang="0">
                  <a:pos x="12" y="61"/>
                </a:cxn>
                <a:cxn ang="0">
                  <a:pos x="12" y="54"/>
                </a:cxn>
                <a:cxn ang="0">
                  <a:pos x="12" y="46"/>
                </a:cxn>
                <a:cxn ang="0">
                  <a:pos x="14" y="37"/>
                </a:cxn>
                <a:cxn ang="0">
                  <a:pos x="21" y="21"/>
                </a:cxn>
                <a:cxn ang="0">
                  <a:pos x="27" y="8"/>
                </a:cxn>
                <a:cxn ang="0">
                  <a:pos x="27" y="8"/>
                </a:cxn>
                <a:cxn ang="0">
                  <a:pos x="29" y="5"/>
                </a:cxn>
                <a:cxn ang="0">
                  <a:pos x="29" y="4"/>
                </a:cxn>
                <a:cxn ang="0">
                  <a:pos x="26" y="0"/>
                </a:cxn>
                <a:cxn ang="0">
                  <a:pos x="22" y="0"/>
                </a:cxn>
                <a:cxn ang="0">
                  <a:pos x="20" y="0"/>
                </a:cxn>
                <a:cxn ang="0">
                  <a:pos x="18" y="3"/>
                </a:cxn>
                <a:cxn ang="0">
                  <a:pos x="18" y="3"/>
                </a:cxn>
              </a:cxnLst>
              <a:rect l="0" t="0" r="r" b="b"/>
              <a:pathLst>
                <a:path w="29" h="74">
                  <a:moveTo>
                    <a:pt x="18" y="3"/>
                  </a:moveTo>
                  <a:lnTo>
                    <a:pt x="18" y="3"/>
                  </a:lnTo>
                  <a:lnTo>
                    <a:pt x="9" y="17"/>
                  </a:lnTo>
                  <a:lnTo>
                    <a:pt x="6" y="26"/>
                  </a:lnTo>
                  <a:lnTo>
                    <a:pt x="3" y="35"/>
                  </a:lnTo>
                  <a:lnTo>
                    <a:pt x="1" y="44"/>
                  </a:lnTo>
                  <a:lnTo>
                    <a:pt x="0" y="54"/>
                  </a:lnTo>
                  <a:lnTo>
                    <a:pt x="0" y="63"/>
                  </a:lnTo>
                  <a:lnTo>
                    <a:pt x="3" y="72"/>
                  </a:lnTo>
                  <a:lnTo>
                    <a:pt x="3" y="72"/>
                  </a:lnTo>
                  <a:lnTo>
                    <a:pt x="4" y="73"/>
                  </a:lnTo>
                  <a:lnTo>
                    <a:pt x="5" y="74"/>
                  </a:lnTo>
                  <a:lnTo>
                    <a:pt x="9" y="74"/>
                  </a:lnTo>
                  <a:lnTo>
                    <a:pt x="12" y="74"/>
                  </a:lnTo>
                  <a:lnTo>
                    <a:pt x="13" y="73"/>
                  </a:lnTo>
                  <a:lnTo>
                    <a:pt x="13" y="71"/>
                  </a:lnTo>
                  <a:lnTo>
                    <a:pt x="13" y="68"/>
                  </a:lnTo>
                  <a:lnTo>
                    <a:pt x="13" y="68"/>
                  </a:lnTo>
                  <a:lnTo>
                    <a:pt x="12" y="61"/>
                  </a:lnTo>
                  <a:lnTo>
                    <a:pt x="12" y="54"/>
                  </a:lnTo>
                  <a:lnTo>
                    <a:pt x="12" y="46"/>
                  </a:lnTo>
                  <a:lnTo>
                    <a:pt x="14" y="37"/>
                  </a:lnTo>
                  <a:lnTo>
                    <a:pt x="21" y="21"/>
                  </a:lnTo>
                  <a:lnTo>
                    <a:pt x="27" y="8"/>
                  </a:lnTo>
                  <a:lnTo>
                    <a:pt x="27" y="8"/>
                  </a:lnTo>
                  <a:lnTo>
                    <a:pt x="29" y="5"/>
                  </a:lnTo>
                  <a:lnTo>
                    <a:pt x="29" y="4"/>
                  </a:lnTo>
                  <a:lnTo>
                    <a:pt x="26" y="0"/>
                  </a:lnTo>
                  <a:lnTo>
                    <a:pt x="22" y="0"/>
                  </a:lnTo>
                  <a:lnTo>
                    <a:pt x="20" y="0"/>
                  </a:lnTo>
                  <a:lnTo>
                    <a:pt x="18" y="3"/>
                  </a:lnTo>
                  <a:lnTo>
                    <a:pt x="18"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7" name="Freeform 79"/>
            <p:cNvSpPr/>
            <p:nvPr/>
          </p:nvSpPr>
          <p:spPr bwMode="auto">
            <a:xfrm>
              <a:off x="5589588" y="4762500"/>
              <a:ext cx="11113" cy="30163"/>
            </a:xfrm>
            <a:custGeom>
              <a:avLst/>
              <a:gdLst/>
              <a:ahLst/>
              <a:cxnLst>
                <a:cxn ang="0">
                  <a:pos x="19" y="7"/>
                </a:cxn>
                <a:cxn ang="0">
                  <a:pos x="19" y="7"/>
                </a:cxn>
                <a:cxn ang="0">
                  <a:pos x="18" y="13"/>
                </a:cxn>
                <a:cxn ang="0">
                  <a:pos x="15" y="21"/>
                </a:cxn>
                <a:cxn ang="0">
                  <a:pos x="9" y="36"/>
                </a:cxn>
                <a:cxn ang="0">
                  <a:pos x="9" y="36"/>
                </a:cxn>
                <a:cxn ang="0">
                  <a:pos x="6" y="42"/>
                </a:cxn>
                <a:cxn ang="0">
                  <a:pos x="5" y="50"/>
                </a:cxn>
                <a:cxn ang="0">
                  <a:pos x="2" y="58"/>
                </a:cxn>
                <a:cxn ang="0">
                  <a:pos x="1" y="64"/>
                </a:cxn>
                <a:cxn ang="0">
                  <a:pos x="1" y="64"/>
                </a:cxn>
                <a:cxn ang="0">
                  <a:pos x="0" y="67"/>
                </a:cxn>
                <a:cxn ang="0">
                  <a:pos x="0" y="70"/>
                </a:cxn>
                <a:cxn ang="0">
                  <a:pos x="3" y="72"/>
                </a:cxn>
                <a:cxn ang="0">
                  <a:pos x="5" y="74"/>
                </a:cxn>
                <a:cxn ang="0">
                  <a:pos x="7" y="74"/>
                </a:cxn>
                <a:cxn ang="0">
                  <a:pos x="9" y="72"/>
                </a:cxn>
                <a:cxn ang="0">
                  <a:pos x="10" y="70"/>
                </a:cxn>
                <a:cxn ang="0">
                  <a:pos x="10" y="70"/>
                </a:cxn>
                <a:cxn ang="0">
                  <a:pos x="15" y="57"/>
                </a:cxn>
                <a:cxn ang="0">
                  <a:pos x="18" y="42"/>
                </a:cxn>
                <a:cxn ang="0">
                  <a:pos x="18" y="42"/>
                </a:cxn>
                <a:cxn ang="0">
                  <a:pos x="26" y="25"/>
                </a:cxn>
                <a:cxn ang="0">
                  <a:pos x="28" y="16"/>
                </a:cxn>
                <a:cxn ang="0">
                  <a:pos x="30" y="7"/>
                </a:cxn>
                <a:cxn ang="0">
                  <a:pos x="30" y="7"/>
                </a:cxn>
                <a:cxn ang="0">
                  <a:pos x="30" y="4"/>
                </a:cxn>
                <a:cxn ang="0">
                  <a:pos x="28" y="2"/>
                </a:cxn>
                <a:cxn ang="0">
                  <a:pos x="27" y="2"/>
                </a:cxn>
                <a:cxn ang="0">
                  <a:pos x="24" y="0"/>
                </a:cxn>
                <a:cxn ang="0">
                  <a:pos x="20" y="2"/>
                </a:cxn>
                <a:cxn ang="0">
                  <a:pos x="19" y="4"/>
                </a:cxn>
                <a:cxn ang="0">
                  <a:pos x="19" y="7"/>
                </a:cxn>
                <a:cxn ang="0">
                  <a:pos x="19" y="7"/>
                </a:cxn>
              </a:cxnLst>
              <a:rect l="0" t="0" r="r" b="b"/>
              <a:pathLst>
                <a:path w="30" h="74">
                  <a:moveTo>
                    <a:pt x="19" y="7"/>
                  </a:moveTo>
                  <a:lnTo>
                    <a:pt x="19" y="7"/>
                  </a:lnTo>
                  <a:lnTo>
                    <a:pt x="18" y="13"/>
                  </a:lnTo>
                  <a:lnTo>
                    <a:pt x="15" y="21"/>
                  </a:lnTo>
                  <a:lnTo>
                    <a:pt x="9" y="36"/>
                  </a:lnTo>
                  <a:lnTo>
                    <a:pt x="9" y="36"/>
                  </a:lnTo>
                  <a:lnTo>
                    <a:pt x="6" y="42"/>
                  </a:lnTo>
                  <a:lnTo>
                    <a:pt x="5" y="50"/>
                  </a:lnTo>
                  <a:lnTo>
                    <a:pt x="2" y="58"/>
                  </a:lnTo>
                  <a:lnTo>
                    <a:pt x="1" y="64"/>
                  </a:lnTo>
                  <a:lnTo>
                    <a:pt x="1" y="64"/>
                  </a:lnTo>
                  <a:lnTo>
                    <a:pt x="0" y="67"/>
                  </a:lnTo>
                  <a:lnTo>
                    <a:pt x="0" y="70"/>
                  </a:lnTo>
                  <a:lnTo>
                    <a:pt x="3" y="72"/>
                  </a:lnTo>
                  <a:lnTo>
                    <a:pt x="5" y="74"/>
                  </a:lnTo>
                  <a:lnTo>
                    <a:pt x="7" y="74"/>
                  </a:lnTo>
                  <a:lnTo>
                    <a:pt x="9" y="72"/>
                  </a:lnTo>
                  <a:lnTo>
                    <a:pt x="10" y="70"/>
                  </a:lnTo>
                  <a:lnTo>
                    <a:pt x="10" y="70"/>
                  </a:lnTo>
                  <a:lnTo>
                    <a:pt x="15" y="57"/>
                  </a:lnTo>
                  <a:lnTo>
                    <a:pt x="18" y="42"/>
                  </a:lnTo>
                  <a:lnTo>
                    <a:pt x="18" y="42"/>
                  </a:lnTo>
                  <a:lnTo>
                    <a:pt x="26" y="25"/>
                  </a:lnTo>
                  <a:lnTo>
                    <a:pt x="28" y="16"/>
                  </a:lnTo>
                  <a:lnTo>
                    <a:pt x="30" y="7"/>
                  </a:lnTo>
                  <a:lnTo>
                    <a:pt x="30" y="7"/>
                  </a:lnTo>
                  <a:lnTo>
                    <a:pt x="30" y="4"/>
                  </a:lnTo>
                  <a:lnTo>
                    <a:pt x="28" y="2"/>
                  </a:lnTo>
                  <a:lnTo>
                    <a:pt x="27" y="2"/>
                  </a:lnTo>
                  <a:lnTo>
                    <a:pt x="24" y="0"/>
                  </a:lnTo>
                  <a:lnTo>
                    <a:pt x="20" y="2"/>
                  </a:lnTo>
                  <a:lnTo>
                    <a:pt x="19" y="4"/>
                  </a:lnTo>
                  <a:lnTo>
                    <a:pt x="19" y="7"/>
                  </a:lnTo>
                  <a:lnTo>
                    <a:pt x="19" y="7"/>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8" name="Freeform 80"/>
            <p:cNvSpPr/>
            <p:nvPr/>
          </p:nvSpPr>
          <p:spPr bwMode="auto">
            <a:xfrm>
              <a:off x="5616576" y="4765675"/>
              <a:ext cx="9525" cy="23813"/>
            </a:xfrm>
            <a:custGeom>
              <a:avLst/>
              <a:gdLst/>
              <a:ahLst/>
              <a:cxnLst>
                <a:cxn ang="0">
                  <a:pos x="11" y="5"/>
                </a:cxn>
                <a:cxn ang="0">
                  <a:pos x="11" y="5"/>
                </a:cxn>
                <a:cxn ang="0">
                  <a:pos x="10" y="19"/>
                </a:cxn>
                <a:cxn ang="0">
                  <a:pos x="7" y="30"/>
                </a:cxn>
                <a:cxn ang="0">
                  <a:pos x="1" y="54"/>
                </a:cxn>
                <a:cxn ang="0">
                  <a:pos x="1" y="54"/>
                </a:cxn>
                <a:cxn ang="0">
                  <a:pos x="0" y="56"/>
                </a:cxn>
                <a:cxn ang="0">
                  <a:pos x="1" y="59"/>
                </a:cxn>
                <a:cxn ang="0">
                  <a:pos x="5" y="60"/>
                </a:cxn>
                <a:cxn ang="0">
                  <a:pos x="9" y="60"/>
                </a:cxn>
                <a:cxn ang="0">
                  <a:pos x="10" y="59"/>
                </a:cxn>
                <a:cxn ang="0">
                  <a:pos x="11" y="56"/>
                </a:cxn>
                <a:cxn ang="0">
                  <a:pos x="11" y="56"/>
                </a:cxn>
                <a:cxn ang="0">
                  <a:pos x="19" y="32"/>
                </a:cxn>
                <a:cxn ang="0">
                  <a:pos x="22" y="19"/>
                </a:cxn>
                <a:cxn ang="0">
                  <a:pos x="23" y="5"/>
                </a:cxn>
                <a:cxn ang="0">
                  <a:pos x="23" y="5"/>
                </a:cxn>
                <a:cxn ang="0">
                  <a:pos x="22" y="4"/>
                </a:cxn>
                <a:cxn ang="0">
                  <a:pos x="22" y="2"/>
                </a:cxn>
                <a:cxn ang="0">
                  <a:pos x="18" y="0"/>
                </a:cxn>
                <a:cxn ang="0">
                  <a:pos x="14" y="2"/>
                </a:cxn>
                <a:cxn ang="0">
                  <a:pos x="11" y="4"/>
                </a:cxn>
                <a:cxn ang="0">
                  <a:pos x="11" y="5"/>
                </a:cxn>
                <a:cxn ang="0">
                  <a:pos x="11" y="5"/>
                </a:cxn>
              </a:cxnLst>
              <a:rect l="0" t="0" r="r" b="b"/>
              <a:pathLst>
                <a:path w="23" h="60">
                  <a:moveTo>
                    <a:pt x="11" y="5"/>
                  </a:moveTo>
                  <a:lnTo>
                    <a:pt x="11" y="5"/>
                  </a:lnTo>
                  <a:lnTo>
                    <a:pt x="10" y="19"/>
                  </a:lnTo>
                  <a:lnTo>
                    <a:pt x="7" y="30"/>
                  </a:lnTo>
                  <a:lnTo>
                    <a:pt x="1" y="54"/>
                  </a:lnTo>
                  <a:lnTo>
                    <a:pt x="1" y="54"/>
                  </a:lnTo>
                  <a:lnTo>
                    <a:pt x="0" y="56"/>
                  </a:lnTo>
                  <a:lnTo>
                    <a:pt x="1" y="59"/>
                  </a:lnTo>
                  <a:lnTo>
                    <a:pt x="5" y="60"/>
                  </a:lnTo>
                  <a:lnTo>
                    <a:pt x="9" y="60"/>
                  </a:lnTo>
                  <a:lnTo>
                    <a:pt x="10" y="59"/>
                  </a:lnTo>
                  <a:lnTo>
                    <a:pt x="11" y="56"/>
                  </a:lnTo>
                  <a:lnTo>
                    <a:pt x="11" y="56"/>
                  </a:lnTo>
                  <a:lnTo>
                    <a:pt x="19" y="32"/>
                  </a:lnTo>
                  <a:lnTo>
                    <a:pt x="22" y="19"/>
                  </a:lnTo>
                  <a:lnTo>
                    <a:pt x="23" y="5"/>
                  </a:lnTo>
                  <a:lnTo>
                    <a:pt x="23" y="5"/>
                  </a:lnTo>
                  <a:lnTo>
                    <a:pt x="22" y="4"/>
                  </a:lnTo>
                  <a:lnTo>
                    <a:pt x="22" y="2"/>
                  </a:lnTo>
                  <a:lnTo>
                    <a:pt x="18" y="0"/>
                  </a:lnTo>
                  <a:lnTo>
                    <a:pt x="14" y="2"/>
                  </a:lnTo>
                  <a:lnTo>
                    <a:pt x="11" y="4"/>
                  </a:lnTo>
                  <a:lnTo>
                    <a:pt x="11" y="5"/>
                  </a:lnTo>
                  <a:lnTo>
                    <a:pt x="11"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69" name="Freeform 81"/>
            <p:cNvSpPr/>
            <p:nvPr/>
          </p:nvSpPr>
          <p:spPr bwMode="auto">
            <a:xfrm>
              <a:off x="5643563" y="4765675"/>
              <a:ext cx="7938" cy="23813"/>
            </a:xfrm>
            <a:custGeom>
              <a:avLst/>
              <a:gdLst/>
              <a:ahLst/>
              <a:cxnLst>
                <a:cxn ang="0">
                  <a:pos x="18" y="5"/>
                </a:cxn>
                <a:cxn ang="0">
                  <a:pos x="18" y="5"/>
                </a:cxn>
                <a:cxn ang="0">
                  <a:pos x="18" y="4"/>
                </a:cxn>
                <a:cxn ang="0">
                  <a:pos x="17" y="2"/>
                </a:cxn>
                <a:cxn ang="0">
                  <a:pos x="13" y="0"/>
                </a:cxn>
                <a:cxn ang="0">
                  <a:pos x="9" y="2"/>
                </a:cxn>
                <a:cxn ang="0">
                  <a:pos x="8" y="4"/>
                </a:cxn>
                <a:cxn ang="0">
                  <a:pos x="8" y="5"/>
                </a:cxn>
                <a:cxn ang="0">
                  <a:pos x="8" y="5"/>
                </a:cxn>
                <a:cxn ang="0">
                  <a:pos x="8" y="19"/>
                </a:cxn>
                <a:cxn ang="0">
                  <a:pos x="8" y="30"/>
                </a:cxn>
                <a:cxn ang="0">
                  <a:pos x="5" y="42"/>
                </a:cxn>
                <a:cxn ang="0">
                  <a:pos x="4" y="47"/>
                </a:cxn>
                <a:cxn ang="0">
                  <a:pos x="0" y="53"/>
                </a:cxn>
                <a:cxn ang="0">
                  <a:pos x="0" y="53"/>
                </a:cxn>
                <a:cxn ang="0">
                  <a:pos x="0" y="55"/>
                </a:cxn>
                <a:cxn ang="0">
                  <a:pos x="0" y="56"/>
                </a:cxn>
                <a:cxn ang="0">
                  <a:pos x="0" y="59"/>
                </a:cxn>
                <a:cxn ang="0">
                  <a:pos x="3" y="60"/>
                </a:cxn>
                <a:cxn ang="0">
                  <a:pos x="6" y="60"/>
                </a:cxn>
                <a:cxn ang="0">
                  <a:pos x="8" y="60"/>
                </a:cxn>
                <a:cxn ang="0">
                  <a:pos x="10" y="58"/>
                </a:cxn>
                <a:cxn ang="0">
                  <a:pos x="10" y="58"/>
                </a:cxn>
                <a:cxn ang="0">
                  <a:pos x="14" y="53"/>
                </a:cxn>
                <a:cxn ang="0">
                  <a:pos x="17" y="46"/>
                </a:cxn>
                <a:cxn ang="0">
                  <a:pos x="18" y="39"/>
                </a:cxn>
                <a:cxn ang="0">
                  <a:pos x="18" y="33"/>
                </a:cxn>
                <a:cxn ang="0">
                  <a:pos x="20" y="20"/>
                </a:cxn>
                <a:cxn ang="0">
                  <a:pos x="18" y="5"/>
                </a:cxn>
                <a:cxn ang="0">
                  <a:pos x="18" y="5"/>
                </a:cxn>
              </a:cxnLst>
              <a:rect l="0" t="0" r="r" b="b"/>
              <a:pathLst>
                <a:path w="20" h="60">
                  <a:moveTo>
                    <a:pt x="18" y="5"/>
                  </a:moveTo>
                  <a:lnTo>
                    <a:pt x="18" y="5"/>
                  </a:lnTo>
                  <a:lnTo>
                    <a:pt x="18" y="4"/>
                  </a:lnTo>
                  <a:lnTo>
                    <a:pt x="17" y="2"/>
                  </a:lnTo>
                  <a:lnTo>
                    <a:pt x="13" y="0"/>
                  </a:lnTo>
                  <a:lnTo>
                    <a:pt x="9" y="2"/>
                  </a:lnTo>
                  <a:lnTo>
                    <a:pt x="8" y="4"/>
                  </a:lnTo>
                  <a:lnTo>
                    <a:pt x="8" y="5"/>
                  </a:lnTo>
                  <a:lnTo>
                    <a:pt x="8" y="5"/>
                  </a:lnTo>
                  <a:lnTo>
                    <a:pt x="8" y="19"/>
                  </a:lnTo>
                  <a:lnTo>
                    <a:pt x="8" y="30"/>
                  </a:lnTo>
                  <a:lnTo>
                    <a:pt x="5" y="42"/>
                  </a:lnTo>
                  <a:lnTo>
                    <a:pt x="4" y="47"/>
                  </a:lnTo>
                  <a:lnTo>
                    <a:pt x="0" y="53"/>
                  </a:lnTo>
                  <a:lnTo>
                    <a:pt x="0" y="53"/>
                  </a:lnTo>
                  <a:lnTo>
                    <a:pt x="0" y="55"/>
                  </a:lnTo>
                  <a:lnTo>
                    <a:pt x="0" y="56"/>
                  </a:lnTo>
                  <a:lnTo>
                    <a:pt x="0" y="59"/>
                  </a:lnTo>
                  <a:lnTo>
                    <a:pt x="3" y="60"/>
                  </a:lnTo>
                  <a:lnTo>
                    <a:pt x="6" y="60"/>
                  </a:lnTo>
                  <a:lnTo>
                    <a:pt x="8" y="60"/>
                  </a:lnTo>
                  <a:lnTo>
                    <a:pt x="10" y="58"/>
                  </a:lnTo>
                  <a:lnTo>
                    <a:pt x="10" y="58"/>
                  </a:lnTo>
                  <a:lnTo>
                    <a:pt x="14" y="53"/>
                  </a:lnTo>
                  <a:lnTo>
                    <a:pt x="17" y="46"/>
                  </a:lnTo>
                  <a:lnTo>
                    <a:pt x="18" y="39"/>
                  </a:lnTo>
                  <a:lnTo>
                    <a:pt x="18" y="33"/>
                  </a:lnTo>
                  <a:lnTo>
                    <a:pt x="20" y="20"/>
                  </a:lnTo>
                  <a:lnTo>
                    <a:pt x="18" y="5"/>
                  </a:lnTo>
                  <a:lnTo>
                    <a:pt x="18"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0" name="Freeform 82"/>
            <p:cNvSpPr/>
            <p:nvPr/>
          </p:nvSpPr>
          <p:spPr bwMode="auto">
            <a:xfrm>
              <a:off x="5667376" y="4767263"/>
              <a:ext cx="11113" cy="22225"/>
            </a:xfrm>
            <a:custGeom>
              <a:avLst/>
              <a:gdLst/>
              <a:ahLst/>
              <a:cxnLst>
                <a:cxn ang="0">
                  <a:pos x="17" y="3"/>
                </a:cxn>
                <a:cxn ang="0">
                  <a:pos x="17" y="3"/>
                </a:cxn>
                <a:cxn ang="0">
                  <a:pos x="12" y="15"/>
                </a:cxn>
                <a:cxn ang="0">
                  <a:pos x="8" y="26"/>
                </a:cxn>
                <a:cxn ang="0">
                  <a:pos x="0" y="50"/>
                </a:cxn>
                <a:cxn ang="0">
                  <a:pos x="0" y="50"/>
                </a:cxn>
                <a:cxn ang="0">
                  <a:pos x="0" y="52"/>
                </a:cxn>
                <a:cxn ang="0">
                  <a:pos x="1" y="55"/>
                </a:cxn>
                <a:cxn ang="0">
                  <a:pos x="5" y="56"/>
                </a:cxn>
                <a:cxn ang="0">
                  <a:pos x="9" y="56"/>
                </a:cxn>
                <a:cxn ang="0">
                  <a:pos x="11" y="55"/>
                </a:cxn>
                <a:cxn ang="0">
                  <a:pos x="12" y="52"/>
                </a:cxn>
                <a:cxn ang="0">
                  <a:pos x="12" y="52"/>
                </a:cxn>
                <a:cxn ang="0">
                  <a:pos x="18" y="30"/>
                </a:cxn>
                <a:cxn ang="0">
                  <a:pos x="22" y="20"/>
                </a:cxn>
                <a:cxn ang="0">
                  <a:pos x="26" y="9"/>
                </a:cxn>
                <a:cxn ang="0">
                  <a:pos x="26" y="9"/>
                </a:cxn>
                <a:cxn ang="0">
                  <a:pos x="28" y="7"/>
                </a:cxn>
                <a:cxn ang="0">
                  <a:pos x="26" y="4"/>
                </a:cxn>
                <a:cxn ang="0">
                  <a:pos x="24" y="1"/>
                </a:cxn>
                <a:cxn ang="0">
                  <a:pos x="22" y="0"/>
                </a:cxn>
                <a:cxn ang="0">
                  <a:pos x="20" y="0"/>
                </a:cxn>
                <a:cxn ang="0">
                  <a:pos x="18" y="1"/>
                </a:cxn>
                <a:cxn ang="0">
                  <a:pos x="17" y="3"/>
                </a:cxn>
                <a:cxn ang="0">
                  <a:pos x="17" y="3"/>
                </a:cxn>
              </a:cxnLst>
              <a:rect l="0" t="0" r="r" b="b"/>
              <a:pathLst>
                <a:path w="28" h="56">
                  <a:moveTo>
                    <a:pt x="17" y="3"/>
                  </a:moveTo>
                  <a:lnTo>
                    <a:pt x="17" y="3"/>
                  </a:lnTo>
                  <a:lnTo>
                    <a:pt x="12" y="15"/>
                  </a:lnTo>
                  <a:lnTo>
                    <a:pt x="8" y="26"/>
                  </a:lnTo>
                  <a:lnTo>
                    <a:pt x="0" y="50"/>
                  </a:lnTo>
                  <a:lnTo>
                    <a:pt x="0" y="50"/>
                  </a:lnTo>
                  <a:lnTo>
                    <a:pt x="0" y="52"/>
                  </a:lnTo>
                  <a:lnTo>
                    <a:pt x="1" y="55"/>
                  </a:lnTo>
                  <a:lnTo>
                    <a:pt x="5" y="56"/>
                  </a:lnTo>
                  <a:lnTo>
                    <a:pt x="9" y="56"/>
                  </a:lnTo>
                  <a:lnTo>
                    <a:pt x="11" y="55"/>
                  </a:lnTo>
                  <a:lnTo>
                    <a:pt x="12" y="52"/>
                  </a:lnTo>
                  <a:lnTo>
                    <a:pt x="12" y="52"/>
                  </a:lnTo>
                  <a:lnTo>
                    <a:pt x="18" y="30"/>
                  </a:lnTo>
                  <a:lnTo>
                    <a:pt x="22" y="20"/>
                  </a:lnTo>
                  <a:lnTo>
                    <a:pt x="26" y="9"/>
                  </a:lnTo>
                  <a:lnTo>
                    <a:pt x="26" y="9"/>
                  </a:lnTo>
                  <a:lnTo>
                    <a:pt x="28" y="7"/>
                  </a:lnTo>
                  <a:lnTo>
                    <a:pt x="26" y="4"/>
                  </a:lnTo>
                  <a:lnTo>
                    <a:pt x="24" y="1"/>
                  </a:lnTo>
                  <a:lnTo>
                    <a:pt x="22" y="0"/>
                  </a:lnTo>
                  <a:lnTo>
                    <a:pt x="20" y="0"/>
                  </a:lnTo>
                  <a:lnTo>
                    <a:pt x="18" y="1"/>
                  </a:lnTo>
                  <a:lnTo>
                    <a:pt x="17" y="3"/>
                  </a:lnTo>
                  <a:lnTo>
                    <a:pt x="17"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1" name="Freeform 83"/>
            <p:cNvSpPr/>
            <p:nvPr/>
          </p:nvSpPr>
          <p:spPr bwMode="auto">
            <a:xfrm>
              <a:off x="5702301" y="4641850"/>
              <a:ext cx="15875" cy="25400"/>
            </a:xfrm>
            <a:custGeom>
              <a:avLst/>
              <a:gdLst/>
              <a:ahLst/>
              <a:cxnLst>
                <a:cxn ang="0">
                  <a:pos x="33" y="3"/>
                </a:cxn>
                <a:cxn ang="0">
                  <a:pos x="33" y="3"/>
                </a:cxn>
                <a:cxn ang="0">
                  <a:pos x="23" y="14"/>
                </a:cxn>
                <a:cxn ang="0">
                  <a:pos x="11" y="29"/>
                </a:cxn>
                <a:cxn ang="0">
                  <a:pos x="6" y="37"/>
                </a:cxn>
                <a:cxn ang="0">
                  <a:pos x="2" y="45"/>
                </a:cxn>
                <a:cxn ang="0">
                  <a:pos x="0" y="52"/>
                </a:cxn>
                <a:cxn ang="0">
                  <a:pos x="0" y="56"/>
                </a:cxn>
                <a:cxn ang="0">
                  <a:pos x="2" y="60"/>
                </a:cxn>
                <a:cxn ang="0">
                  <a:pos x="2" y="60"/>
                </a:cxn>
                <a:cxn ang="0">
                  <a:pos x="3" y="62"/>
                </a:cxn>
                <a:cxn ang="0">
                  <a:pos x="6" y="63"/>
                </a:cxn>
                <a:cxn ang="0">
                  <a:pos x="10" y="64"/>
                </a:cxn>
                <a:cxn ang="0">
                  <a:pos x="12" y="63"/>
                </a:cxn>
                <a:cxn ang="0">
                  <a:pos x="13" y="62"/>
                </a:cxn>
                <a:cxn ang="0">
                  <a:pos x="13" y="59"/>
                </a:cxn>
                <a:cxn ang="0">
                  <a:pos x="13" y="58"/>
                </a:cxn>
                <a:cxn ang="0">
                  <a:pos x="13" y="58"/>
                </a:cxn>
                <a:cxn ang="0">
                  <a:pos x="12" y="54"/>
                </a:cxn>
                <a:cxn ang="0">
                  <a:pos x="12" y="50"/>
                </a:cxn>
                <a:cxn ang="0">
                  <a:pos x="16" y="42"/>
                </a:cxn>
                <a:cxn ang="0">
                  <a:pos x="20" y="35"/>
                </a:cxn>
                <a:cxn ang="0">
                  <a:pos x="25" y="29"/>
                </a:cxn>
                <a:cxn ang="0">
                  <a:pos x="25" y="29"/>
                </a:cxn>
                <a:cxn ang="0">
                  <a:pos x="34" y="18"/>
                </a:cxn>
                <a:cxn ang="0">
                  <a:pos x="44" y="8"/>
                </a:cxn>
                <a:cxn ang="0">
                  <a:pos x="44" y="8"/>
                </a:cxn>
                <a:cxn ang="0">
                  <a:pos x="44" y="5"/>
                </a:cxn>
                <a:cxn ang="0">
                  <a:pos x="44" y="4"/>
                </a:cxn>
                <a:cxn ang="0">
                  <a:pos x="42" y="3"/>
                </a:cxn>
                <a:cxn ang="0">
                  <a:pos x="41" y="0"/>
                </a:cxn>
                <a:cxn ang="0">
                  <a:pos x="37" y="0"/>
                </a:cxn>
                <a:cxn ang="0">
                  <a:pos x="34" y="0"/>
                </a:cxn>
                <a:cxn ang="0">
                  <a:pos x="33" y="3"/>
                </a:cxn>
                <a:cxn ang="0">
                  <a:pos x="33" y="3"/>
                </a:cxn>
              </a:cxnLst>
              <a:rect l="0" t="0" r="r" b="b"/>
              <a:pathLst>
                <a:path w="44" h="64">
                  <a:moveTo>
                    <a:pt x="33" y="3"/>
                  </a:moveTo>
                  <a:lnTo>
                    <a:pt x="33" y="3"/>
                  </a:lnTo>
                  <a:lnTo>
                    <a:pt x="23" y="14"/>
                  </a:lnTo>
                  <a:lnTo>
                    <a:pt x="11" y="29"/>
                  </a:lnTo>
                  <a:lnTo>
                    <a:pt x="6" y="37"/>
                  </a:lnTo>
                  <a:lnTo>
                    <a:pt x="2" y="45"/>
                  </a:lnTo>
                  <a:lnTo>
                    <a:pt x="0" y="52"/>
                  </a:lnTo>
                  <a:lnTo>
                    <a:pt x="0" y="56"/>
                  </a:lnTo>
                  <a:lnTo>
                    <a:pt x="2" y="60"/>
                  </a:lnTo>
                  <a:lnTo>
                    <a:pt x="2" y="60"/>
                  </a:lnTo>
                  <a:lnTo>
                    <a:pt x="3" y="62"/>
                  </a:lnTo>
                  <a:lnTo>
                    <a:pt x="6" y="63"/>
                  </a:lnTo>
                  <a:lnTo>
                    <a:pt x="10" y="64"/>
                  </a:lnTo>
                  <a:lnTo>
                    <a:pt x="12" y="63"/>
                  </a:lnTo>
                  <a:lnTo>
                    <a:pt x="13" y="62"/>
                  </a:lnTo>
                  <a:lnTo>
                    <a:pt x="13" y="59"/>
                  </a:lnTo>
                  <a:lnTo>
                    <a:pt x="13" y="58"/>
                  </a:lnTo>
                  <a:lnTo>
                    <a:pt x="13" y="58"/>
                  </a:lnTo>
                  <a:lnTo>
                    <a:pt x="12" y="54"/>
                  </a:lnTo>
                  <a:lnTo>
                    <a:pt x="12" y="50"/>
                  </a:lnTo>
                  <a:lnTo>
                    <a:pt x="16" y="42"/>
                  </a:lnTo>
                  <a:lnTo>
                    <a:pt x="20" y="35"/>
                  </a:lnTo>
                  <a:lnTo>
                    <a:pt x="25" y="29"/>
                  </a:lnTo>
                  <a:lnTo>
                    <a:pt x="25" y="29"/>
                  </a:lnTo>
                  <a:lnTo>
                    <a:pt x="34" y="18"/>
                  </a:lnTo>
                  <a:lnTo>
                    <a:pt x="44" y="8"/>
                  </a:lnTo>
                  <a:lnTo>
                    <a:pt x="44" y="8"/>
                  </a:lnTo>
                  <a:lnTo>
                    <a:pt x="44" y="5"/>
                  </a:lnTo>
                  <a:lnTo>
                    <a:pt x="44" y="4"/>
                  </a:lnTo>
                  <a:lnTo>
                    <a:pt x="42" y="3"/>
                  </a:lnTo>
                  <a:lnTo>
                    <a:pt x="41" y="0"/>
                  </a:lnTo>
                  <a:lnTo>
                    <a:pt x="37" y="0"/>
                  </a:lnTo>
                  <a:lnTo>
                    <a:pt x="34" y="0"/>
                  </a:lnTo>
                  <a:lnTo>
                    <a:pt x="33" y="3"/>
                  </a:lnTo>
                  <a:lnTo>
                    <a:pt x="33"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2" name="Freeform 84"/>
            <p:cNvSpPr/>
            <p:nvPr/>
          </p:nvSpPr>
          <p:spPr bwMode="auto">
            <a:xfrm>
              <a:off x="5730876" y="4641850"/>
              <a:ext cx="17463" cy="19050"/>
            </a:xfrm>
            <a:custGeom>
              <a:avLst/>
              <a:gdLst/>
              <a:ahLst/>
              <a:cxnLst>
                <a:cxn ang="0">
                  <a:pos x="39" y="0"/>
                </a:cxn>
                <a:cxn ang="0">
                  <a:pos x="39" y="0"/>
                </a:cxn>
                <a:cxn ang="0">
                  <a:pos x="33" y="0"/>
                </a:cxn>
                <a:cxn ang="0">
                  <a:pos x="27" y="1"/>
                </a:cxn>
                <a:cxn ang="0">
                  <a:pos x="25" y="5"/>
                </a:cxn>
                <a:cxn ang="0">
                  <a:pos x="22" y="11"/>
                </a:cxn>
                <a:cxn ang="0">
                  <a:pos x="22" y="11"/>
                </a:cxn>
                <a:cxn ang="0">
                  <a:pos x="17" y="17"/>
                </a:cxn>
                <a:cxn ang="0">
                  <a:pos x="12" y="25"/>
                </a:cxn>
                <a:cxn ang="0">
                  <a:pos x="7" y="33"/>
                </a:cxn>
                <a:cxn ang="0">
                  <a:pos x="1" y="39"/>
                </a:cxn>
                <a:cxn ang="0">
                  <a:pos x="1" y="39"/>
                </a:cxn>
                <a:cxn ang="0">
                  <a:pos x="0" y="42"/>
                </a:cxn>
                <a:cxn ang="0">
                  <a:pos x="0" y="43"/>
                </a:cxn>
                <a:cxn ang="0">
                  <a:pos x="1" y="47"/>
                </a:cxn>
                <a:cxn ang="0">
                  <a:pos x="5" y="50"/>
                </a:cxn>
                <a:cxn ang="0">
                  <a:pos x="7" y="48"/>
                </a:cxn>
                <a:cxn ang="0">
                  <a:pos x="9" y="47"/>
                </a:cxn>
                <a:cxn ang="0">
                  <a:pos x="9" y="47"/>
                </a:cxn>
                <a:cxn ang="0">
                  <a:pos x="17" y="37"/>
                </a:cxn>
                <a:cxn ang="0">
                  <a:pos x="25" y="25"/>
                </a:cxn>
                <a:cxn ang="0">
                  <a:pos x="25" y="25"/>
                </a:cxn>
                <a:cxn ang="0">
                  <a:pos x="29" y="20"/>
                </a:cxn>
                <a:cxn ang="0">
                  <a:pos x="33" y="16"/>
                </a:cxn>
                <a:cxn ang="0">
                  <a:pos x="33" y="16"/>
                </a:cxn>
                <a:cxn ang="0">
                  <a:pos x="34" y="13"/>
                </a:cxn>
                <a:cxn ang="0">
                  <a:pos x="34" y="11"/>
                </a:cxn>
                <a:cxn ang="0">
                  <a:pos x="34" y="11"/>
                </a:cxn>
                <a:cxn ang="0">
                  <a:pos x="39" y="11"/>
                </a:cxn>
                <a:cxn ang="0">
                  <a:pos x="39" y="11"/>
                </a:cxn>
                <a:cxn ang="0">
                  <a:pos x="42" y="11"/>
                </a:cxn>
                <a:cxn ang="0">
                  <a:pos x="43" y="9"/>
                </a:cxn>
                <a:cxn ang="0">
                  <a:pos x="44" y="5"/>
                </a:cxn>
                <a:cxn ang="0">
                  <a:pos x="43" y="1"/>
                </a:cxn>
                <a:cxn ang="0">
                  <a:pos x="42" y="0"/>
                </a:cxn>
                <a:cxn ang="0">
                  <a:pos x="39" y="0"/>
                </a:cxn>
                <a:cxn ang="0">
                  <a:pos x="39" y="0"/>
                </a:cxn>
              </a:cxnLst>
              <a:rect l="0" t="0" r="r" b="b"/>
              <a:pathLst>
                <a:path w="44" h="50">
                  <a:moveTo>
                    <a:pt x="39" y="0"/>
                  </a:moveTo>
                  <a:lnTo>
                    <a:pt x="39" y="0"/>
                  </a:lnTo>
                  <a:lnTo>
                    <a:pt x="33" y="0"/>
                  </a:lnTo>
                  <a:lnTo>
                    <a:pt x="27" y="1"/>
                  </a:lnTo>
                  <a:lnTo>
                    <a:pt x="25" y="5"/>
                  </a:lnTo>
                  <a:lnTo>
                    <a:pt x="22" y="11"/>
                  </a:lnTo>
                  <a:lnTo>
                    <a:pt x="22" y="11"/>
                  </a:lnTo>
                  <a:lnTo>
                    <a:pt x="17" y="17"/>
                  </a:lnTo>
                  <a:lnTo>
                    <a:pt x="12" y="25"/>
                  </a:lnTo>
                  <a:lnTo>
                    <a:pt x="7" y="33"/>
                  </a:lnTo>
                  <a:lnTo>
                    <a:pt x="1" y="39"/>
                  </a:lnTo>
                  <a:lnTo>
                    <a:pt x="1" y="39"/>
                  </a:lnTo>
                  <a:lnTo>
                    <a:pt x="0" y="42"/>
                  </a:lnTo>
                  <a:lnTo>
                    <a:pt x="0" y="43"/>
                  </a:lnTo>
                  <a:lnTo>
                    <a:pt x="1" y="47"/>
                  </a:lnTo>
                  <a:lnTo>
                    <a:pt x="5" y="50"/>
                  </a:lnTo>
                  <a:lnTo>
                    <a:pt x="7" y="48"/>
                  </a:lnTo>
                  <a:lnTo>
                    <a:pt x="9" y="47"/>
                  </a:lnTo>
                  <a:lnTo>
                    <a:pt x="9" y="47"/>
                  </a:lnTo>
                  <a:lnTo>
                    <a:pt x="17" y="37"/>
                  </a:lnTo>
                  <a:lnTo>
                    <a:pt x="25" y="25"/>
                  </a:lnTo>
                  <a:lnTo>
                    <a:pt x="25" y="25"/>
                  </a:lnTo>
                  <a:lnTo>
                    <a:pt x="29" y="20"/>
                  </a:lnTo>
                  <a:lnTo>
                    <a:pt x="33" y="16"/>
                  </a:lnTo>
                  <a:lnTo>
                    <a:pt x="33" y="16"/>
                  </a:lnTo>
                  <a:lnTo>
                    <a:pt x="34" y="13"/>
                  </a:lnTo>
                  <a:lnTo>
                    <a:pt x="34" y="11"/>
                  </a:lnTo>
                  <a:lnTo>
                    <a:pt x="34" y="11"/>
                  </a:lnTo>
                  <a:lnTo>
                    <a:pt x="39" y="11"/>
                  </a:lnTo>
                  <a:lnTo>
                    <a:pt x="39" y="11"/>
                  </a:lnTo>
                  <a:lnTo>
                    <a:pt x="42" y="11"/>
                  </a:lnTo>
                  <a:lnTo>
                    <a:pt x="43" y="9"/>
                  </a:lnTo>
                  <a:lnTo>
                    <a:pt x="44" y="5"/>
                  </a:lnTo>
                  <a:lnTo>
                    <a:pt x="43" y="1"/>
                  </a:lnTo>
                  <a:lnTo>
                    <a:pt x="42" y="0"/>
                  </a:lnTo>
                  <a:lnTo>
                    <a:pt x="39" y="0"/>
                  </a:lnTo>
                  <a:lnTo>
                    <a:pt x="39"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3" name="Freeform 85"/>
            <p:cNvSpPr/>
            <p:nvPr/>
          </p:nvSpPr>
          <p:spPr bwMode="auto">
            <a:xfrm>
              <a:off x="5767388" y="4638675"/>
              <a:ext cx="14288" cy="22225"/>
            </a:xfrm>
            <a:custGeom>
              <a:avLst/>
              <a:gdLst/>
              <a:ahLst/>
              <a:cxnLst>
                <a:cxn ang="0">
                  <a:pos x="24" y="5"/>
                </a:cxn>
                <a:cxn ang="0">
                  <a:pos x="24" y="5"/>
                </a:cxn>
                <a:cxn ang="0">
                  <a:pos x="22" y="12"/>
                </a:cxn>
                <a:cxn ang="0">
                  <a:pos x="20" y="17"/>
                </a:cxn>
                <a:cxn ang="0">
                  <a:pos x="13" y="28"/>
                </a:cxn>
                <a:cxn ang="0">
                  <a:pos x="13" y="28"/>
                </a:cxn>
                <a:cxn ang="0">
                  <a:pos x="9" y="33"/>
                </a:cxn>
                <a:cxn ang="0">
                  <a:pos x="8" y="38"/>
                </a:cxn>
                <a:cxn ang="0">
                  <a:pos x="5" y="42"/>
                </a:cxn>
                <a:cxn ang="0">
                  <a:pos x="3" y="47"/>
                </a:cxn>
                <a:cxn ang="0">
                  <a:pos x="3" y="47"/>
                </a:cxn>
                <a:cxn ang="0">
                  <a:pos x="2" y="50"/>
                </a:cxn>
                <a:cxn ang="0">
                  <a:pos x="0" y="51"/>
                </a:cxn>
                <a:cxn ang="0">
                  <a:pos x="3" y="55"/>
                </a:cxn>
                <a:cxn ang="0">
                  <a:pos x="4" y="56"/>
                </a:cxn>
                <a:cxn ang="0">
                  <a:pos x="7" y="58"/>
                </a:cxn>
                <a:cxn ang="0">
                  <a:pos x="8" y="56"/>
                </a:cxn>
                <a:cxn ang="0">
                  <a:pos x="11" y="55"/>
                </a:cxn>
                <a:cxn ang="0">
                  <a:pos x="11" y="55"/>
                </a:cxn>
                <a:cxn ang="0">
                  <a:pos x="15" y="50"/>
                </a:cxn>
                <a:cxn ang="0">
                  <a:pos x="17" y="45"/>
                </a:cxn>
                <a:cxn ang="0">
                  <a:pos x="20" y="39"/>
                </a:cxn>
                <a:cxn ang="0">
                  <a:pos x="22" y="33"/>
                </a:cxn>
                <a:cxn ang="0">
                  <a:pos x="22" y="33"/>
                </a:cxn>
                <a:cxn ang="0">
                  <a:pos x="30" y="20"/>
                </a:cxn>
                <a:cxn ang="0">
                  <a:pos x="34" y="13"/>
                </a:cxn>
                <a:cxn ang="0">
                  <a:pos x="36" y="5"/>
                </a:cxn>
                <a:cxn ang="0">
                  <a:pos x="36" y="5"/>
                </a:cxn>
                <a:cxn ang="0">
                  <a:pos x="34" y="3"/>
                </a:cxn>
                <a:cxn ang="0">
                  <a:pos x="33" y="2"/>
                </a:cxn>
                <a:cxn ang="0">
                  <a:pos x="29" y="0"/>
                </a:cxn>
                <a:cxn ang="0">
                  <a:pos x="25" y="2"/>
                </a:cxn>
                <a:cxn ang="0">
                  <a:pos x="24" y="3"/>
                </a:cxn>
                <a:cxn ang="0">
                  <a:pos x="24" y="5"/>
                </a:cxn>
                <a:cxn ang="0">
                  <a:pos x="24" y="5"/>
                </a:cxn>
              </a:cxnLst>
              <a:rect l="0" t="0" r="r" b="b"/>
              <a:pathLst>
                <a:path w="36" h="58">
                  <a:moveTo>
                    <a:pt x="24" y="5"/>
                  </a:moveTo>
                  <a:lnTo>
                    <a:pt x="24" y="5"/>
                  </a:lnTo>
                  <a:lnTo>
                    <a:pt x="22" y="12"/>
                  </a:lnTo>
                  <a:lnTo>
                    <a:pt x="20" y="17"/>
                  </a:lnTo>
                  <a:lnTo>
                    <a:pt x="13" y="28"/>
                  </a:lnTo>
                  <a:lnTo>
                    <a:pt x="13" y="28"/>
                  </a:lnTo>
                  <a:lnTo>
                    <a:pt x="9" y="33"/>
                  </a:lnTo>
                  <a:lnTo>
                    <a:pt x="8" y="38"/>
                  </a:lnTo>
                  <a:lnTo>
                    <a:pt x="5" y="42"/>
                  </a:lnTo>
                  <a:lnTo>
                    <a:pt x="3" y="47"/>
                  </a:lnTo>
                  <a:lnTo>
                    <a:pt x="3" y="47"/>
                  </a:lnTo>
                  <a:lnTo>
                    <a:pt x="2" y="50"/>
                  </a:lnTo>
                  <a:lnTo>
                    <a:pt x="0" y="51"/>
                  </a:lnTo>
                  <a:lnTo>
                    <a:pt x="3" y="55"/>
                  </a:lnTo>
                  <a:lnTo>
                    <a:pt x="4" y="56"/>
                  </a:lnTo>
                  <a:lnTo>
                    <a:pt x="7" y="58"/>
                  </a:lnTo>
                  <a:lnTo>
                    <a:pt x="8" y="56"/>
                  </a:lnTo>
                  <a:lnTo>
                    <a:pt x="11" y="55"/>
                  </a:lnTo>
                  <a:lnTo>
                    <a:pt x="11" y="55"/>
                  </a:lnTo>
                  <a:lnTo>
                    <a:pt x="15" y="50"/>
                  </a:lnTo>
                  <a:lnTo>
                    <a:pt x="17" y="45"/>
                  </a:lnTo>
                  <a:lnTo>
                    <a:pt x="20" y="39"/>
                  </a:lnTo>
                  <a:lnTo>
                    <a:pt x="22" y="33"/>
                  </a:lnTo>
                  <a:lnTo>
                    <a:pt x="22" y="33"/>
                  </a:lnTo>
                  <a:lnTo>
                    <a:pt x="30" y="20"/>
                  </a:lnTo>
                  <a:lnTo>
                    <a:pt x="34" y="13"/>
                  </a:lnTo>
                  <a:lnTo>
                    <a:pt x="36" y="5"/>
                  </a:lnTo>
                  <a:lnTo>
                    <a:pt x="36" y="5"/>
                  </a:lnTo>
                  <a:lnTo>
                    <a:pt x="34" y="3"/>
                  </a:lnTo>
                  <a:lnTo>
                    <a:pt x="33" y="2"/>
                  </a:lnTo>
                  <a:lnTo>
                    <a:pt x="29" y="0"/>
                  </a:lnTo>
                  <a:lnTo>
                    <a:pt x="25" y="2"/>
                  </a:lnTo>
                  <a:lnTo>
                    <a:pt x="24" y="3"/>
                  </a:lnTo>
                  <a:lnTo>
                    <a:pt x="24" y="5"/>
                  </a:lnTo>
                  <a:lnTo>
                    <a:pt x="24"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4" name="Freeform 86"/>
            <p:cNvSpPr/>
            <p:nvPr/>
          </p:nvSpPr>
          <p:spPr bwMode="auto">
            <a:xfrm>
              <a:off x="5786438" y="4640263"/>
              <a:ext cx="20638" cy="22225"/>
            </a:xfrm>
            <a:custGeom>
              <a:avLst/>
              <a:gdLst/>
              <a:ahLst/>
              <a:cxnLst>
                <a:cxn ang="0">
                  <a:pos x="38" y="5"/>
                </a:cxn>
                <a:cxn ang="0">
                  <a:pos x="38" y="5"/>
                </a:cxn>
                <a:cxn ang="0">
                  <a:pos x="38" y="9"/>
                </a:cxn>
                <a:cxn ang="0">
                  <a:pos x="37" y="12"/>
                </a:cxn>
                <a:cxn ang="0">
                  <a:pos x="31" y="17"/>
                </a:cxn>
                <a:cxn ang="0">
                  <a:pos x="26" y="22"/>
                </a:cxn>
                <a:cxn ang="0">
                  <a:pos x="22" y="28"/>
                </a:cxn>
                <a:cxn ang="0">
                  <a:pos x="22" y="28"/>
                </a:cxn>
                <a:cxn ang="0">
                  <a:pos x="17" y="34"/>
                </a:cxn>
                <a:cxn ang="0">
                  <a:pos x="12" y="39"/>
                </a:cxn>
                <a:cxn ang="0">
                  <a:pos x="12" y="39"/>
                </a:cxn>
                <a:cxn ang="0">
                  <a:pos x="1" y="47"/>
                </a:cxn>
                <a:cxn ang="0">
                  <a:pos x="1" y="47"/>
                </a:cxn>
                <a:cxn ang="0">
                  <a:pos x="0" y="49"/>
                </a:cxn>
                <a:cxn ang="0">
                  <a:pos x="0" y="51"/>
                </a:cxn>
                <a:cxn ang="0">
                  <a:pos x="0" y="52"/>
                </a:cxn>
                <a:cxn ang="0">
                  <a:pos x="1" y="55"/>
                </a:cxn>
                <a:cxn ang="0">
                  <a:pos x="5" y="56"/>
                </a:cxn>
                <a:cxn ang="0">
                  <a:pos x="8" y="56"/>
                </a:cxn>
                <a:cxn ang="0">
                  <a:pos x="10" y="55"/>
                </a:cxn>
                <a:cxn ang="0">
                  <a:pos x="10" y="55"/>
                </a:cxn>
                <a:cxn ang="0">
                  <a:pos x="23" y="46"/>
                </a:cxn>
                <a:cxn ang="0">
                  <a:pos x="23" y="46"/>
                </a:cxn>
                <a:cxn ang="0">
                  <a:pos x="29" y="38"/>
                </a:cxn>
                <a:cxn ang="0">
                  <a:pos x="34" y="32"/>
                </a:cxn>
                <a:cxn ang="0">
                  <a:pos x="34" y="32"/>
                </a:cxn>
                <a:cxn ang="0">
                  <a:pos x="44" y="20"/>
                </a:cxn>
                <a:cxn ang="0">
                  <a:pos x="48" y="13"/>
                </a:cxn>
                <a:cxn ang="0">
                  <a:pos x="50" y="5"/>
                </a:cxn>
                <a:cxn ang="0">
                  <a:pos x="50" y="5"/>
                </a:cxn>
                <a:cxn ang="0">
                  <a:pos x="50" y="3"/>
                </a:cxn>
                <a:cxn ang="0">
                  <a:pos x="48" y="1"/>
                </a:cxn>
                <a:cxn ang="0">
                  <a:pos x="47" y="0"/>
                </a:cxn>
                <a:cxn ang="0">
                  <a:pos x="44" y="0"/>
                </a:cxn>
                <a:cxn ang="0">
                  <a:pos x="40" y="1"/>
                </a:cxn>
                <a:cxn ang="0">
                  <a:pos x="39" y="3"/>
                </a:cxn>
                <a:cxn ang="0">
                  <a:pos x="38" y="5"/>
                </a:cxn>
                <a:cxn ang="0">
                  <a:pos x="38" y="5"/>
                </a:cxn>
              </a:cxnLst>
              <a:rect l="0" t="0" r="r" b="b"/>
              <a:pathLst>
                <a:path w="50" h="56">
                  <a:moveTo>
                    <a:pt x="38" y="5"/>
                  </a:moveTo>
                  <a:lnTo>
                    <a:pt x="38" y="5"/>
                  </a:lnTo>
                  <a:lnTo>
                    <a:pt x="38" y="9"/>
                  </a:lnTo>
                  <a:lnTo>
                    <a:pt x="37" y="12"/>
                  </a:lnTo>
                  <a:lnTo>
                    <a:pt x="31" y="17"/>
                  </a:lnTo>
                  <a:lnTo>
                    <a:pt x="26" y="22"/>
                  </a:lnTo>
                  <a:lnTo>
                    <a:pt x="22" y="28"/>
                  </a:lnTo>
                  <a:lnTo>
                    <a:pt x="22" y="28"/>
                  </a:lnTo>
                  <a:lnTo>
                    <a:pt x="17" y="34"/>
                  </a:lnTo>
                  <a:lnTo>
                    <a:pt x="12" y="39"/>
                  </a:lnTo>
                  <a:lnTo>
                    <a:pt x="12" y="39"/>
                  </a:lnTo>
                  <a:lnTo>
                    <a:pt x="1" y="47"/>
                  </a:lnTo>
                  <a:lnTo>
                    <a:pt x="1" y="47"/>
                  </a:lnTo>
                  <a:lnTo>
                    <a:pt x="0" y="49"/>
                  </a:lnTo>
                  <a:lnTo>
                    <a:pt x="0" y="51"/>
                  </a:lnTo>
                  <a:lnTo>
                    <a:pt x="0" y="52"/>
                  </a:lnTo>
                  <a:lnTo>
                    <a:pt x="1" y="55"/>
                  </a:lnTo>
                  <a:lnTo>
                    <a:pt x="5" y="56"/>
                  </a:lnTo>
                  <a:lnTo>
                    <a:pt x="8" y="56"/>
                  </a:lnTo>
                  <a:lnTo>
                    <a:pt x="10" y="55"/>
                  </a:lnTo>
                  <a:lnTo>
                    <a:pt x="10" y="55"/>
                  </a:lnTo>
                  <a:lnTo>
                    <a:pt x="23" y="46"/>
                  </a:lnTo>
                  <a:lnTo>
                    <a:pt x="23" y="46"/>
                  </a:lnTo>
                  <a:lnTo>
                    <a:pt x="29" y="38"/>
                  </a:lnTo>
                  <a:lnTo>
                    <a:pt x="34" y="32"/>
                  </a:lnTo>
                  <a:lnTo>
                    <a:pt x="34" y="32"/>
                  </a:lnTo>
                  <a:lnTo>
                    <a:pt x="44" y="20"/>
                  </a:lnTo>
                  <a:lnTo>
                    <a:pt x="48" y="13"/>
                  </a:lnTo>
                  <a:lnTo>
                    <a:pt x="50" y="5"/>
                  </a:lnTo>
                  <a:lnTo>
                    <a:pt x="50" y="5"/>
                  </a:lnTo>
                  <a:lnTo>
                    <a:pt x="50" y="3"/>
                  </a:lnTo>
                  <a:lnTo>
                    <a:pt x="48" y="1"/>
                  </a:lnTo>
                  <a:lnTo>
                    <a:pt x="47" y="0"/>
                  </a:lnTo>
                  <a:lnTo>
                    <a:pt x="44" y="0"/>
                  </a:lnTo>
                  <a:lnTo>
                    <a:pt x="40" y="1"/>
                  </a:lnTo>
                  <a:lnTo>
                    <a:pt x="39" y="3"/>
                  </a:lnTo>
                  <a:lnTo>
                    <a:pt x="38" y="5"/>
                  </a:lnTo>
                  <a:lnTo>
                    <a:pt x="38"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5" name="Freeform 87"/>
            <p:cNvSpPr/>
            <p:nvPr/>
          </p:nvSpPr>
          <p:spPr bwMode="auto">
            <a:xfrm>
              <a:off x="5826126" y="4635500"/>
              <a:ext cx="14288" cy="23813"/>
            </a:xfrm>
            <a:custGeom>
              <a:avLst/>
              <a:gdLst/>
              <a:ahLst/>
              <a:cxnLst>
                <a:cxn ang="0">
                  <a:pos x="23" y="6"/>
                </a:cxn>
                <a:cxn ang="0">
                  <a:pos x="23" y="6"/>
                </a:cxn>
                <a:cxn ang="0">
                  <a:pos x="23" y="13"/>
                </a:cxn>
                <a:cxn ang="0">
                  <a:pos x="21" y="21"/>
                </a:cxn>
                <a:cxn ang="0">
                  <a:pos x="21" y="21"/>
                </a:cxn>
                <a:cxn ang="0">
                  <a:pos x="20" y="24"/>
                </a:cxn>
                <a:cxn ang="0">
                  <a:pos x="17" y="28"/>
                </a:cxn>
                <a:cxn ang="0">
                  <a:pos x="12" y="34"/>
                </a:cxn>
                <a:cxn ang="0">
                  <a:pos x="12" y="34"/>
                </a:cxn>
                <a:cxn ang="0">
                  <a:pos x="7" y="44"/>
                </a:cxn>
                <a:cxn ang="0">
                  <a:pos x="0" y="53"/>
                </a:cxn>
                <a:cxn ang="0">
                  <a:pos x="0" y="53"/>
                </a:cxn>
                <a:cxn ang="0">
                  <a:pos x="0" y="55"/>
                </a:cxn>
                <a:cxn ang="0">
                  <a:pos x="0" y="57"/>
                </a:cxn>
                <a:cxn ang="0">
                  <a:pos x="3" y="61"/>
                </a:cxn>
                <a:cxn ang="0">
                  <a:pos x="7" y="61"/>
                </a:cxn>
                <a:cxn ang="0">
                  <a:pos x="9" y="61"/>
                </a:cxn>
                <a:cxn ang="0">
                  <a:pos x="11" y="58"/>
                </a:cxn>
                <a:cxn ang="0">
                  <a:pos x="11" y="58"/>
                </a:cxn>
                <a:cxn ang="0">
                  <a:pos x="19" y="45"/>
                </a:cxn>
                <a:cxn ang="0">
                  <a:pos x="29" y="33"/>
                </a:cxn>
                <a:cxn ang="0">
                  <a:pos x="29" y="33"/>
                </a:cxn>
                <a:cxn ang="0">
                  <a:pos x="32" y="27"/>
                </a:cxn>
                <a:cxn ang="0">
                  <a:pos x="34" y="20"/>
                </a:cxn>
                <a:cxn ang="0">
                  <a:pos x="34" y="6"/>
                </a:cxn>
                <a:cxn ang="0">
                  <a:pos x="34" y="6"/>
                </a:cxn>
                <a:cxn ang="0">
                  <a:pos x="34" y="3"/>
                </a:cxn>
                <a:cxn ang="0">
                  <a:pos x="33" y="2"/>
                </a:cxn>
                <a:cxn ang="0">
                  <a:pos x="29" y="0"/>
                </a:cxn>
                <a:cxn ang="0">
                  <a:pos x="25" y="2"/>
                </a:cxn>
                <a:cxn ang="0">
                  <a:pos x="24" y="3"/>
                </a:cxn>
                <a:cxn ang="0">
                  <a:pos x="23" y="6"/>
                </a:cxn>
                <a:cxn ang="0">
                  <a:pos x="23" y="6"/>
                </a:cxn>
              </a:cxnLst>
              <a:rect l="0" t="0" r="r" b="b"/>
              <a:pathLst>
                <a:path w="34" h="61">
                  <a:moveTo>
                    <a:pt x="23" y="6"/>
                  </a:moveTo>
                  <a:lnTo>
                    <a:pt x="23" y="6"/>
                  </a:lnTo>
                  <a:lnTo>
                    <a:pt x="23" y="13"/>
                  </a:lnTo>
                  <a:lnTo>
                    <a:pt x="21" y="21"/>
                  </a:lnTo>
                  <a:lnTo>
                    <a:pt x="21" y="21"/>
                  </a:lnTo>
                  <a:lnTo>
                    <a:pt x="20" y="24"/>
                  </a:lnTo>
                  <a:lnTo>
                    <a:pt x="17" y="28"/>
                  </a:lnTo>
                  <a:lnTo>
                    <a:pt x="12" y="34"/>
                  </a:lnTo>
                  <a:lnTo>
                    <a:pt x="12" y="34"/>
                  </a:lnTo>
                  <a:lnTo>
                    <a:pt x="7" y="44"/>
                  </a:lnTo>
                  <a:lnTo>
                    <a:pt x="0" y="53"/>
                  </a:lnTo>
                  <a:lnTo>
                    <a:pt x="0" y="53"/>
                  </a:lnTo>
                  <a:lnTo>
                    <a:pt x="0" y="55"/>
                  </a:lnTo>
                  <a:lnTo>
                    <a:pt x="0" y="57"/>
                  </a:lnTo>
                  <a:lnTo>
                    <a:pt x="3" y="61"/>
                  </a:lnTo>
                  <a:lnTo>
                    <a:pt x="7" y="61"/>
                  </a:lnTo>
                  <a:lnTo>
                    <a:pt x="9" y="61"/>
                  </a:lnTo>
                  <a:lnTo>
                    <a:pt x="11" y="58"/>
                  </a:lnTo>
                  <a:lnTo>
                    <a:pt x="11" y="58"/>
                  </a:lnTo>
                  <a:lnTo>
                    <a:pt x="19" y="45"/>
                  </a:lnTo>
                  <a:lnTo>
                    <a:pt x="29" y="33"/>
                  </a:lnTo>
                  <a:lnTo>
                    <a:pt x="29" y="33"/>
                  </a:lnTo>
                  <a:lnTo>
                    <a:pt x="32" y="27"/>
                  </a:lnTo>
                  <a:lnTo>
                    <a:pt x="34" y="20"/>
                  </a:lnTo>
                  <a:lnTo>
                    <a:pt x="34" y="6"/>
                  </a:lnTo>
                  <a:lnTo>
                    <a:pt x="34" y="6"/>
                  </a:lnTo>
                  <a:lnTo>
                    <a:pt x="34" y="3"/>
                  </a:lnTo>
                  <a:lnTo>
                    <a:pt x="33" y="2"/>
                  </a:lnTo>
                  <a:lnTo>
                    <a:pt x="29" y="0"/>
                  </a:lnTo>
                  <a:lnTo>
                    <a:pt x="25" y="2"/>
                  </a:lnTo>
                  <a:lnTo>
                    <a:pt x="24" y="3"/>
                  </a:lnTo>
                  <a:lnTo>
                    <a:pt x="23" y="6"/>
                  </a:lnTo>
                  <a:lnTo>
                    <a:pt x="23"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6" name="Freeform 88"/>
            <p:cNvSpPr/>
            <p:nvPr/>
          </p:nvSpPr>
          <p:spPr bwMode="auto">
            <a:xfrm>
              <a:off x="5853113" y="4635500"/>
              <a:ext cx="12700" cy="22225"/>
            </a:xfrm>
            <a:custGeom>
              <a:avLst/>
              <a:gdLst/>
              <a:ahLst/>
              <a:cxnLst>
                <a:cxn ang="0">
                  <a:pos x="20" y="4"/>
                </a:cxn>
                <a:cxn ang="0">
                  <a:pos x="20" y="4"/>
                </a:cxn>
                <a:cxn ang="0">
                  <a:pos x="16" y="16"/>
                </a:cxn>
                <a:cxn ang="0">
                  <a:pos x="12" y="28"/>
                </a:cxn>
                <a:cxn ang="0">
                  <a:pos x="7" y="38"/>
                </a:cxn>
                <a:cxn ang="0">
                  <a:pos x="2" y="49"/>
                </a:cxn>
                <a:cxn ang="0">
                  <a:pos x="2" y="49"/>
                </a:cxn>
                <a:cxn ang="0">
                  <a:pos x="0" y="51"/>
                </a:cxn>
                <a:cxn ang="0">
                  <a:pos x="0" y="53"/>
                </a:cxn>
                <a:cxn ang="0">
                  <a:pos x="3" y="57"/>
                </a:cxn>
                <a:cxn ang="0">
                  <a:pos x="7" y="57"/>
                </a:cxn>
                <a:cxn ang="0">
                  <a:pos x="10" y="57"/>
                </a:cxn>
                <a:cxn ang="0">
                  <a:pos x="11" y="54"/>
                </a:cxn>
                <a:cxn ang="0">
                  <a:pos x="11" y="54"/>
                </a:cxn>
                <a:cxn ang="0">
                  <a:pos x="17" y="44"/>
                </a:cxn>
                <a:cxn ang="0">
                  <a:pos x="23" y="32"/>
                </a:cxn>
                <a:cxn ang="0">
                  <a:pos x="28" y="20"/>
                </a:cxn>
                <a:cxn ang="0">
                  <a:pos x="30" y="7"/>
                </a:cxn>
                <a:cxn ang="0">
                  <a:pos x="30" y="7"/>
                </a:cxn>
                <a:cxn ang="0">
                  <a:pos x="30" y="6"/>
                </a:cxn>
                <a:cxn ang="0">
                  <a:pos x="30" y="3"/>
                </a:cxn>
                <a:cxn ang="0">
                  <a:pos x="27" y="0"/>
                </a:cxn>
                <a:cxn ang="0">
                  <a:pos x="23" y="0"/>
                </a:cxn>
                <a:cxn ang="0">
                  <a:pos x="21" y="2"/>
                </a:cxn>
                <a:cxn ang="0">
                  <a:pos x="20" y="4"/>
                </a:cxn>
                <a:cxn ang="0">
                  <a:pos x="20" y="4"/>
                </a:cxn>
              </a:cxnLst>
              <a:rect l="0" t="0" r="r" b="b"/>
              <a:pathLst>
                <a:path w="30" h="57">
                  <a:moveTo>
                    <a:pt x="20" y="4"/>
                  </a:moveTo>
                  <a:lnTo>
                    <a:pt x="20" y="4"/>
                  </a:lnTo>
                  <a:lnTo>
                    <a:pt x="16" y="16"/>
                  </a:lnTo>
                  <a:lnTo>
                    <a:pt x="12" y="28"/>
                  </a:lnTo>
                  <a:lnTo>
                    <a:pt x="7" y="38"/>
                  </a:lnTo>
                  <a:lnTo>
                    <a:pt x="2" y="49"/>
                  </a:lnTo>
                  <a:lnTo>
                    <a:pt x="2" y="49"/>
                  </a:lnTo>
                  <a:lnTo>
                    <a:pt x="0" y="51"/>
                  </a:lnTo>
                  <a:lnTo>
                    <a:pt x="0" y="53"/>
                  </a:lnTo>
                  <a:lnTo>
                    <a:pt x="3" y="57"/>
                  </a:lnTo>
                  <a:lnTo>
                    <a:pt x="7" y="57"/>
                  </a:lnTo>
                  <a:lnTo>
                    <a:pt x="10" y="57"/>
                  </a:lnTo>
                  <a:lnTo>
                    <a:pt x="11" y="54"/>
                  </a:lnTo>
                  <a:lnTo>
                    <a:pt x="11" y="54"/>
                  </a:lnTo>
                  <a:lnTo>
                    <a:pt x="17" y="44"/>
                  </a:lnTo>
                  <a:lnTo>
                    <a:pt x="23" y="32"/>
                  </a:lnTo>
                  <a:lnTo>
                    <a:pt x="28" y="20"/>
                  </a:lnTo>
                  <a:lnTo>
                    <a:pt x="30" y="7"/>
                  </a:lnTo>
                  <a:lnTo>
                    <a:pt x="30" y="7"/>
                  </a:lnTo>
                  <a:lnTo>
                    <a:pt x="30" y="6"/>
                  </a:lnTo>
                  <a:lnTo>
                    <a:pt x="30" y="3"/>
                  </a:lnTo>
                  <a:lnTo>
                    <a:pt x="27" y="0"/>
                  </a:lnTo>
                  <a:lnTo>
                    <a:pt x="23" y="0"/>
                  </a:lnTo>
                  <a:lnTo>
                    <a:pt x="21" y="2"/>
                  </a:lnTo>
                  <a:lnTo>
                    <a:pt x="20" y="4"/>
                  </a:lnTo>
                  <a:lnTo>
                    <a:pt x="2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7" name="Freeform 89"/>
            <p:cNvSpPr/>
            <p:nvPr/>
          </p:nvSpPr>
          <p:spPr bwMode="auto">
            <a:xfrm>
              <a:off x="5699126" y="4479925"/>
              <a:ext cx="20638" cy="26988"/>
            </a:xfrm>
            <a:custGeom>
              <a:avLst/>
              <a:gdLst/>
              <a:ahLst/>
              <a:cxnLst>
                <a:cxn ang="0">
                  <a:pos x="44" y="3"/>
                </a:cxn>
                <a:cxn ang="0">
                  <a:pos x="44" y="3"/>
                </a:cxn>
                <a:cxn ang="0">
                  <a:pos x="29" y="20"/>
                </a:cxn>
                <a:cxn ang="0">
                  <a:pos x="16" y="38"/>
                </a:cxn>
                <a:cxn ang="0">
                  <a:pos x="16" y="38"/>
                </a:cxn>
                <a:cxn ang="0">
                  <a:pos x="10" y="45"/>
                </a:cxn>
                <a:cxn ang="0">
                  <a:pos x="5" y="54"/>
                </a:cxn>
                <a:cxn ang="0">
                  <a:pos x="1" y="62"/>
                </a:cxn>
                <a:cxn ang="0">
                  <a:pos x="0" y="67"/>
                </a:cxn>
                <a:cxn ang="0">
                  <a:pos x="1" y="69"/>
                </a:cxn>
                <a:cxn ang="0">
                  <a:pos x="1" y="69"/>
                </a:cxn>
                <a:cxn ang="0">
                  <a:pos x="2" y="72"/>
                </a:cxn>
                <a:cxn ang="0">
                  <a:pos x="5" y="72"/>
                </a:cxn>
                <a:cxn ang="0">
                  <a:pos x="9" y="72"/>
                </a:cxn>
                <a:cxn ang="0">
                  <a:pos x="12" y="68"/>
                </a:cxn>
                <a:cxn ang="0">
                  <a:pos x="12" y="67"/>
                </a:cxn>
                <a:cxn ang="0">
                  <a:pos x="12" y="64"/>
                </a:cxn>
                <a:cxn ang="0">
                  <a:pos x="12" y="64"/>
                </a:cxn>
                <a:cxn ang="0">
                  <a:pos x="12" y="67"/>
                </a:cxn>
                <a:cxn ang="0">
                  <a:pos x="13" y="64"/>
                </a:cxn>
                <a:cxn ang="0">
                  <a:pos x="13" y="64"/>
                </a:cxn>
                <a:cxn ang="0">
                  <a:pos x="16" y="58"/>
                </a:cxn>
                <a:cxn ang="0">
                  <a:pos x="16" y="58"/>
                </a:cxn>
                <a:cxn ang="0">
                  <a:pos x="29" y="39"/>
                </a:cxn>
                <a:cxn ang="0">
                  <a:pos x="29" y="39"/>
                </a:cxn>
                <a:cxn ang="0">
                  <a:pos x="39" y="25"/>
                </a:cxn>
                <a:cxn ang="0">
                  <a:pos x="52" y="11"/>
                </a:cxn>
                <a:cxn ang="0">
                  <a:pos x="52" y="11"/>
                </a:cxn>
                <a:cxn ang="0">
                  <a:pos x="53" y="8"/>
                </a:cxn>
                <a:cxn ang="0">
                  <a:pos x="53" y="5"/>
                </a:cxn>
                <a:cxn ang="0">
                  <a:pos x="52" y="3"/>
                </a:cxn>
                <a:cxn ang="0">
                  <a:pos x="48" y="0"/>
                </a:cxn>
                <a:cxn ang="0">
                  <a:pos x="46" y="0"/>
                </a:cxn>
                <a:cxn ang="0">
                  <a:pos x="44" y="3"/>
                </a:cxn>
                <a:cxn ang="0">
                  <a:pos x="44" y="3"/>
                </a:cxn>
              </a:cxnLst>
              <a:rect l="0" t="0" r="r" b="b"/>
              <a:pathLst>
                <a:path w="53" h="72">
                  <a:moveTo>
                    <a:pt x="44" y="3"/>
                  </a:moveTo>
                  <a:lnTo>
                    <a:pt x="44" y="3"/>
                  </a:lnTo>
                  <a:lnTo>
                    <a:pt x="29" y="20"/>
                  </a:lnTo>
                  <a:lnTo>
                    <a:pt x="16" y="38"/>
                  </a:lnTo>
                  <a:lnTo>
                    <a:pt x="16" y="38"/>
                  </a:lnTo>
                  <a:lnTo>
                    <a:pt x="10" y="45"/>
                  </a:lnTo>
                  <a:lnTo>
                    <a:pt x="5" y="54"/>
                  </a:lnTo>
                  <a:lnTo>
                    <a:pt x="1" y="62"/>
                  </a:lnTo>
                  <a:lnTo>
                    <a:pt x="0" y="67"/>
                  </a:lnTo>
                  <a:lnTo>
                    <a:pt x="1" y="69"/>
                  </a:lnTo>
                  <a:lnTo>
                    <a:pt x="1" y="69"/>
                  </a:lnTo>
                  <a:lnTo>
                    <a:pt x="2" y="72"/>
                  </a:lnTo>
                  <a:lnTo>
                    <a:pt x="5" y="72"/>
                  </a:lnTo>
                  <a:lnTo>
                    <a:pt x="9" y="72"/>
                  </a:lnTo>
                  <a:lnTo>
                    <a:pt x="12" y="68"/>
                  </a:lnTo>
                  <a:lnTo>
                    <a:pt x="12" y="67"/>
                  </a:lnTo>
                  <a:lnTo>
                    <a:pt x="12" y="64"/>
                  </a:lnTo>
                  <a:lnTo>
                    <a:pt x="12" y="64"/>
                  </a:lnTo>
                  <a:lnTo>
                    <a:pt x="12" y="67"/>
                  </a:lnTo>
                  <a:lnTo>
                    <a:pt x="13" y="64"/>
                  </a:lnTo>
                  <a:lnTo>
                    <a:pt x="13" y="64"/>
                  </a:lnTo>
                  <a:lnTo>
                    <a:pt x="16" y="58"/>
                  </a:lnTo>
                  <a:lnTo>
                    <a:pt x="16" y="58"/>
                  </a:lnTo>
                  <a:lnTo>
                    <a:pt x="29" y="39"/>
                  </a:lnTo>
                  <a:lnTo>
                    <a:pt x="29" y="39"/>
                  </a:lnTo>
                  <a:lnTo>
                    <a:pt x="39" y="25"/>
                  </a:lnTo>
                  <a:lnTo>
                    <a:pt x="52" y="11"/>
                  </a:lnTo>
                  <a:lnTo>
                    <a:pt x="52" y="11"/>
                  </a:lnTo>
                  <a:lnTo>
                    <a:pt x="53" y="8"/>
                  </a:lnTo>
                  <a:lnTo>
                    <a:pt x="53" y="5"/>
                  </a:lnTo>
                  <a:lnTo>
                    <a:pt x="52" y="3"/>
                  </a:lnTo>
                  <a:lnTo>
                    <a:pt x="48" y="0"/>
                  </a:lnTo>
                  <a:lnTo>
                    <a:pt x="46" y="0"/>
                  </a:lnTo>
                  <a:lnTo>
                    <a:pt x="44" y="3"/>
                  </a:lnTo>
                  <a:lnTo>
                    <a:pt x="44"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8" name="Freeform 90"/>
            <p:cNvSpPr/>
            <p:nvPr/>
          </p:nvSpPr>
          <p:spPr bwMode="auto">
            <a:xfrm>
              <a:off x="5730876" y="4478338"/>
              <a:ext cx="20638" cy="26988"/>
            </a:xfrm>
            <a:custGeom>
              <a:avLst/>
              <a:gdLst/>
              <a:ahLst/>
              <a:cxnLst>
                <a:cxn ang="0">
                  <a:pos x="44" y="3"/>
                </a:cxn>
                <a:cxn ang="0">
                  <a:pos x="44" y="3"/>
                </a:cxn>
                <a:cxn ang="0">
                  <a:pos x="30" y="16"/>
                </a:cxn>
                <a:cxn ang="0">
                  <a:pos x="30" y="16"/>
                </a:cxn>
                <a:cxn ang="0">
                  <a:pos x="27" y="18"/>
                </a:cxn>
                <a:cxn ang="0">
                  <a:pos x="25" y="24"/>
                </a:cxn>
                <a:cxn ang="0">
                  <a:pos x="22" y="28"/>
                </a:cxn>
                <a:cxn ang="0">
                  <a:pos x="19" y="32"/>
                </a:cxn>
                <a:cxn ang="0">
                  <a:pos x="19" y="32"/>
                </a:cxn>
                <a:cxn ang="0">
                  <a:pos x="13" y="38"/>
                </a:cxn>
                <a:cxn ang="0">
                  <a:pos x="6" y="46"/>
                </a:cxn>
                <a:cxn ang="0">
                  <a:pos x="2" y="54"/>
                </a:cxn>
                <a:cxn ang="0">
                  <a:pos x="0" y="63"/>
                </a:cxn>
                <a:cxn ang="0">
                  <a:pos x="0" y="63"/>
                </a:cxn>
                <a:cxn ang="0">
                  <a:pos x="1" y="66"/>
                </a:cxn>
                <a:cxn ang="0">
                  <a:pos x="2" y="67"/>
                </a:cxn>
                <a:cxn ang="0">
                  <a:pos x="4" y="68"/>
                </a:cxn>
                <a:cxn ang="0">
                  <a:pos x="5" y="69"/>
                </a:cxn>
                <a:cxn ang="0">
                  <a:pos x="10" y="67"/>
                </a:cxn>
                <a:cxn ang="0">
                  <a:pos x="11" y="66"/>
                </a:cxn>
                <a:cxn ang="0">
                  <a:pos x="11" y="63"/>
                </a:cxn>
                <a:cxn ang="0">
                  <a:pos x="11" y="63"/>
                </a:cxn>
                <a:cxn ang="0">
                  <a:pos x="13" y="59"/>
                </a:cxn>
                <a:cxn ang="0">
                  <a:pos x="14" y="55"/>
                </a:cxn>
                <a:cxn ang="0">
                  <a:pos x="19" y="49"/>
                </a:cxn>
                <a:cxn ang="0">
                  <a:pos x="25" y="42"/>
                </a:cxn>
                <a:cxn ang="0">
                  <a:pos x="30" y="35"/>
                </a:cxn>
                <a:cxn ang="0">
                  <a:pos x="30" y="35"/>
                </a:cxn>
                <a:cxn ang="0">
                  <a:pos x="35" y="29"/>
                </a:cxn>
                <a:cxn ang="0">
                  <a:pos x="40" y="22"/>
                </a:cxn>
                <a:cxn ang="0">
                  <a:pos x="52" y="11"/>
                </a:cxn>
                <a:cxn ang="0">
                  <a:pos x="52" y="11"/>
                </a:cxn>
                <a:cxn ang="0">
                  <a:pos x="53" y="8"/>
                </a:cxn>
                <a:cxn ang="0">
                  <a:pos x="53" y="7"/>
                </a:cxn>
                <a:cxn ang="0">
                  <a:pos x="52" y="3"/>
                </a:cxn>
                <a:cxn ang="0">
                  <a:pos x="48" y="0"/>
                </a:cxn>
                <a:cxn ang="0">
                  <a:pos x="45" y="1"/>
                </a:cxn>
                <a:cxn ang="0">
                  <a:pos x="44" y="3"/>
                </a:cxn>
                <a:cxn ang="0">
                  <a:pos x="44" y="3"/>
                </a:cxn>
              </a:cxnLst>
              <a:rect l="0" t="0" r="r" b="b"/>
              <a:pathLst>
                <a:path w="53" h="69">
                  <a:moveTo>
                    <a:pt x="44" y="3"/>
                  </a:moveTo>
                  <a:lnTo>
                    <a:pt x="44" y="3"/>
                  </a:lnTo>
                  <a:lnTo>
                    <a:pt x="30" y="16"/>
                  </a:lnTo>
                  <a:lnTo>
                    <a:pt x="30" y="16"/>
                  </a:lnTo>
                  <a:lnTo>
                    <a:pt x="27" y="18"/>
                  </a:lnTo>
                  <a:lnTo>
                    <a:pt x="25" y="24"/>
                  </a:lnTo>
                  <a:lnTo>
                    <a:pt x="22" y="28"/>
                  </a:lnTo>
                  <a:lnTo>
                    <a:pt x="19" y="32"/>
                  </a:lnTo>
                  <a:lnTo>
                    <a:pt x="19" y="32"/>
                  </a:lnTo>
                  <a:lnTo>
                    <a:pt x="13" y="38"/>
                  </a:lnTo>
                  <a:lnTo>
                    <a:pt x="6" y="46"/>
                  </a:lnTo>
                  <a:lnTo>
                    <a:pt x="2" y="54"/>
                  </a:lnTo>
                  <a:lnTo>
                    <a:pt x="0" y="63"/>
                  </a:lnTo>
                  <a:lnTo>
                    <a:pt x="0" y="63"/>
                  </a:lnTo>
                  <a:lnTo>
                    <a:pt x="1" y="66"/>
                  </a:lnTo>
                  <a:lnTo>
                    <a:pt x="2" y="67"/>
                  </a:lnTo>
                  <a:lnTo>
                    <a:pt x="4" y="68"/>
                  </a:lnTo>
                  <a:lnTo>
                    <a:pt x="5" y="69"/>
                  </a:lnTo>
                  <a:lnTo>
                    <a:pt x="10" y="67"/>
                  </a:lnTo>
                  <a:lnTo>
                    <a:pt x="11" y="66"/>
                  </a:lnTo>
                  <a:lnTo>
                    <a:pt x="11" y="63"/>
                  </a:lnTo>
                  <a:lnTo>
                    <a:pt x="11" y="63"/>
                  </a:lnTo>
                  <a:lnTo>
                    <a:pt x="13" y="59"/>
                  </a:lnTo>
                  <a:lnTo>
                    <a:pt x="14" y="55"/>
                  </a:lnTo>
                  <a:lnTo>
                    <a:pt x="19" y="49"/>
                  </a:lnTo>
                  <a:lnTo>
                    <a:pt x="25" y="42"/>
                  </a:lnTo>
                  <a:lnTo>
                    <a:pt x="30" y="35"/>
                  </a:lnTo>
                  <a:lnTo>
                    <a:pt x="30" y="35"/>
                  </a:lnTo>
                  <a:lnTo>
                    <a:pt x="35" y="29"/>
                  </a:lnTo>
                  <a:lnTo>
                    <a:pt x="40" y="22"/>
                  </a:lnTo>
                  <a:lnTo>
                    <a:pt x="52" y="11"/>
                  </a:lnTo>
                  <a:lnTo>
                    <a:pt x="52" y="11"/>
                  </a:lnTo>
                  <a:lnTo>
                    <a:pt x="53" y="8"/>
                  </a:lnTo>
                  <a:lnTo>
                    <a:pt x="53" y="7"/>
                  </a:lnTo>
                  <a:lnTo>
                    <a:pt x="52" y="3"/>
                  </a:lnTo>
                  <a:lnTo>
                    <a:pt x="48" y="0"/>
                  </a:lnTo>
                  <a:lnTo>
                    <a:pt x="45" y="1"/>
                  </a:lnTo>
                  <a:lnTo>
                    <a:pt x="44" y="3"/>
                  </a:lnTo>
                  <a:lnTo>
                    <a:pt x="44"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79" name="Freeform 91"/>
            <p:cNvSpPr/>
            <p:nvPr/>
          </p:nvSpPr>
          <p:spPr bwMode="auto">
            <a:xfrm>
              <a:off x="5772151" y="4479925"/>
              <a:ext cx="14288" cy="22225"/>
            </a:xfrm>
            <a:custGeom>
              <a:avLst/>
              <a:gdLst/>
              <a:ahLst/>
              <a:cxnLst>
                <a:cxn ang="0">
                  <a:pos x="27" y="3"/>
                </a:cxn>
                <a:cxn ang="0">
                  <a:pos x="27" y="3"/>
                </a:cxn>
                <a:cxn ang="0">
                  <a:pos x="21" y="13"/>
                </a:cxn>
                <a:cxn ang="0">
                  <a:pos x="13" y="24"/>
                </a:cxn>
                <a:cxn ang="0">
                  <a:pos x="13" y="24"/>
                </a:cxn>
                <a:cxn ang="0">
                  <a:pos x="7" y="35"/>
                </a:cxn>
                <a:cxn ang="0">
                  <a:pos x="1" y="48"/>
                </a:cxn>
                <a:cxn ang="0">
                  <a:pos x="1" y="48"/>
                </a:cxn>
                <a:cxn ang="0">
                  <a:pos x="0" y="51"/>
                </a:cxn>
                <a:cxn ang="0">
                  <a:pos x="0" y="54"/>
                </a:cxn>
                <a:cxn ang="0">
                  <a:pos x="4" y="56"/>
                </a:cxn>
                <a:cxn ang="0">
                  <a:pos x="8" y="58"/>
                </a:cxn>
                <a:cxn ang="0">
                  <a:pos x="9" y="56"/>
                </a:cxn>
                <a:cxn ang="0">
                  <a:pos x="10" y="55"/>
                </a:cxn>
                <a:cxn ang="0">
                  <a:pos x="10" y="55"/>
                </a:cxn>
                <a:cxn ang="0">
                  <a:pos x="24" y="29"/>
                </a:cxn>
                <a:cxn ang="0">
                  <a:pos x="24" y="29"/>
                </a:cxn>
                <a:cxn ang="0">
                  <a:pos x="30" y="20"/>
                </a:cxn>
                <a:cxn ang="0">
                  <a:pos x="38" y="9"/>
                </a:cxn>
                <a:cxn ang="0">
                  <a:pos x="38" y="9"/>
                </a:cxn>
                <a:cxn ang="0">
                  <a:pos x="38" y="7"/>
                </a:cxn>
                <a:cxn ang="0">
                  <a:pos x="38" y="4"/>
                </a:cxn>
                <a:cxn ang="0">
                  <a:pos x="35" y="1"/>
                </a:cxn>
                <a:cxn ang="0">
                  <a:pos x="31" y="0"/>
                </a:cxn>
                <a:cxn ang="0">
                  <a:pos x="29" y="1"/>
                </a:cxn>
                <a:cxn ang="0">
                  <a:pos x="27" y="3"/>
                </a:cxn>
                <a:cxn ang="0">
                  <a:pos x="27" y="3"/>
                </a:cxn>
              </a:cxnLst>
              <a:rect l="0" t="0" r="r" b="b"/>
              <a:pathLst>
                <a:path w="38" h="58">
                  <a:moveTo>
                    <a:pt x="27" y="3"/>
                  </a:moveTo>
                  <a:lnTo>
                    <a:pt x="27" y="3"/>
                  </a:lnTo>
                  <a:lnTo>
                    <a:pt x="21" y="13"/>
                  </a:lnTo>
                  <a:lnTo>
                    <a:pt x="13" y="24"/>
                  </a:lnTo>
                  <a:lnTo>
                    <a:pt x="13" y="24"/>
                  </a:lnTo>
                  <a:lnTo>
                    <a:pt x="7" y="35"/>
                  </a:lnTo>
                  <a:lnTo>
                    <a:pt x="1" y="48"/>
                  </a:lnTo>
                  <a:lnTo>
                    <a:pt x="1" y="48"/>
                  </a:lnTo>
                  <a:lnTo>
                    <a:pt x="0" y="51"/>
                  </a:lnTo>
                  <a:lnTo>
                    <a:pt x="0" y="54"/>
                  </a:lnTo>
                  <a:lnTo>
                    <a:pt x="4" y="56"/>
                  </a:lnTo>
                  <a:lnTo>
                    <a:pt x="8" y="58"/>
                  </a:lnTo>
                  <a:lnTo>
                    <a:pt x="9" y="56"/>
                  </a:lnTo>
                  <a:lnTo>
                    <a:pt x="10" y="55"/>
                  </a:lnTo>
                  <a:lnTo>
                    <a:pt x="10" y="55"/>
                  </a:lnTo>
                  <a:lnTo>
                    <a:pt x="24" y="29"/>
                  </a:lnTo>
                  <a:lnTo>
                    <a:pt x="24" y="29"/>
                  </a:lnTo>
                  <a:lnTo>
                    <a:pt x="30" y="20"/>
                  </a:lnTo>
                  <a:lnTo>
                    <a:pt x="38" y="9"/>
                  </a:lnTo>
                  <a:lnTo>
                    <a:pt x="38" y="9"/>
                  </a:lnTo>
                  <a:lnTo>
                    <a:pt x="38" y="7"/>
                  </a:lnTo>
                  <a:lnTo>
                    <a:pt x="38" y="4"/>
                  </a:lnTo>
                  <a:lnTo>
                    <a:pt x="35" y="1"/>
                  </a:lnTo>
                  <a:lnTo>
                    <a:pt x="31" y="0"/>
                  </a:lnTo>
                  <a:lnTo>
                    <a:pt x="29" y="1"/>
                  </a:lnTo>
                  <a:lnTo>
                    <a:pt x="27" y="3"/>
                  </a:lnTo>
                  <a:lnTo>
                    <a:pt x="27"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0" name="Freeform 92"/>
            <p:cNvSpPr/>
            <p:nvPr/>
          </p:nvSpPr>
          <p:spPr bwMode="auto">
            <a:xfrm>
              <a:off x="5794376" y="4476750"/>
              <a:ext cx="15875" cy="25400"/>
            </a:xfrm>
            <a:custGeom>
              <a:avLst/>
              <a:gdLst/>
              <a:ahLst/>
              <a:cxnLst>
                <a:cxn ang="0">
                  <a:pos x="26" y="5"/>
                </a:cxn>
                <a:cxn ang="0">
                  <a:pos x="26" y="5"/>
                </a:cxn>
                <a:cxn ang="0">
                  <a:pos x="24" y="11"/>
                </a:cxn>
                <a:cxn ang="0">
                  <a:pos x="23" y="17"/>
                </a:cxn>
                <a:cxn ang="0">
                  <a:pos x="17" y="28"/>
                </a:cxn>
                <a:cxn ang="0">
                  <a:pos x="17" y="28"/>
                </a:cxn>
                <a:cxn ang="0">
                  <a:pos x="9" y="41"/>
                </a:cxn>
                <a:cxn ang="0">
                  <a:pos x="6" y="48"/>
                </a:cxn>
                <a:cxn ang="0">
                  <a:pos x="1" y="53"/>
                </a:cxn>
                <a:cxn ang="0">
                  <a:pos x="1" y="53"/>
                </a:cxn>
                <a:cxn ang="0">
                  <a:pos x="0" y="56"/>
                </a:cxn>
                <a:cxn ang="0">
                  <a:pos x="0" y="58"/>
                </a:cxn>
                <a:cxn ang="0">
                  <a:pos x="1" y="62"/>
                </a:cxn>
                <a:cxn ang="0">
                  <a:pos x="5" y="64"/>
                </a:cxn>
                <a:cxn ang="0">
                  <a:pos x="7" y="64"/>
                </a:cxn>
                <a:cxn ang="0">
                  <a:pos x="9" y="62"/>
                </a:cxn>
                <a:cxn ang="0">
                  <a:pos x="9" y="62"/>
                </a:cxn>
                <a:cxn ang="0">
                  <a:pos x="14" y="54"/>
                </a:cxn>
                <a:cxn ang="0">
                  <a:pos x="19" y="45"/>
                </a:cxn>
                <a:cxn ang="0">
                  <a:pos x="24" y="37"/>
                </a:cxn>
                <a:cxn ang="0">
                  <a:pos x="30" y="30"/>
                </a:cxn>
                <a:cxn ang="0">
                  <a:pos x="30" y="30"/>
                </a:cxn>
                <a:cxn ang="0">
                  <a:pos x="32" y="24"/>
                </a:cxn>
                <a:cxn ang="0">
                  <a:pos x="35" y="18"/>
                </a:cxn>
                <a:cxn ang="0">
                  <a:pos x="36" y="11"/>
                </a:cxn>
                <a:cxn ang="0">
                  <a:pos x="37" y="5"/>
                </a:cxn>
                <a:cxn ang="0">
                  <a:pos x="37" y="5"/>
                </a:cxn>
                <a:cxn ang="0">
                  <a:pos x="37" y="2"/>
                </a:cxn>
                <a:cxn ang="0">
                  <a:pos x="36" y="1"/>
                </a:cxn>
                <a:cxn ang="0">
                  <a:pos x="32" y="0"/>
                </a:cxn>
                <a:cxn ang="0">
                  <a:pos x="28" y="1"/>
                </a:cxn>
                <a:cxn ang="0">
                  <a:pos x="27" y="2"/>
                </a:cxn>
                <a:cxn ang="0">
                  <a:pos x="26" y="5"/>
                </a:cxn>
                <a:cxn ang="0">
                  <a:pos x="26" y="5"/>
                </a:cxn>
              </a:cxnLst>
              <a:rect l="0" t="0" r="r" b="b"/>
              <a:pathLst>
                <a:path w="37" h="64">
                  <a:moveTo>
                    <a:pt x="26" y="5"/>
                  </a:moveTo>
                  <a:lnTo>
                    <a:pt x="26" y="5"/>
                  </a:lnTo>
                  <a:lnTo>
                    <a:pt x="24" y="11"/>
                  </a:lnTo>
                  <a:lnTo>
                    <a:pt x="23" y="17"/>
                  </a:lnTo>
                  <a:lnTo>
                    <a:pt x="17" y="28"/>
                  </a:lnTo>
                  <a:lnTo>
                    <a:pt x="17" y="28"/>
                  </a:lnTo>
                  <a:lnTo>
                    <a:pt x="9" y="41"/>
                  </a:lnTo>
                  <a:lnTo>
                    <a:pt x="6" y="48"/>
                  </a:lnTo>
                  <a:lnTo>
                    <a:pt x="1" y="53"/>
                  </a:lnTo>
                  <a:lnTo>
                    <a:pt x="1" y="53"/>
                  </a:lnTo>
                  <a:lnTo>
                    <a:pt x="0" y="56"/>
                  </a:lnTo>
                  <a:lnTo>
                    <a:pt x="0" y="58"/>
                  </a:lnTo>
                  <a:lnTo>
                    <a:pt x="1" y="62"/>
                  </a:lnTo>
                  <a:lnTo>
                    <a:pt x="5" y="64"/>
                  </a:lnTo>
                  <a:lnTo>
                    <a:pt x="7" y="64"/>
                  </a:lnTo>
                  <a:lnTo>
                    <a:pt x="9" y="62"/>
                  </a:lnTo>
                  <a:lnTo>
                    <a:pt x="9" y="62"/>
                  </a:lnTo>
                  <a:lnTo>
                    <a:pt x="14" y="54"/>
                  </a:lnTo>
                  <a:lnTo>
                    <a:pt x="19" y="45"/>
                  </a:lnTo>
                  <a:lnTo>
                    <a:pt x="24" y="37"/>
                  </a:lnTo>
                  <a:lnTo>
                    <a:pt x="30" y="30"/>
                  </a:lnTo>
                  <a:lnTo>
                    <a:pt x="30" y="30"/>
                  </a:lnTo>
                  <a:lnTo>
                    <a:pt x="32" y="24"/>
                  </a:lnTo>
                  <a:lnTo>
                    <a:pt x="35" y="18"/>
                  </a:lnTo>
                  <a:lnTo>
                    <a:pt x="36" y="11"/>
                  </a:lnTo>
                  <a:lnTo>
                    <a:pt x="37" y="5"/>
                  </a:lnTo>
                  <a:lnTo>
                    <a:pt x="37" y="5"/>
                  </a:lnTo>
                  <a:lnTo>
                    <a:pt x="37" y="2"/>
                  </a:lnTo>
                  <a:lnTo>
                    <a:pt x="36" y="1"/>
                  </a:lnTo>
                  <a:lnTo>
                    <a:pt x="32" y="0"/>
                  </a:lnTo>
                  <a:lnTo>
                    <a:pt x="28" y="1"/>
                  </a:lnTo>
                  <a:lnTo>
                    <a:pt x="27" y="2"/>
                  </a:lnTo>
                  <a:lnTo>
                    <a:pt x="26" y="5"/>
                  </a:lnTo>
                  <a:lnTo>
                    <a:pt x="26"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1" name="Freeform 93"/>
            <p:cNvSpPr/>
            <p:nvPr/>
          </p:nvSpPr>
          <p:spPr bwMode="auto">
            <a:xfrm>
              <a:off x="5835651" y="4471988"/>
              <a:ext cx="11113" cy="22225"/>
            </a:xfrm>
            <a:custGeom>
              <a:avLst/>
              <a:gdLst/>
              <a:ahLst/>
              <a:cxnLst>
                <a:cxn ang="0">
                  <a:pos x="19" y="5"/>
                </a:cxn>
                <a:cxn ang="0">
                  <a:pos x="19" y="5"/>
                </a:cxn>
                <a:cxn ang="0">
                  <a:pos x="18" y="10"/>
                </a:cxn>
                <a:cxn ang="0">
                  <a:pos x="17" y="15"/>
                </a:cxn>
                <a:cxn ang="0">
                  <a:pos x="14" y="21"/>
                </a:cxn>
                <a:cxn ang="0">
                  <a:pos x="11" y="26"/>
                </a:cxn>
                <a:cxn ang="0">
                  <a:pos x="11" y="26"/>
                </a:cxn>
                <a:cxn ang="0">
                  <a:pos x="7" y="31"/>
                </a:cxn>
                <a:cxn ang="0">
                  <a:pos x="5" y="36"/>
                </a:cxn>
                <a:cxn ang="0">
                  <a:pos x="1" y="48"/>
                </a:cxn>
                <a:cxn ang="0">
                  <a:pos x="1" y="48"/>
                </a:cxn>
                <a:cxn ang="0">
                  <a:pos x="0" y="51"/>
                </a:cxn>
                <a:cxn ang="0">
                  <a:pos x="1" y="52"/>
                </a:cxn>
                <a:cxn ang="0">
                  <a:pos x="4" y="56"/>
                </a:cxn>
                <a:cxn ang="0">
                  <a:pos x="7" y="56"/>
                </a:cxn>
                <a:cxn ang="0">
                  <a:pos x="9" y="56"/>
                </a:cxn>
                <a:cxn ang="0">
                  <a:pos x="10" y="53"/>
                </a:cxn>
                <a:cxn ang="0">
                  <a:pos x="10" y="53"/>
                </a:cxn>
                <a:cxn ang="0">
                  <a:pos x="17" y="40"/>
                </a:cxn>
                <a:cxn ang="0">
                  <a:pos x="17" y="40"/>
                </a:cxn>
                <a:cxn ang="0">
                  <a:pos x="19" y="35"/>
                </a:cxn>
                <a:cxn ang="0">
                  <a:pos x="22" y="30"/>
                </a:cxn>
                <a:cxn ang="0">
                  <a:pos x="22" y="30"/>
                </a:cxn>
                <a:cxn ang="0">
                  <a:pos x="26" y="25"/>
                </a:cxn>
                <a:cxn ang="0">
                  <a:pos x="28" y="18"/>
                </a:cxn>
                <a:cxn ang="0">
                  <a:pos x="30" y="12"/>
                </a:cxn>
                <a:cxn ang="0">
                  <a:pos x="31" y="5"/>
                </a:cxn>
                <a:cxn ang="0">
                  <a:pos x="31" y="5"/>
                </a:cxn>
                <a:cxn ang="0">
                  <a:pos x="30" y="2"/>
                </a:cxn>
                <a:cxn ang="0">
                  <a:pos x="28" y="1"/>
                </a:cxn>
                <a:cxn ang="0">
                  <a:pos x="24" y="0"/>
                </a:cxn>
                <a:cxn ang="0">
                  <a:pos x="21" y="1"/>
                </a:cxn>
                <a:cxn ang="0">
                  <a:pos x="19" y="2"/>
                </a:cxn>
                <a:cxn ang="0">
                  <a:pos x="19" y="5"/>
                </a:cxn>
                <a:cxn ang="0">
                  <a:pos x="19" y="5"/>
                </a:cxn>
              </a:cxnLst>
              <a:rect l="0" t="0" r="r" b="b"/>
              <a:pathLst>
                <a:path w="31" h="56">
                  <a:moveTo>
                    <a:pt x="19" y="5"/>
                  </a:moveTo>
                  <a:lnTo>
                    <a:pt x="19" y="5"/>
                  </a:lnTo>
                  <a:lnTo>
                    <a:pt x="18" y="10"/>
                  </a:lnTo>
                  <a:lnTo>
                    <a:pt x="17" y="15"/>
                  </a:lnTo>
                  <a:lnTo>
                    <a:pt x="14" y="21"/>
                  </a:lnTo>
                  <a:lnTo>
                    <a:pt x="11" y="26"/>
                  </a:lnTo>
                  <a:lnTo>
                    <a:pt x="11" y="26"/>
                  </a:lnTo>
                  <a:lnTo>
                    <a:pt x="7" y="31"/>
                  </a:lnTo>
                  <a:lnTo>
                    <a:pt x="5" y="36"/>
                  </a:lnTo>
                  <a:lnTo>
                    <a:pt x="1" y="48"/>
                  </a:lnTo>
                  <a:lnTo>
                    <a:pt x="1" y="48"/>
                  </a:lnTo>
                  <a:lnTo>
                    <a:pt x="0" y="51"/>
                  </a:lnTo>
                  <a:lnTo>
                    <a:pt x="1" y="52"/>
                  </a:lnTo>
                  <a:lnTo>
                    <a:pt x="4" y="56"/>
                  </a:lnTo>
                  <a:lnTo>
                    <a:pt x="7" y="56"/>
                  </a:lnTo>
                  <a:lnTo>
                    <a:pt x="9" y="56"/>
                  </a:lnTo>
                  <a:lnTo>
                    <a:pt x="10" y="53"/>
                  </a:lnTo>
                  <a:lnTo>
                    <a:pt x="10" y="53"/>
                  </a:lnTo>
                  <a:lnTo>
                    <a:pt x="17" y="40"/>
                  </a:lnTo>
                  <a:lnTo>
                    <a:pt x="17" y="40"/>
                  </a:lnTo>
                  <a:lnTo>
                    <a:pt x="19" y="35"/>
                  </a:lnTo>
                  <a:lnTo>
                    <a:pt x="22" y="30"/>
                  </a:lnTo>
                  <a:lnTo>
                    <a:pt x="22" y="30"/>
                  </a:lnTo>
                  <a:lnTo>
                    <a:pt x="26" y="25"/>
                  </a:lnTo>
                  <a:lnTo>
                    <a:pt x="28" y="18"/>
                  </a:lnTo>
                  <a:lnTo>
                    <a:pt x="30" y="12"/>
                  </a:lnTo>
                  <a:lnTo>
                    <a:pt x="31" y="5"/>
                  </a:lnTo>
                  <a:lnTo>
                    <a:pt x="31" y="5"/>
                  </a:lnTo>
                  <a:lnTo>
                    <a:pt x="30" y="2"/>
                  </a:lnTo>
                  <a:lnTo>
                    <a:pt x="28" y="1"/>
                  </a:lnTo>
                  <a:lnTo>
                    <a:pt x="24" y="0"/>
                  </a:lnTo>
                  <a:lnTo>
                    <a:pt x="21" y="1"/>
                  </a:lnTo>
                  <a:lnTo>
                    <a:pt x="19" y="2"/>
                  </a:lnTo>
                  <a:lnTo>
                    <a:pt x="19" y="5"/>
                  </a:lnTo>
                  <a:lnTo>
                    <a:pt x="19"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2" name="Freeform 94"/>
            <p:cNvSpPr/>
            <p:nvPr/>
          </p:nvSpPr>
          <p:spPr bwMode="auto">
            <a:xfrm>
              <a:off x="5861051" y="4467225"/>
              <a:ext cx="14288" cy="22225"/>
            </a:xfrm>
            <a:custGeom>
              <a:avLst/>
              <a:gdLst/>
              <a:ahLst/>
              <a:cxnLst>
                <a:cxn ang="0">
                  <a:pos x="26" y="4"/>
                </a:cxn>
                <a:cxn ang="0">
                  <a:pos x="26" y="4"/>
                </a:cxn>
                <a:cxn ang="0">
                  <a:pos x="21" y="16"/>
                </a:cxn>
                <a:cxn ang="0">
                  <a:pos x="14" y="27"/>
                </a:cxn>
                <a:cxn ang="0">
                  <a:pos x="7" y="38"/>
                </a:cxn>
                <a:cxn ang="0">
                  <a:pos x="0" y="48"/>
                </a:cxn>
                <a:cxn ang="0">
                  <a:pos x="0" y="48"/>
                </a:cxn>
                <a:cxn ang="0">
                  <a:pos x="0" y="51"/>
                </a:cxn>
                <a:cxn ang="0">
                  <a:pos x="0" y="54"/>
                </a:cxn>
                <a:cxn ang="0">
                  <a:pos x="3" y="56"/>
                </a:cxn>
                <a:cxn ang="0">
                  <a:pos x="7" y="58"/>
                </a:cxn>
                <a:cxn ang="0">
                  <a:pos x="9" y="56"/>
                </a:cxn>
                <a:cxn ang="0">
                  <a:pos x="10" y="54"/>
                </a:cxn>
                <a:cxn ang="0">
                  <a:pos x="10" y="54"/>
                </a:cxn>
                <a:cxn ang="0">
                  <a:pos x="17" y="43"/>
                </a:cxn>
                <a:cxn ang="0">
                  <a:pos x="25" y="31"/>
                </a:cxn>
                <a:cxn ang="0">
                  <a:pos x="33" y="20"/>
                </a:cxn>
                <a:cxn ang="0">
                  <a:pos x="38" y="7"/>
                </a:cxn>
                <a:cxn ang="0">
                  <a:pos x="38" y="7"/>
                </a:cxn>
                <a:cxn ang="0">
                  <a:pos x="38" y="5"/>
                </a:cxn>
                <a:cxn ang="0">
                  <a:pos x="37" y="3"/>
                </a:cxn>
                <a:cxn ang="0">
                  <a:pos x="34" y="0"/>
                </a:cxn>
                <a:cxn ang="0">
                  <a:pos x="29" y="0"/>
                </a:cxn>
                <a:cxn ang="0">
                  <a:pos x="27" y="1"/>
                </a:cxn>
                <a:cxn ang="0">
                  <a:pos x="26" y="4"/>
                </a:cxn>
                <a:cxn ang="0">
                  <a:pos x="26" y="4"/>
                </a:cxn>
              </a:cxnLst>
              <a:rect l="0" t="0" r="r" b="b"/>
              <a:pathLst>
                <a:path w="38" h="58">
                  <a:moveTo>
                    <a:pt x="26" y="4"/>
                  </a:moveTo>
                  <a:lnTo>
                    <a:pt x="26" y="4"/>
                  </a:lnTo>
                  <a:lnTo>
                    <a:pt x="21" y="16"/>
                  </a:lnTo>
                  <a:lnTo>
                    <a:pt x="14" y="27"/>
                  </a:lnTo>
                  <a:lnTo>
                    <a:pt x="7" y="38"/>
                  </a:lnTo>
                  <a:lnTo>
                    <a:pt x="0" y="48"/>
                  </a:lnTo>
                  <a:lnTo>
                    <a:pt x="0" y="48"/>
                  </a:lnTo>
                  <a:lnTo>
                    <a:pt x="0" y="51"/>
                  </a:lnTo>
                  <a:lnTo>
                    <a:pt x="0" y="54"/>
                  </a:lnTo>
                  <a:lnTo>
                    <a:pt x="3" y="56"/>
                  </a:lnTo>
                  <a:lnTo>
                    <a:pt x="7" y="58"/>
                  </a:lnTo>
                  <a:lnTo>
                    <a:pt x="9" y="56"/>
                  </a:lnTo>
                  <a:lnTo>
                    <a:pt x="10" y="54"/>
                  </a:lnTo>
                  <a:lnTo>
                    <a:pt x="10" y="54"/>
                  </a:lnTo>
                  <a:lnTo>
                    <a:pt x="17" y="43"/>
                  </a:lnTo>
                  <a:lnTo>
                    <a:pt x="25" y="31"/>
                  </a:lnTo>
                  <a:lnTo>
                    <a:pt x="33" y="20"/>
                  </a:lnTo>
                  <a:lnTo>
                    <a:pt x="38" y="7"/>
                  </a:lnTo>
                  <a:lnTo>
                    <a:pt x="38" y="7"/>
                  </a:lnTo>
                  <a:lnTo>
                    <a:pt x="38" y="5"/>
                  </a:lnTo>
                  <a:lnTo>
                    <a:pt x="37" y="3"/>
                  </a:lnTo>
                  <a:lnTo>
                    <a:pt x="34" y="0"/>
                  </a:lnTo>
                  <a:lnTo>
                    <a:pt x="29" y="0"/>
                  </a:lnTo>
                  <a:lnTo>
                    <a:pt x="27" y="1"/>
                  </a:lnTo>
                  <a:lnTo>
                    <a:pt x="26" y="4"/>
                  </a:lnTo>
                  <a:lnTo>
                    <a:pt x="2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3" name="Freeform 95"/>
            <p:cNvSpPr/>
            <p:nvPr/>
          </p:nvSpPr>
          <p:spPr bwMode="auto">
            <a:xfrm>
              <a:off x="5889626" y="4467225"/>
              <a:ext cx="12700" cy="26988"/>
            </a:xfrm>
            <a:custGeom>
              <a:avLst/>
              <a:gdLst/>
              <a:ahLst/>
              <a:cxnLst>
                <a:cxn ang="0">
                  <a:pos x="22" y="5"/>
                </a:cxn>
                <a:cxn ang="0">
                  <a:pos x="22" y="5"/>
                </a:cxn>
                <a:cxn ang="0">
                  <a:pos x="22" y="13"/>
                </a:cxn>
                <a:cxn ang="0">
                  <a:pos x="21" y="20"/>
                </a:cxn>
                <a:cxn ang="0">
                  <a:pos x="16" y="34"/>
                </a:cxn>
                <a:cxn ang="0">
                  <a:pos x="9" y="47"/>
                </a:cxn>
                <a:cxn ang="0">
                  <a:pos x="1" y="60"/>
                </a:cxn>
                <a:cxn ang="0">
                  <a:pos x="1" y="60"/>
                </a:cxn>
                <a:cxn ang="0">
                  <a:pos x="0" y="61"/>
                </a:cxn>
                <a:cxn ang="0">
                  <a:pos x="0" y="64"/>
                </a:cxn>
                <a:cxn ang="0">
                  <a:pos x="1" y="65"/>
                </a:cxn>
                <a:cxn ang="0">
                  <a:pos x="3" y="67"/>
                </a:cxn>
                <a:cxn ang="0">
                  <a:pos x="6" y="68"/>
                </a:cxn>
                <a:cxn ang="0">
                  <a:pos x="9" y="67"/>
                </a:cxn>
                <a:cxn ang="0">
                  <a:pos x="10" y="65"/>
                </a:cxn>
                <a:cxn ang="0">
                  <a:pos x="10" y="65"/>
                </a:cxn>
                <a:cxn ang="0">
                  <a:pos x="20" y="52"/>
                </a:cxn>
                <a:cxn ang="0">
                  <a:pos x="26" y="37"/>
                </a:cxn>
                <a:cxn ang="0">
                  <a:pos x="31" y="21"/>
                </a:cxn>
                <a:cxn ang="0">
                  <a:pos x="34" y="13"/>
                </a:cxn>
                <a:cxn ang="0">
                  <a:pos x="34" y="5"/>
                </a:cxn>
                <a:cxn ang="0">
                  <a:pos x="34" y="5"/>
                </a:cxn>
                <a:cxn ang="0">
                  <a:pos x="34" y="3"/>
                </a:cxn>
                <a:cxn ang="0">
                  <a:pos x="33" y="1"/>
                </a:cxn>
                <a:cxn ang="0">
                  <a:pos x="29" y="0"/>
                </a:cxn>
                <a:cxn ang="0">
                  <a:pos x="25" y="1"/>
                </a:cxn>
                <a:cxn ang="0">
                  <a:pos x="23" y="3"/>
                </a:cxn>
                <a:cxn ang="0">
                  <a:pos x="22" y="5"/>
                </a:cxn>
                <a:cxn ang="0">
                  <a:pos x="22" y="5"/>
                </a:cxn>
              </a:cxnLst>
              <a:rect l="0" t="0" r="r" b="b"/>
              <a:pathLst>
                <a:path w="34" h="68">
                  <a:moveTo>
                    <a:pt x="22" y="5"/>
                  </a:moveTo>
                  <a:lnTo>
                    <a:pt x="22" y="5"/>
                  </a:lnTo>
                  <a:lnTo>
                    <a:pt x="22" y="13"/>
                  </a:lnTo>
                  <a:lnTo>
                    <a:pt x="21" y="20"/>
                  </a:lnTo>
                  <a:lnTo>
                    <a:pt x="16" y="34"/>
                  </a:lnTo>
                  <a:lnTo>
                    <a:pt x="9" y="47"/>
                  </a:lnTo>
                  <a:lnTo>
                    <a:pt x="1" y="60"/>
                  </a:lnTo>
                  <a:lnTo>
                    <a:pt x="1" y="60"/>
                  </a:lnTo>
                  <a:lnTo>
                    <a:pt x="0" y="61"/>
                  </a:lnTo>
                  <a:lnTo>
                    <a:pt x="0" y="64"/>
                  </a:lnTo>
                  <a:lnTo>
                    <a:pt x="1" y="65"/>
                  </a:lnTo>
                  <a:lnTo>
                    <a:pt x="3" y="67"/>
                  </a:lnTo>
                  <a:lnTo>
                    <a:pt x="6" y="68"/>
                  </a:lnTo>
                  <a:lnTo>
                    <a:pt x="9" y="67"/>
                  </a:lnTo>
                  <a:lnTo>
                    <a:pt x="10" y="65"/>
                  </a:lnTo>
                  <a:lnTo>
                    <a:pt x="10" y="65"/>
                  </a:lnTo>
                  <a:lnTo>
                    <a:pt x="20" y="52"/>
                  </a:lnTo>
                  <a:lnTo>
                    <a:pt x="26" y="37"/>
                  </a:lnTo>
                  <a:lnTo>
                    <a:pt x="31" y="21"/>
                  </a:lnTo>
                  <a:lnTo>
                    <a:pt x="34" y="13"/>
                  </a:lnTo>
                  <a:lnTo>
                    <a:pt x="34" y="5"/>
                  </a:lnTo>
                  <a:lnTo>
                    <a:pt x="34" y="5"/>
                  </a:lnTo>
                  <a:lnTo>
                    <a:pt x="34" y="3"/>
                  </a:lnTo>
                  <a:lnTo>
                    <a:pt x="33" y="1"/>
                  </a:lnTo>
                  <a:lnTo>
                    <a:pt x="29" y="0"/>
                  </a:lnTo>
                  <a:lnTo>
                    <a:pt x="25" y="1"/>
                  </a:lnTo>
                  <a:lnTo>
                    <a:pt x="23" y="3"/>
                  </a:lnTo>
                  <a:lnTo>
                    <a:pt x="22" y="5"/>
                  </a:lnTo>
                  <a:lnTo>
                    <a:pt x="22"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4" name="Freeform 96"/>
            <p:cNvSpPr/>
            <p:nvPr/>
          </p:nvSpPr>
          <p:spPr bwMode="auto">
            <a:xfrm>
              <a:off x="5832476" y="4108450"/>
              <a:ext cx="7938" cy="33338"/>
            </a:xfrm>
            <a:custGeom>
              <a:avLst/>
              <a:gdLst/>
              <a:ahLst/>
              <a:cxnLst>
                <a:cxn ang="0">
                  <a:pos x="6" y="6"/>
                </a:cxn>
                <a:cxn ang="0">
                  <a:pos x="6" y="6"/>
                </a:cxn>
                <a:cxn ang="0">
                  <a:pos x="6" y="24"/>
                </a:cxn>
                <a:cxn ang="0">
                  <a:pos x="3" y="43"/>
                </a:cxn>
                <a:cxn ang="0">
                  <a:pos x="2" y="62"/>
                </a:cxn>
                <a:cxn ang="0">
                  <a:pos x="0" y="80"/>
                </a:cxn>
                <a:cxn ang="0">
                  <a:pos x="0" y="80"/>
                </a:cxn>
                <a:cxn ang="0">
                  <a:pos x="0" y="83"/>
                </a:cxn>
                <a:cxn ang="0">
                  <a:pos x="2" y="84"/>
                </a:cxn>
                <a:cxn ang="0">
                  <a:pos x="6" y="85"/>
                </a:cxn>
                <a:cxn ang="0">
                  <a:pos x="10" y="84"/>
                </a:cxn>
                <a:cxn ang="0">
                  <a:pos x="11" y="83"/>
                </a:cxn>
                <a:cxn ang="0">
                  <a:pos x="12" y="80"/>
                </a:cxn>
                <a:cxn ang="0">
                  <a:pos x="12" y="80"/>
                </a:cxn>
                <a:cxn ang="0">
                  <a:pos x="12" y="62"/>
                </a:cxn>
                <a:cxn ang="0">
                  <a:pos x="15" y="43"/>
                </a:cxn>
                <a:cxn ang="0">
                  <a:pos x="16" y="24"/>
                </a:cxn>
                <a:cxn ang="0">
                  <a:pos x="17" y="6"/>
                </a:cxn>
                <a:cxn ang="0">
                  <a:pos x="17" y="6"/>
                </a:cxn>
                <a:cxn ang="0">
                  <a:pos x="17" y="3"/>
                </a:cxn>
                <a:cxn ang="0">
                  <a:pos x="16" y="2"/>
                </a:cxn>
                <a:cxn ang="0">
                  <a:pos x="12" y="0"/>
                </a:cxn>
                <a:cxn ang="0">
                  <a:pos x="8" y="2"/>
                </a:cxn>
                <a:cxn ang="0">
                  <a:pos x="7" y="3"/>
                </a:cxn>
                <a:cxn ang="0">
                  <a:pos x="6" y="6"/>
                </a:cxn>
                <a:cxn ang="0">
                  <a:pos x="6" y="6"/>
                </a:cxn>
              </a:cxnLst>
              <a:rect l="0" t="0" r="r" b="b"/>
              <a:pathLst>
                <a:path w="17" h="85">
                  <a:moveTo>
                    <a:pt x="6" y="6"/>
                  </a:moveTo>
                  <a:lnTo>
                    <a:pt x="6" y="6"/>
                  </a:lnTo>
                  <a:lnTo>
                    <a:pt x="6" y="24"/>
                  </a:lnTo>
                  <a:lnTo>
                    <a:pt x="3" y="43"/>
                  </a:lnTo>
                  <a:lnTo>
                    <a:pt x="2" y="62"/>
                  </a:lnTo>
                  <a:lnTo>
                    <a:pt x="0" y="80"/>
                  </a:lnTo>
                  <a:lnTo>
                    <a:pt x="0" y="80"/>
                  </a:lnTo>
                  <a:lnTo>
                    <a:pt x="0" y="83"/>
                  </a:lnTo>
                  <a:lnTo>
                    <a:pt x="2" y="84"/>
                  </a:lnTo>
                  <a:lnTo>
                    <a:pt x="6" y="85"/>
                  </a:lnTo>
                  <a:lnTo>
                    <a:pt x="10" y="84"/>
                  </a:lnTo>
                  <a:lnTo>
                    <a:pt x="11" y="83"/>
                  </a:lnTo>
                  <a:lnTo>
                    <a:pt x="12" y="80"/>
                  </a:lnTo>
                  <a:lnTo>
                    <a:pt x="12" y="80"/>
                  </a:lnTo>
                  <a:lnTo>
                    <a:pt x="12" y="62"/>
                  </a:lnTo>
                  <a:lnTo>
                    <a:pt x="15" y="43"/>
                  </a:lnTo>
                  <a:lnTo>
                    <a:pt x="16" y="24"/>
                  </a:lnTo>
                  <a:lnTo>
                    <a:pt x="17" y="6"/>
                  </a:lnTo>
                  <a:lnTo>
                    <a:pt x="17" y="6"/>
                  </a:lnTo>
                  <a:lnTo>
                    <a:pt x="17" y="3"/>
                  </a:lnTo>
                  <a:lnTo>
                    <a:pt x="16" y="2"/>
                  </a:lnTo>
                  <a:lnTo>
                    <a:pt x="12" y="0"/>
                  </a:lnTo>
                  <a:lnTo>
                    <a:pt x="8" y="2"/>
                  </a:lnTo>
                  <a:lnTo>
                    <a:pt x="7" y="3"/>
                  </a:lnTo>
                  <a:lnTo>
                    <a:pt x="6" y="6"/>
                  </a:lnTo>
                  <a:lnTo>
                    <a:pt x="6"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5" name="Freeform 97"/>
            <p:cNvSpPr/>
            <p:nvPr/>
          </p:nvSpPr>
          <p:spPr bwMode="auto">
            <a:xfrm>
              <a:off x="5878513" y="4127500"/>
              <a:ext cx="4763" cy="33338"/>
            </a:xfrm>
            <a:custGeom>
              <a:avLst/>
              <a:gdLst/>
              <a:ahLst/>
              <a:cxnLst>
                <a:cxn ang="0">
                  <a:pos x="0" y="5"/>
                </a:cxn>
                <a:cxn ang="0">
                  <a:pos x="0" y="80"/>
                </a:cxn>
                <a:cxn ang="0">
                  <a:pos x="0" y="80"/>
                </a:cxn>
                <a:cxn ang="0">
                  <a:pos x="1" y="82"/>
                </a:cxn>
                <a:cxn ang="0">
                  <a:pos x="3" y="84"/>
                </a:cxn>
                <a:cxn ang="0">
                  <a:pos x="7" y="85"/>
                </a:cxn>
                <a:cxn ang="0">
                  <a:pos x="11" y="84"/>
                </a:cxn>
                <a:cxn ang="0">
                  <a:pos x="12" y="82"/>
                </a:cxn>
                <a:cxn ang="0">
                  <a:pos x="12" y="80"/>
                </a:cxn>
                <a:cxn ang="0">
                  <a:pos x="12" y="5"/>
                </a:cxn>
                <a:cxn ang="0">
                  <a:pos x="12" y="5"/>
                </a:cxn>
                <a:cxn ang="0">
                  <a:pos x="12" y="3"/>
                </a:cxn>
                <a:cxn ang="0">
                  <a:pos x="11" y="1"/>
                </a:cxn>
                <a:cxn ang="0">
                  <a:pos x="7" y="0"/>
                </a:cxn>
                <a:cxn ang="0">
                  <a:pos x="3" y="1"/>
                </a:cxn>
                <a:cxn ang="0">
                  <a:pos x="1" y="3"/>
                </a:cxn>
                <a:cxn ang="0">
                  <a:pos x="0" y="5"/>
                </a:cxn>
                <a:cxn ang="0">
                  <a:pos x="0" y="5"/>
                </a:cxn>
              </a:cxnLst>
              <a:rect l="0" t="0" r="r" b="b"/>
              <a:pathLst>
                <a:path w="12" h="85">
                  <a:moveTo>
                    <a:pt x="0" y="5"/>
                  </a:moveTo>
                  <a:lnTo>
                    <a:pt x="0" y="80"/>
                  </a:lnTo>
                  <a:lnTo>
                    <a:pt x="0" y="80"/>
                  </a:lnTo>
                  <a:lnTo>
                    <a:pt x="1" y="82"/>
                  </a:lnTo>
                  <a:lnTo>
                    <a:pt x="3" y="84"/>
                  </a:lnTo>
                  <a:lnTo>
                    <a:pt x="7" y="85"/>
                  </a:lnTo>
                  <a:lnTo>
                    <a:pt x="11" y="84"/>
                  </a:lnTo>
                  <a:lnTo>
                    <a:pt x="12" y="82"/>
                  </a:lnTo>
                  <a:lnTo>
                    <a:pt x="12" y="80"/>
                  </a:lnTo>
                  <a:lnTo>
                    <a:pt x="12" y="5"/>
                  </a:lnTo>
                  <a:lnTo>
                    <a:pt x="12" y="5"/>
                  </a:lnTo>
                  <a:lnTo>
                    <a:pt x="12" y="3"/>
                  </a:lnTo>
                  <a:lnTo>
                    <a:pt x="11" y="1"/>
                  </a:lnTo>
                  <a:lnTo>
                    <a:pt x="7" y="0"/>
                  </a:lnTo>
                  <a:lnTo>
                    <a:pt x="3" y="1"/>
                  </a:lnTo>
                  <a:lnTo>
                    <a:pt x="1" y="3"/>
                  </a:lnTo>
                  <a:lnTo>
                    <a:pt x="0" y="5"/>
                  </a:lnTo>
                  <a:lnTo>
                    <a:pt x="0"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6" name="Freeform 98"/>
            <p:cNvSpPr/>
            <p:nvPr/>
          </p:nvSpPr>
          <p:spPr bwMode="auto">
            <a:xfrm>
              <a:off x="5921376" y="4151313"/>
              <a:ext cx="4763" cy="31750"/>
            </a:xfrm>
            <a:custGeom>
              <a:avLst/>
              <a:gdLst/>
              <a:ahLst/>
              <a:cxnLst>
                <a:cxn ang="0">
                  <a:pos x="0" y="5"/>
                </a:cxn>
                <a:cxn ang="0">
                  <a:pos x="0" y="74"/>
                </a:cxn>
                <a:cxn ang="0">
                  <a:pos x="0" y="74"/>
                </a:cxn>
                <a:cxn ang="0">
                  <a:pos x="0" y="76"/>
                </a:cxn>
                <a:cxn ang="0">
                  <a:pos x="1" y="78"/>
                </a:cxn>
                <a:cxn ang="0">
                  <a:pos x="5" y="80"/>
                </a:cxn>
                <a:cxn ang="0">
                  <a:pos x="9" y="78"/>
                </a:cxn>
                <a:cxn ang="0">
                  <a:pos x="10" y="76"/>
                </a:cxn>
                <a:cxn ang="0">
                  <a:pos x="11" y="74"/>
                </a:cxn>
                <a:cxn ang="0">
                  <a:pos x="11" y="5"/>
                </a:cxn>
                <a:cxn ang="0">
                  <a:pos x="11" y="5"/>
                </a:cxn>
                <a:cxn ang="0">
                  <a:pos x="10" y="2"/>
                </a:cxn>
                <a:cxn ang="0">
                  <a:pos x="9" y="1"/>
                </a:cxn>
                <a:cxn ang="0">
                  <a:pos x="5" y="0"/>
                </a:cxn>
                <a:cxn ang="0">
                  <a:pos x="1" y="1"/>
                </a:cxn>
                <a:cxn ang="0">
                  <a:pos x="0" y="2"/>
                </a:cxn>
                <a:cxn ang="0">
                  <a:pos x="0" y="5"/>
                </a:cxn>
                <a:cxn ang="0">
                  <a:pos x="0" y="5"/>
                </a:cxn>
              </a:cxnLst>
              <a:rect l="0" t="0" r="r" b="b"/>
              <a:pathLst>
                <a:path w="11" h="80">
                  <a:moveTo>
                    <a:pt x="0" y="5"/>
                  </a:moveTo>
                  <a:lnTo>
                    <a:pt x="0" y="74"/>
                  </a:lnTo>
                  <a:lnTo>
                    <a:pt x="0" y="74"/>
                  </a:lnTo>
                  <a:lnTo>
                    <a:pt x="0" y="76"/>
                  </a:lnTo>
                  <a:lnTo>
                    <a:pt x="1" y="78"/>
                  </a:lnTo>
                  <a:lnTo>
                    <a:pt x="5" y="80"/>
                  </a:lnTo>
                  <a:lnTo>
                    <a:pt x="9" y="78"/>
                  </a:lnTo>
                  <a:lnTo>
                    <a:pt x="10" y="76"/>
                  </a:lnTo>
                  <a:lnTo>
                    <a:pt x="11" y="74"/>
                  </a:lnTo>
                  <a:lnTo>
                    <a:pt x="11" y="5"/>
                  </a:lnTo>
                  <a:lnTo>
                    <a:pt x="11" y="5"/>
                  </a:lnTo>
                  <a:lnTo>
                    <a:pt x="10" y="2"/>
                  </a:lnTo>
                  <a:lnTo>
                    <a:pt x="9" y="1"/>
                  </a:lnTo>
                  <a:lnTo>
                    <a:pt x="5" y="0"/>
                  </a:lnTo>
                  <a:lnTo>
                    <a:pt x="1" y="1"/>
                  </a:lnTo>
                  <a:lnTo>
                    <a:pt x="0" y="2"/>
                  </a:lnTo>
                  <a:lnTo>
                    <a:pt x="0" y="5"/>
                  </a:lnTo>
                  <a:lnTo>
                    <a:pt x="0"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7" name="Freeform 99"/>
            <p:cNvSpPr/>
            <p:nvPr/>
          </p:nvSpPr>
          <p:spPr bwMode="auto">
            <a:xfrm>
              <a:off x="5343526" y="4129088"/>
              <a:ext cx="7938" cy="25400"/>
            </a:xfrm>
            <a:custGeom>
              <a:avLst/>
              <a:gdLst/>
              <a:ahLst/>
              <a:cxnLst>
                <a:cxn ang="0">
                  <a:pos x="10" y="3"/>
                </a:cxn>
                <a:cxn ang="0">
                  <a:pos x="10" y="3"/>
                </a:cxn>
                <a:cxn ang="0">
                  <a:pos x="9" y="2"/>
                </a:cxn>
                <a:cxn ang="0">
                  <a:pos x="6" y="0"/>
                </a:cxn>
                <a:cxn ang="0">
                  <a:pos x="2" y="2"/>
                </a:cxn>
                <a:cxn ang="0">
                  <a:pos x="0" y="4"/>
                </a:cxn>
                <a:cxn ang="0">
                  <a:pos x="0" y="7"/>
                </a:cxn>
                <a:cxn ang="0">
                  <a:pos x="1" y="9"/>
                </a:cxn>
                <a:cxn ang="0">
                  <a:pos x="1" y="9"/>
                </a:cxn>
                <a:cxn ang="0">
                  <a:pos x="4" y="15"/>
                </a:cxn>
                <a:cxn ang="0">
                  <a:pos x="5" y="21"/>
                </a:cxn>
                <a:cxn ang="0">
                  <a:pos x="6" y="33"/>
                </a:cxn>
                <a:cxn ang="0">
                  <a:pos x="5" y="58"/>
                </a:cxn>
                <a:cxn ang="0">
                  <a:pos x="5" y="58"/>
                </a:cxn>
                <a:cxn ang="0">
                  <a:pos x="6" y="60"/>
                </a:cxn>
                <a:cxn ang="0">
                  <a:pos x="8" y="62"/>
                </a:cxn>
                <a:cxn ang="0">
                  <a:pos x="12" y="63"/>
                </a:cxn>
                <a:cxn ang="0">
                  <a:pos x="16" y="62"/>
                </a:cxn>
                <a:cxn ang="0">
                  <a:pos x="17" y="60"/>
                </a:cxn>
                <a:cxn ang="0">
                  <a:pos x="17" y="58"/>
                </a:cxn>
                <a:cxn ang="0">
                  <a:pos x="17" y="58"/>
                </a:cxn>
                <a:cxn ang="0">
                  <a:pos x="18" y="43"/>
                </a:cxn>
                <a:cxn ang="0">
                  <a:pos x="18" y="30"/>
                </a:cxn>
                <a:cxn ang="0">
                  <a:pos x="16" y="16"/>
                </a:cxn>
                <a:cxn ang="0">
                  <a:pos x="14" y="9"/>
                </a:cxn>
                <a:cxn ang="0">
                  <a:pos x="10" y="3"/>
                </a:cxn>
                <a:cxn ang="0">
                  <a:pos x="10" y="3"/>
                </a:cxn>
              </a:cxnLst>
              <a:rect l="0" t="0" r="r" b="b"/>
              <a:pathLst>
                <a:path w="18" h="63">
                  <a:moveTo>
                    <a:pt x="10" y="3"/>
                  </a:moveTo>
                  <a:lnTo>
                    <a:pt x="10" y="3"/>
                  </a:lnTo>
                  <a:lnTo>
                    <a:pt x="9" y="2"/>
                  </a:lnTo>
                  <a:lnTo>
                    <a:pt x="6" y="0"/>
                  </a:lnTo>
                  <a:lnTo>
                    <a:pt x="2" y="2"/>
                  </a:lnTo>
                  <a:lnTo>
                    <a:pt x="0" y="4"/>
                  </a:lnTo>
                  <a:lnTo>
                    <a:pt x="0" y="7"/>
                  </a:lnTo>
                  <a:lnTo>
                    <a:pt x="1" y="9"/>
                  </a:lnTo>
                  <a:lnTo>
                    <a:pt x="1" y="9"/>
                  </a:lnTo>
                  <a:lnTo>
                    <a:pt x="4" y="15"/>
                  </a:lnTo>
                  <a:lnTo>
                    <a:pt x="5" y="21"/>
                  </a:lnTo>
                  <a:lnTo>
                    <a:pt x="6" y="33"/>
                  </a:lnTo>
                  <a:lnTo>
                    <a:pt x="5" y="58"/>
                  </a:lnTo>
                  <a:lnTo>
                    <a:pt x="5" y="58"/>
                  </a:lnTo>
                  <a:lnTo>
                    <a:pt x="6" y="60"/>
                  </a:lnTo>
                  <a:lnTo>
                    <a:pt x="8" y="62"/>
                  </a:lnTo>
                  <a:lnTo>
                    <a:pt x="12" y="63"/>
                  </a:lnTo>
                  <a:lnTo>
                    <a:pt x="16" y="62"/>
                  </a:lnTo>
                  <a:lnTo>
                    <a:pt x="17" y="60"/>
                  </a:lnTo>
                  <a:lnTo>
                    <a:pt x="17" y="58"/>
                  </a:lnTo>
                  <a:lnTo>
                    <a:pt x="17" y="58"/>
                  </a:lnTo>
                  <a:lnTo>
                    <a:pt x="18" y="43"/>
                  </a:lnTo>
                  <a:lnTo>
                    <a:pt x="18" y="30"/>
                  </a:lnTo>
                  <a:lnTo>
                    <a:pt x="16" y="16"/>
                  </a:lnTo>
                  <a:lnTo>
                    <a:pt x="14" y="9"/>
                  </a:lnTo>
                  <a:lnTo>
                    <a:pt x="10" y="3"/>
                  </a:lnTo>
                  <a:lnTo>
                    <a:pt x="10"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8" name="Freeform 100"/>
            <p:cNvSpPr/>
            <p:nvPr/>
          </p:nvSpPr>
          <p:spPr bwMode="auto">
            <a:xfrm>
              <a:off x="5470526" y="4203700"/>
              <a:ext cx="4763" cy="31750"/>
            </a:xfrm>
            <a:custGeom>
              <a:avLst/>
              <a:gdLst/>
              <a:ahLst/>
              <a:cxnLst>
                <a:cxn ang="0">
                  <a:pos x="0" y="6"/>
                </a:cxn>
                <a:cxn ang="0">
                  <a:pos x="0" y="74"/>
                </a:cxn>
                <a:cxn ang="0">
                  <a:pos x="0" y="74"/>
                </a:cxn>
                <a:cxn ang="0">
                  <a:pos x="0" y="77"/>
                </a:cxn>
                <a:cxn ang="0">
                  <a:pos x="2" y="78"/>
                </a:cxn>
                <a:cxn ang="0">
                  <a:pos x="6" y="79"/>
                </a:cxn>
                <a:cxn ang="0">
                  <a:pos x="9" y="78"/>
                </a:cxn>
                <a:cxn ang="0">
                  <a:pos x="11" y="77"/>
                </a:cxn>
                <a:cxn ang="0">
                  <a:pos x="11" y="74"/>
                </a:cxn>
                <a:cxn ang="0">
                  <a:pos x="11" y="6"/>
                </a:cxn>
                <a:cxn ang="0">
                  <a:pos x="11" y="6"/>
                </a:cxn>
                <a:cxn ang="0">
                  <a:pos x="11" y="4"/>
                </a:cxn>
                <a:cxn ang="0">
                  <a:pos x="9" y="1"/>
                </a:cxn>
                <a:cxn ang="0">
                  <a:pos x="6" y="0"/>
                </a:cxn>
                <a:cxn ang="0">
                  <a:pos x="2" y="1"/>
                </a:cxn>
                <a:cxn ang="0">
                  <a:pos x="0" y="4"/>
                </a:cxn>
                <a:cxn ang="0">
                  <a:pos x="0" y="6"/>
                </a:cxn>
                <a:cxn ang="0">
                  <a:pos x="0" y="6"/>
                </a:cxn>
              </a:cxnLst>
              <a:rect l="0" t="0" r="r" b="b"/>
              <a:pathLst>
                <a:path w="11" h="79">
                  <a:moveTo>
                    <a:pt x="0" y="6"/>
                  </a:moveTo>
                  <a:lnTo>
                    <a:pt x="0" y="74"/>
                  </a:lnTo>
                  <a:lnTo>
                    <a:pt x="0" y="74"/>
                  </a:lnTo>
                  <a:lnTo>
                    <a:pt x="0" y="77"/>
                  </a:lnTo>
                  <a:lnTo>
                    <a:pt x="2" y="78"/>
                  </a:lnTo>
                  <a:lnTo>
                    <a:pt x="6" y="79"/>
                  </a:lnTo>
                  <a:lnTo>
                    <a:pt x="9" y="78"/>
                  </a:lnTo>
                  <a:lnTo>
                    <a:pt x="11" y="77"/>
                  </a:lnTo>
                  <a:lnTo>
                    <a:pt x="11" y="74"/>
                  </a:lnTo>
                  <a:lnTo>
                    <a:pt x="11" y="6"/>
                  </a:lnTo>
                  <a:lnTo>
                    <a:pt x="11" y="6"/>
                  </a:lnTo>
                  <a:lnTo>
                    <a:pt x="11" y="4"/>
                  </a:lnTo>
                  <a:lnTo>
                    <a:pt x="9" y="1"/>
                  </a:lnTo>
                  <a:lnTo>
                    <a:pt x="6" y="0"/>
                  </a:lnTo>
                  <a:lnTo>
                    <a:pt x="2" y="1"/>
                  </a:lnTo>
                  <a:lnTo>
                    <a:pt x="0" y="4"/>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89" name="Freeform 101"/>
            <p:cNvSpPr/>
            <p:nvPr/>
          </p:nvSpPr>
          <p:spPr bwMode="auto">
            <a:xfrm>
              <a:off x="5503863" y="4237038"/>
              <a:ext cx="7938" cy="46038"/>
            </a:xfrm>
            <a:custGeom>
              <a:avLst/>
              <a:gdLst/>
              <a:ahLst/>
              <a:cxnLst>
                <a:cxn ang="0">
                  <a:pos x="6" y="5"/>
                </a:cxn>
                <a:cxn ang="0">
                  <a:pos x="6" y="5"/>
                </a:cxn>
                <a:cxn ang="0">
                  <a:pos x="6" y="31"/>
                </a:cxn>
                <a:cxn ang="0">
                  <a:pos x="3" y="56"/>
                </a:cxn>
                <a:cxn ang="0">
                  <a:pos x="2" y="82"/>
                </a:cxn>
                <a:cxn ang="0">
                  <a:pos x="0" y="108"/>
                </a:cxn>
                <a:cxn ang="0">
                  <a:pos x="0" y="108"/>
                </a:cxn>
                <a:cxn ang="0">
                  <a:pos x="0" y="110"/>
                </a:cxn>
                <a:cxn ang="0">
                  <a:pos x="2" y="112"/>
                </a:cxn>
                <a:cxn ang="0">
                  <a:pos x="6" y="114"/>
                </a:cxn>
                <a:cxn ang="0">
                  <a:pos x="9" y="112"/>
                </a:cxn>
                <a:cxn ang="0">
                  <a:pos x="11" y="110"/>
                </a:cxn>
                <a:cxn ang="0">
                  <a:pos x="12" y="108"/>
                </a:cxn>
                <a:cxn ang="0">
                  <a:pos x="12" y="108"/>
                </a:cxn>
                <a:cxn ang="0">
                  <a:pos x="13" y="82"/>
                </a:cxn>
                <a:cxn ang="0">
                  <a:pos x="15" y="56"/>
                </a:cxn>
                <a:cxn ang="0">
                  <a:pos x="16" y="31"/>
                </a:cxn>
                <a:cxn ang="0">
                  <a:pos x="17" y="5"/>
                </a:cxn>
                <a:cxn ang="0">
                  <a:pos x="17" y="5"/>
                </a:cxn>
                <a:cxn ang="0">
                  <a:pos x="17" y="3"/>
                </a:cxn>
                <a:cxn ang="0">
                  <a:pos x="16" y="1"/>
                </a:cxn>
                <a:cxn ang="0">
                  <a:pos x="12" y="0"/>
                </a:cxn>
                <a:cxn ang="0">
                  <a:pos x="8" y="1"/>
                </a:cxn>
                <a:cxn ang="0">
                  <a:pos x="7" y="3"/>
                </a:cxn>
                <a:cxn ang="0">
                  <a:pos x="6" y="5"/>
                </a:cxn>
                <a:cxn ang="0">
                  <a:pos x="6" y="5"/>
                </a:cxn>
              </a:cxnLst>
              <a:rect l="0" t="0" r="r" b="b"/>
              <a:pathLst>
                <a:path w="17" h="114">
                  <a:moveTo>
                    <a:pt x="6" y="5"/>
                  </a:moveTo>
                  <a:lnTo>
                    <a:pt x="6" y="5"/>
                  </a:lnTo>
                  <a:lnTo>
                    <a:pt x="6" y="31"/>
                  </a:lnTo>
                  <a:lnTo>
                    <a:pt x="3" y="56"/>
                  </a:lnTo>
                  <a:lnTo>
                    <a:pt x="2" y="82"/>
                  </a:lnTo>
                  <a:lnTo>
                    <a:pt x="0" y="108"/>
                  </a:lnTo>
                  <a:lnTo>
                    <a:pt x="0" y="108"/>
                  </a:lnTo>
                  <a:lnTo>
                    <a:pt x="0" y="110"/>
                  </a:lnTo>
                  <a:lnTo>
                    <a:pt x="2" y="112"/>
                  </a:lnTo>
                  <a:lnTo>
                    <a:pt x="6" y="114"/>
                  </a:lnTo>
                  <a:lnTo>
                    <a:pt x="9" y="112"/>
                  </a:lnTo>
                  <a:lnTo>
                    <a:pt x="11" y="110"/>
                  </a:lnTo>
                  <a:lnTo>
                    <a:pt x="12" y="108"/>
                  </a:lnTo>
                  <a:lnTo>
                    <a:pt x="12" y="108"/>
                  </a:lnTo>
                  <a:lnTo>
                    <a:pt x="13" y="82"/>
                  </a:lnTo>
                  <a:lnTo>
                    <a:pt x="15" y="56"/>
                  </a:lnTo>
                  <a:lnTo>
                    <a:pt x="16" y="31"/>
                  </a:lnTo>
                  <a:lnTo>
                    <a:pt x="17" y="5"/>
                  </a:lnTo>
                  <a:lnTo>
                    <a:pt x="17" y="5"/>
                  </a:lnTo>
                  <a:lnTo>
                    <a:pt x="17" y="3"/>
                  </a:lnTo>
                  <a:lnTo>
                    <a:pt x="16" y="1"/>
                  </a:lnTo>
                  <a:lnTo>
                    <a:pt x="12" y="0"/>
                  </a:lnTo>
                  <a:lnTo>
                    <a:pt x="8" y="1"/>
                  </a:lnTo>
                  <a:lnTo>
                    <a:pt x="7" y="3"/>
                  </a:lnTo>
                  <a:lnTo>
                    <a:pt x="6" y="5"/>
                  </a:lnTo>
                  <a:lnTo>
                    <a:pt x="6"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0" name="Freeform 102"/>
            <p:cNvSpPr/>
            <p:nvPr/>
          </p:nvSpPr>
          <p:spPr bwMode="auto">
            <a:xfrm>
              <a:off x="5543551" y="4294188"/>
              <a:ext cx="3175" cy="36513"/>
            </a:xfrm>
            <a:custGeom>
              <a:avLst/>
              <a:gdLst/>
              <a:ahLst/>
              <a:cxnLst>
                <a:cxn ang="0">
                  <a:pos x="0" y="6"/>
                </a:cxn>
                <a:cxn ang="0">
                  <a:pos x="0" y="85"/>
                </a:cxn>
                <a:cxn ang="0">
                  <a:pos x="0" y="85"/>
                </a:cxn>
                <a:cxn ang="0">
                  <a:pos x="1" y="88"/>
                </a:cxn>
                <a:cxn ang="0">
                  <a:pos x="3" y="89"/>
                </a:cxn>
                <a:cxn ang="0">
                  <a:pos x="7" y="91"/>
                </a:cxn>
                <a:cxn ang="0">
                  <a:pos x="11" y="89"/>
                </a:cxn>
                <a:cxn ang="0">
                  <a:pos x="12" y="88"/>
                </a:cxn>
                <a:cxn ang="0">
                  <a:pos x="12" y="85"/>
                </a:cxn>
                <a:cxn ang="0">
                  <a:pos x="12" y="6"/>
                </a:cxn>
                <a:cxn ang="0">
                  <a:pos x="12" y="6"/>
                </a:cxn>
                <a:cxn ang="0">
                  <a:pos x="12" y="3"/>
                </a:cxn>
                <a:cxn ang="0">
                  <a:pos x="11" y="2"/>
                </a:cxn>
                <a:cxn ang="0">
                  <a:pos x="7" y="0"/>
                </a:cxn>
                <a:cxn ang="0">
                  <a:pos x="3" y="2"/>
                </a:cxn>
                <a:cxn ang="0">
                  <a:pos x="1" y="3"/>
                </a:cxn>
                <a:cxn ang="0">
                  <a:pos x="0" y="6"/>
                </a:cxn>
                <a:cxn ang="0">
                  <a:pos x="0" y="6"/>
                </a:cxn>
              </a:cxnLst>
              <a:rect l="0" t="0" r="r" b="b"/>
              <a:pathLst>
                <a:path w="12" h="91">
                  <a:moveTo>
                    <a:pt x="0" y="6"/>
                  </a:moveTo>
                  <a:lnTo>
                    <a:pt x="0" y="85"/>
                  </a:lnTo>
                  <a:lnTo>
                    <a:pt x="0" y="85"/>
                  </a:lnTo>
                  <a:lnTo>
                    <a:pt x="1" y="88"/>
                  </a:lnTo>
                  <a:lnTo>
                    <a:pt x="3" y="89"/>
                  </a:lnTo>
                  <a:lnTo>
                    <a:pt x="7" y="91"/>
                  </a:lnTo>
                  <a:lnTo>
                    <a:pt x="11" y="89"/>
                  </a:lnTo>
                  <a:lnTo>
                    <a:pt x="12" y="88"/>
                  </a:lnTo>
                  <a:lnTo>
                    <a:pt x="12" y="85"/>
                  </a:lnTo>
                  <a:lnTo>
                    <a:pt x="12" y="6"/>
                  </a:lnTo>
                  <a:lnTo>
                    <a:pt x="12" y="6"/>
                  </a:lnTo>
                  <a:lnTo>
                    <a:pt x="12" y="3"/>
                  </a:lnTo>
                  <a:lnTo>
                    <a:pt x="11" y="2"/>
                  </a:lnTo>
                  <a:lnTo>
                    <a:pt x="7" y="0"/>
                  </a:lnTo>
                  <a:lnTo>
                    <a:pt x="3" y="2"/>
                  </a:lnTo>
                  <a:lnTo>
                    <a:pt x="1" y="3"/>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1" name="Freeform 103"/>
            <p:cNvSpPr/>
            <p:nvPr/>
          </p:nvSpPr>
          <p:spPr bwMode="auto">
            <a:xfrm>
              <a:off x="5567363" y="4341813"/>
              <a:ext cx="11113" cy="30163"/>
            </a:xfrm>
            <a:custGeom>
              <a:avLst/>
              <a:gdLst/>
              <a:ahLst/>
              <a:cxnLst>
                <a:cxn ang="0">
                  <a:pos x="17" y="4"/>
                </a:cxn>
                <a:cxn ang="0">
                  <a:pos x="17" y="4"/>
                </a:cxn>
                <a:cxn ang="0">
                  <a:pos x="9" y="35"/>
                </a:cxn>
                <a:cxn ang="0">
                  <a:pos x="0" y="66"/>
                </a:cxn>
                <a:cxn ang="0">
                  <a:pos x="0" y="66"/>
                </a:cxn>
                <a:cxn ang="0">
                  <a:pos x="0" y="69"/>
                </a:cxn>
                <a:cxn ang="0">
                  <a:pos x="1" y="70"/>
                </a:cxn>
                <a:cxn ang="0">
                  <a:pos x="4" y="73"/>
                </a:cxn>
                <a:cxn ang="0">
                  <a:pos x="9" y="73"/>
                </a:cxn>
                <a:cxn ang="0">
                  <a:pos x="10" y="72"/>
                </a:cxn>
                <a:cxn ang="0">
                  <a:pos x="12" y="69"/>
                </a:cxn>
                <a:cxn ang="0">
                  <a:pos x="12" y="69"/>
                </a:cxn>
                <a:cxn ang="0">
                  <a:pos x="21" y="38"/>
                </a:cxn>
                <a:cxn ang="0">
                  <a:pos x="29" y="6"/>
                </a:cxn>
                <a:cxn ang="0">
                  <a:pos x="29" y="6"/>
                </a:cxn>
                <a:cxn ang="0">
                  <a:pos x="29" y="4"/>
                </a:cxn>
                <a:cxn ang="0">
                  <a:pos x="27" y="2"/>
                </a:cxn>
                <a:cxn ang="0">
                  <a:pos x="25" y="0"/>
                </a:cxn>
                <a:cxn ang="0">
                  <a:pos x="21" y="0"/>
                </a:cxn>
                <a:cxn ang="0">
                  <a:pos x="18" y="1"/>
                </a:cxn>
                <a:cxn ang="0">
                  <a:pos x="17" y="4"/>
                </a:cxn>
                <a:cxn ang="0">
                  <a:pos x="17" y="4"/>
                </a:cxn>
              </a:cxnLst>
              <a:rect l="0" t="0" r="r" b="b"/>
              <a:pathLst>
                <a:path w="29" h="73">
                  <a:moveTo>
                    <a:pt x="17" y="4"/>
                  </a:moveTo>
                  <a:lnTo>
                    <a:pt x="17" y="4"/>
                  </a:lnTo>
                  <a:lnTo>
                    <a:pt x="9" y="35"/>
                  </a:lnTo>
                  <a:lnTo>
                    <a:pt x="0" y="66"/>
                  </a:lnTo>
                  <a:lnTo>
                    <a:pt x="0" y="66"/>
                  </a:lnTo>
                  <a:lnTo>
                    <a:pt x="0" y="69"/>
                  </a:lnTo>
                  <a:lnTo>
                    <a:pt x="1" y="70"/>
                  </a:lnTo>
                  <a:lnTo>
                    <a:pt x="4" y="73"/>
                  </a:lnTo>
                  <a:lnTo>
                    <a:pt x="9" y="73"/>
                  </a:lnTo>
                  <a:lnTo>
                    <a:pt x="10" y="72"/>
                  </a:lnTo>
                  <a:lnTo>
                    <a:pt x="12" y="69"/>
                  </a:lnTo>
                  <a:lnTo>
                    <a:pt x="12" y="69"/>
                  </a:lnTo>
                  <a:lnTo>
                    <a:pt x="21" y="38"/>
                  </a:lnTo>
                  <a:lnTo>
                    <a:pt x="29" y="6"/>
                  </a:lnTo>
                  <a:lnTo>
                    <a:pt x="29" y="6"/>
                  </a:lnTo>
                  <a:lnTo>
                    <a:pt x="29" y="4"/>
                  </a:lnTo>
                  <a:lnTo>
                    <a:pt x="27" y="2"/>
                  </a:lnTo>
                  <a:lnTo>
                    <a:pt x="25" y="0"/>
                  </a:lnTo>
                  <a:lnTo>
                    <a:pt x="21" y="0"/>
                  </a:lnTo>
                  <a:lnTo>
                    <a:pt x="18" y="1"/>
                  </a:lnTo>
                  <a:lnTo>
                    <a:pt x="17" y="4"/>
                  </a:lnTo>
                  <a:lnTo>
                    <a:pt x="17"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2" name="Freeform 104"/>
            <p:cNvSpPr/>
            <p:nvPr/>
          </p:nvSpPr>
          <p:spPr bwMode="auto">
            <a:xfrm>
              <a:off x="5443538" y="4154488"/>
              <a:ext cx="9525" cy="22225"/>
            </a:xfrm>
            <a:custGeom>
              <a:avLst/>
              <a:gdLst/>
              <a:ahLst/>
              <a:cxnLst>
                <a:cxn ang="0">
                  <a:pos x="12" y="7"/>
                </a:cxn>
                <a:cxn ang="0">
                  <a:pos x="12" y="7"/>
                </a:cxn>
                <a:cxn ang="0">
                  <a:pos x="9" y="17"/>
                </a:cxn>
                <a:cxn ang="0">
                  <a:pos x="7" y="29"/>
                </a:cxn>
                <a:cxn ang="0">
                  <a:pos x="3" y="41"/>
                </a:cxn>
                <a:cxn ang="0">
                  <a:pos x="0" y="51"/>
                </a:cxn>
                <a:cxn ang="0">
                  <a:pos x="0" y="51"/>
                </a:cxn>
                <a:cxn ang="0">
                  <a:pos x="0" y="54"/>
                </a:cxn>
                <a:cxn ang="0">
                  <a:pos x="1" y="56"/>
                </a:cxn>
                <a:cxn ang="0">
                  <a:pos x="5" y="58"/>
                </a:cxn>
                <a:cxn ang="0">
                  <a:pos x="9" y="56"/>
                </a:cxn>
                <a:cxn ang="0">
                  <a:pos x="10" y="54"/>
                </a:cxn>
                <a:cxn ang="0">
                  <a:pos x="12" y="51"/>
                </a:cxn>
                <a:cxn ang="0">
                  <a:pos x="12" y="51"/>
                </a:cxn>
                <a:cxn ang="0">
                  <a:pos x="13" y="41"/>
                </a:cxn>
                <a:cxn ang="0">
                  <a:pos x="17" y="29"/>
                </a:cxn>
                <a:cxn ang="0">
                  <a:pos x="21" y="17"/>
                </a:cxn>
                <a:cxn ang="0">
                  <a:pos x="24" y="7"/>
                </a:cxn>
                <a:cxn ang="0">
                  <a:pos x="24" y="7"/>
                </a:cxn>
                <a:cxn ang="0">
                  <a:pos x="22" y="4"/>
                </a:cxn>
                <a:cxn ang="0">
                  <a:pos x="21" y="1"/>
                </a:cxn>
                <a:cxn ang="0">
                  <a:pos x="17" y="0"/>
                </a:cxn>
                <a:cxn ang="0">
                  <a:pos x="13" y="1"/>
                </a:cxn>
                <a:cxn ang="0">
                  <a:pos x="12" y="4"/>
                </a:cxn>
                <a:cxn ang="0">
                  <a:pos x="12" y="7"/>
                </a:cxn>
                <a:cxn ang="0">
                  <a:pos x="12" y="7"/>
                </a:cxn>
              </a:cxnLst>
              <a:rect l="0" t="0" r="r" b="b"/>
              <a:pathLst>
                <a:path w="24" h="58">
                  <a:moveTo>
                    <a:pt x="12" y="7"/>
                  </a:moveTo>
                  <a:lnTo>
                    <a:pt x="12" y="7"/>
                  </a:lnTo>
                  <a:lnTo>
                    <a:pt x="9" y="17"/>
                  </a:lnTo>
                  <a:lnTo>
                    <a:pt x="7" y="29"/>
                  </a:lnTo>
                  <a:lnTo>
                    <a:pt x="3" y="41"/>
                  </a:lnTo>
                  <a:lnTo>
                    <a:pt x="0" y="51"/>
                  </a:lnTo>
                  <a:lnTo>
                    <a:pt x="0" y="51"/>
                  </a:lnTo>
                  <a:lnTo>
                    <a:pt x="0" y="54"/>
                  </a:lnTo>
                  <a:lnTo>
                    <a:pt x="1" y="56"/>
                  </a:lnTo>
                  <a:lnTo>
                    <a:pt x="5" y="58"/>
                  </a:lnTo>
                  <a:lnTo>
                    <a:pt x="9" y="56"/>
                  </a:lnTo>
                  <a:lnTo>
                    <a:pt x="10" y="54"/>
                  </a:lnTo>
                  <a:lnTo>
                    <a:pt x="12" y="51"/>
                  </a:lnTo>
                  <a:lnTo>
                    <a:pt x="12" y="51"/>
                  </a:lnTo>
                  <a:lnTo>
                    <a:pt x="13" y="41"/>
                  </a:lnTo>
                  <a:lnTo>
                    <a:pt x="17" y="29"/>
                  </a:lnTo>
                  <a:lnTo>
                    <a:pt x="21" y="17"/>
                  </a:lnTo>
                  <a:lnTo>
                    <a:pt x="24" y="7"/>
                  </a:lnTo>
                  <a:lnTo>
                    <a:pt x="24" y="7"/>
                  </a:lnTo>
                  <a:lnTo>
                    <a:pt x="22" y="4"/>
                  </a:lnTo>
                  <a:lnTo>
                    <a:pt x="21" y="1"/>
                  </a:lnTo>
                  <a:lnTo>
                    <a:pt x="17" y="0"/>
                  </a:lnTo>
                  <a:lnTo>
                    <a:pt x="13" y="1"/>
                  </a:lnTo>
                  <a:lnTo>
                    <a:pt x="12" y="4"/>
                  </a:lnTo>
                  <a:lnTo>
                    <a:pt x="12" y="7"/>
                  </a:lnTo>
                  <a:lnTo>
                    <a:pt x="12" y="7"/>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3" name="Freeform 105"/>
            <p:cNvSpPr/>
            <p:nvPr/>
          </p:nvSpPr>
          <p:spPr bwMode="auto">
            <a:xfrm>
              <a:off x="5399088" y="4110038"/>
              <a:ext cx="7938" cy="34925"/>
            </a:xfrm>
            <a:custGeom>
              <a:avLst/>
              <a:gdLst/>
              <a:ahLst/>
              <a:cxnLst>
                <a:cxn ang="0">
                  <a:pos x="10" y="2"/>
                </a:cxn>
                <a:cxn ang="0">
                  <a:pos x="10" y="2"/>
                </a:cxn>
                <a:cxn ang="0">
                  <a:pos x="5" y="10"/>
                </a:cxn>
                <a:cxn ang="0">
                  <a:pos x="2" y="19"/>
                </a:cxn>
                <a:cxn ang="0">
                  <a:pos x="1" y="28"/>
                </a:cxn>
                <a:cxn ang="0">
                  <a:pos x="0" y="39"/>
                </a:cxn>
                <a:cxn ang="0">
                  <a:pos x="1" y="61"/>
                </a:cxn>
                <a:cxn ang="0">
                  <a:pos x="2" y="79"/>
                </a:cxn>
                <a:cxn ang="0">
                  <a:pos x="2" y="79"/>
                </a:cxn>
                <a:cxn ang="0">
                  <a:pos x="4" y="82"/>
                </a:cxn>
                <a:cxn ang="0">
                  <a:pos x="5" y="85"/>
                </a:cxn>
                <a:cxn ang="0">
                  <a:pos x="9" y="86"/>
                </a:cxn>
                <a:cxn ang="0">
                  <a:pos x="13" y="85"/>
                </a:cxn>
                <a:cxn ang="0">
                  <a:pos x="14" y="82"/>
                </a:cxn>
                <a:cxn ang="0">
                  <a:pos x="14" y="79"/>
                </a:cxn>
                <a:cxn ang="0">
                  <a:pos x="14" y="79"/>
                </a:cxn>
                <a:cxn ang="0">
                  <a:pos x="13" y="48"/>
                </a:cxn>
                <a:cxn ang="0">
                  <a:pos x="13" y="48"/>
                </a:cxn>
                <a:cxn ang="0">
                  <a:pos x="13" y="39"/>
                </a:cxn>
                <a:cxn ang="0">
                  <a:pos x="13" y="28"/>
                </a:cxn>
                <a:cxn ang="0">
                  <a:pos x="14" y="18"/>
                </a:cxn>
                <a:cxn ang="0">
                  <a:pos x="15" y="14"/>
                </a:cxn>
                <a:cxn ang="0">
                  <a:pos x="18" y="10"/>
                </a:cxn>
                <a:cxn ang="0">
                  <a:pos x="18" y="10"/>
                </a:cxn>
                <a:cxn ang="0">
                  <a:pos x="19" y="7"/>
                </a:cxn>
                <a:cxn ang="0">
                  <a:pos x="19" y="5"/>
                </a:cxn>
                <a:cxn ang="0">
                  <a:pos x="18" y="1"/>
                </a:cxn>
                <a:cxn ang="0">
                  <a:pos x="15" y="0"/>
                </a:cxn>
                <a:cxn ang="0">
                  <a:pos x="14" y="0"/>
                </a:cxn>
                <a:cxn ang="0">
                  <a:pos x="12" y="0"/>
                </a:cxn>
                <a:cxn ang="0">
                  <a:pos x="10" y="2"/>
                </a:cxn>
                <a:cxn ang="0">
                  <a:pos x="10" y="2"/>
                </a:cxn>
              </a:cxnLst>
              <a:rect l="0" t="0" r="r" b="b"/>
              <a:pathLst>
                <a:path w="19" h="86">
                  <a:moveTo>
                    <a:pt x="10" y="2"/>
                  </a:moveTo>
                  <a:lnTo>
                    <a:pt x="10" y="2"/>
                  </a:lnTo>
                  <a:lnTo>
                    <a:pt x="5" y="10"/>
                  </a:lnTo>
                  <a:lnTo>
                    <a:pt x="2" y="19"/>
                  </a:lnTo>
                  <a:lnTo>
                    <a:pt x="1" y="28"/>
                  </a:lnTo>
                  <a:lnTo>
                    <a:pt x="0" y="39"/>
                  </a:lnTo>
                  <a:lnTo>
                    <a:pt x="1" y="61"/>
                  </a:lnTo>
                  <a:lnTo>
                    <a:pt x="2" y="79"/>
                  </a:lnTo>
                  <a:lnTo>
                    <a:pt x="2" y="79"/>
                  </a:lnTo>
                  <a:lnTo>
                    <a:pt x="4" y="82"/>
                  </a:lnTo>
                  <a:lnTo>
                    <a:pt x="5" y="85"/>
                  </a:lnTo>
                  <a:lnTo>
                    <a:pt x="9" y="86"/>
                  </a:lnTo>
                  <a:lnTo>
                    <a:pt x="13" y="85"/>
                  </a:lnTo>
                  <a:lnTo>
                    <a:pt x="14" y="82"/>
                  </a:lnTo>
                  <a:lnTo>
                    <a:pt x="14" y="79"/>
                  </a:lnTo>
                  <a:lnTo>
                    <a:pt x="14" y="79"/>
                  </a:lnTo>
                  <a:lnTo>
                    <a:pt x="13" y="48"/>
                  </a:lnTo>
                  <a:lnTo>
                    <a:pt x="13" y="48"/>
                  </a:lnTo>
                  <a:lnTo>
                    <a:pt x="13" y="39"/>
                  </a:lnTo>
                  <a:lnTo>
                    <a:pt x="13" y="28"/>
                  </a:lnTo>
                  <a:lnTo>
                    <a:pt x="14" y="18"/>
                  </a:lnTo>
                  <a:lnTo>
                    <a:pt x="15" y="14"/>
                  </a:lnTo>
                  <a:lnTo>
                    <a:pt x="18" y="10"/>
                  </a:lnTo>
                  <a:lnTo>
                    <a:pt x="18" y="10"/>
                  </a:lnTo>
                  <a:lnTo>
                    <a:pt x="19" y="7"/>
                  </a:lnTo>
                  <a:lnTo>
                    <a:pt x="19" y="5"/>
                  </a:lnTo>
                  <a:lnTo>
                    <a:pt x="18" y="1"/>
                  </a:lnTo>
                  <a:lnTo>
                    <a:pt x="15" y="0"/>
                  </a:lnTo>
                  <a:lnTo>
                    <a:pt x="14" y="0"/>
                  </a:lnTo>
                  <a:lnTo>
                    <a:pt x="12" y="0"/>
                  </a:lnTo>
                  <a:lnTo>
                    <a:pt x="10" y="2"/>
                  </a:lnTo>
                  <a:lnTo>
                    <a:pt x="1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4" name="Freeform 106"/>
            <p:cNvSpPr/>
            <p:nvPr/>
          </p:nvSpPr>
          <p:spPr bwMode="auto">
            <a:xfrm>
              <a:off x="5719763" y="4287838"/>
              <a:ext cx="31750" cy="34925"/>
            </a:xfrm>
            <a:custGeom>
              <a:avLst/>
              <a:gdLst/>
              <a:ahLst/>
              <a:cxnLst>
                <a:cxn ang="0">
                  <a:pos x="71" y="0"/>
                </a:cxn>
                <a:cxn ang="0">
                  <a:pos x="71" y="0"/>
                </a:cxn>
                <a:cxn ang="0">
                  <a:pos x="60" y="8"/>
                </a:cxn>
                <a:cxn ang="0">
                  <a:pos x="50" y="17"/>
                </a:cxn>
                <a:cxn ang="0">
                  <a:pos x="39" y="27"/>
                </a:cxn>
                <a:cxn ang="0">
                  <a:pos x="32" y="37"/>
                </a:cxn>
                <a:cxn ang="0">
                  <a:pos x="15" y="59"/>
                </a:cxn>
                <a:cxn ang="0">
                  <a:pos x="0" y="83"/>
                </a:cxn>
                <a:cxn ang="0">
                  <a:pos x="0" y="83"/>
                </a:cxn>
                <a:cxn ang="0">
                  <a:pos x="0" y="85"/>
                </a:cxn>
                <a:cxn ang="0">
                  <a:pos x="0" y="87"/>
                </a:cxn>
                <a:cxn ang="0">
                  <a:pos x="3" y="91"/>
                </a:cxn>
                <a:cxn ang="0">
                  <a:pos x="7" y="91"/>
                </a:cxn>
                <a:cxn ang="0">
                  <a:pos x="9" y="91"/>
                </a:cxn>
                <a:cxn ang="0">
                  <a:pos x="11" y="88"/>
                </a:cxn>
                <a:cxn ang="0">
                  <a:pos x="11" y="88"/>
                </a:cxn>
                <a:cxn ang="0">
                  <a:pos x="24" y="67"/>
                </a:cxn>
                <a:cxn ang="0">
                  <a:pos x="39" y="46"/>
                </a:cxn>
                <a:cxn ang="0">
                  <a:pos x="47" y="36"/>
                </a:cxn>
                <a:cxn ang="0">
                  <a:pos x="56" y="27"/>
                </a:cxn>
                <a:cxn ang="0">
                  <a:pos x="67" y="19"/>
                </a:cxn>
                <a:cxn ang="0">
                  <a:pos x="77" y="11"/>
                </a:cxn>
                <a:cxn ang="0">
                  <a:pos x="77" y="11"/>
                </a:cxn>
                <a:cxn ang="0">
                  <a:pos x="79" y="10"/>
                </a:cxn>
                <a:cxn ang="0">
                  <a:pos x="80" y="7"/>
                </a:cxn>
                <a:cxn ang="0">
                  <a:pos x="79" y="3"/>
                </a:cxn>
                <a:cxn ang="0">
                  <a:pos x="76" y="0"/>
                </a:cxn>
                <a:cxn ang="0">
                  <a:pos x="73" y="0"/>
                </a:cxn>
                <a:cxn ang="0">
                  <a:pos x="71" y="0"/>
                </a:cxn>
                <a:cxn ang="0">
                  <a:pos x="71" y="0"/>
                </a:cxn>
              </a:cxnLst>
              <a:rect l="0" t="0" r="r" b="b"/>
              <a:pathLst>
                <a:path w="80" h="91">
                  <a:moveTo>
                    <a:pt x="71" y="0"/>
                  </a:moveTo>
                  <a:lnTo>
                    <a:pt x="71" y="0"/>
                  </a:lnTo>
                  <a:lnTo>
                    <a:pt x="60" y="8"/>
                  </a:lnTo>
                  <a:lnTo>
                    <a:pt x="50" y="17"/>
                  </a:lnTo>
                  <a:lnTo>
                    <a:pt x="39" y="27"/>
                  </a:lnTo>
                  <a:lnTo>
                    <a:pt x="32" y="37"/>
                  </a:lnTo>
                  <a:lnTo>
                    <a:pt x="15" y="59"/>
                  </a:lnTo>
                  <a:lnTo>
                    <a:pt x="0" y="83"/>
                  </a:lnTo>
                  <a:lnTo>
                    <a:pt x="0" y="83"/>
                  </a:lnTo>
                  <a:lnTo>
                    <a:pt x="0" y="85"/>
                  </a:lnTo>
                  <a:lnTo>
                    <a:pt x="0" y="87"/>
                  </a:lnTo>
                  <a:lnTo>
                    <a:pt x="3" y="91"/>
                  </a:lnTo>
                  <a:lnTo>
                    <a:pt x="7" y="91"/>
                  </a:lnTo>
                  <a:lnTo>
                    <a:pt x="9" y="91"/>
                  </a:lnTo>
                  <a:lnTo>
                    <a:pt x="11" y="88"/>
                  </a:lnTo>
                  <a:lnTo>
                    <a:pt x="11" y="88"/>
                  </a:lnTo>
                  <a:lnTo>
                    <a:pt x="24" y="67"/>
                  </a:lnTo>
                  <a:lnTo>
                    <a:pt x="39" y="46"/>
                  </a:lnTo>
                  <a:lnTo>
                    <a:pt x="47" y="36"/>
                  </a:lnTo>
                  <a:lnTo>
                    <a:pt x="56" y="27"/>
                  </a:lnTo>
                  <a:lnTo>
                    <a:pt x="67" y="19"/>
                  </a:lnTo>
                  <a:lnTo>
                    <a:pt x="77" y="11"/>
                  </a:lnTo>
                  <a:lnTo>
                    <a:pt x="77" y="11"/>
                  </a:lnTo>
                  <a:lnTo>
                    <a:pt x="79" y="10"/>
                  </a:lnTo>
                  <a:lnTo>
                    <a:pt x="80" y="7"/>
                  </a:lnTo>
                  <a:lnTo>
                    <a:pt x="79" y="3"/>
                  </a:lnTo>
                  <a:lnTo>
                    <a:pt x="76" y="0"/>
                  </a:lnTo>
                  <a:lnTo>
                    <a:pt x="73" y="0"/>
                  </a:lnTo>
                  <a:lnTo>
                    <a:pt x="71" y="0"/>
                  </a:lnTo>
                  <a:lnTo>
                    <a:pt x="71"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5" name="Freeform 107"/>
            <p:cNvSpPr/>
            <p:nvPr/>
          </p:nvSpPr>
          <p:spPr bwMode="auto">
            <a:xfrm>
              <a:off x="5745163" y="4300538"/>
              <a:ext cx="33338" cy="36513"/>
            </a:xfrm>
            <a:custGeom>
              <a:avLst/>
              <a:gdLst/>
              <a:ahLst/>
              <a:cxnLst>
                <a:cxn ang="0">
                  <a:pos x="76" y="2"/>
                </a:cxn>
                <a:cxn ang="0">
                  <a:pos x="76" y="2"/>
                </a:cxn>
                <a:cxn ang="0">
                  <a:pos x="55" y="20"/>
                </a:cxn>
                <a:cxn ang="0">
                  <a:pos x="37" y="40"/>
                </a:cxn>
                <a:cxn ang="0">
                  <a:pos x="18" y="61"/>
                </a:cxn>
                <a:cxn ang="0">
                  <a:pos x="1" y="82"/>
                </a:cxn>
                <a:cxn ang="0">
                  <a:pos x="1" y="82"/>
                </a:cxn>
                <a:cxn ang="0">
                  <a:pos x="0" y="84"/>
                </a:cxn>
                <a:cxn ang="0">
                  <a:pos x="0" y="87"/>
                </a:cxn>
                <a:cxn ang="0">
                  <a:pos x="1" y="91"/>
                </a:cxn>
                <a:cxn ang="0">
                  <a:pos x="4" y="92"/>
                </a:cxn>
                <a:cxn ang="0">
                  <a:pos x="5" y="92"/>
                </a:cxn>
                <a:cxn ang="0">
                  <a:pos x="8" y="92"/>
                </a:cxn>
                <a:cxn ang="0">
                  <a:pos x="9" y="89"/>
                </a:cxn>
                <a:cxn ang="0">
                  <a:pos x="9" y="89"/>
                </a:cxn>
                <a:cxn ang="0">
                  <a:pos x="26" y="68"/>
                </a:cxn>
                <a:cxn ang="0">
                  <a:pos x="44" y="48"/>
                </a:cxn>
                <a:cxn ang="0">
                  <a:pos x="63" y="28"/>
                </a:cxn>
                <a:cxn ang="0">
                  <a:pos x="84" y="10"/>
                </a:cxn>
                <a:cxn ang="0">
                  <a:pos x="84" y="10"/>
                </a:cxn>
                <a:cxn ang="0">
                  <a:pos x="85" y="8"/>
                </a:cxn>
                <a:cxn ang="0">
                  <a:pos x="85" y="6"/>
                </a:cxn>
                <a:cxn ang="0">
                  <a:pos x="85" y="4"/>
                </a:cxn>
                <a:cxn ang="0">
                  <a:pos x="84" y="3"/>
                </a:cxn>
                <a:cxn ang="0">
                  <a:pos x="80" y="0"/>
                </a:cxn>
                <a:cxn ang="0">
                  <a:pos x="77" y="0"/>
                </a:cxn>
                <a:cxn ang="0">
                  <a:pos x="76" y="2"/>
                </a:cxn>
                <a:cxn ang="0">
                  <a:pos x="76" y="2"/>
                </a:cxn>
              </a:cxnLst>
              <a:rect l="0" t="0" r="r" b="b"/>
              <a:pathLst>
                <a:path w="85" h="92">
                  <a:moveTo>
                    <a:pt x="76" y="2"/>
                  </a:moveTo>
                  <a:lnTo>
                    <a:pt x="76" y="2"/>
                  </a:lnTo>
                  <a:lnTo>
                    <a:pt x="55" y="20"/>
                  </a:lnTo>
                  <a:lnTo>
                    <a:pt x="37" y="40"/>
                  </a:lnTo>
                  <a:lnTo>
                    <a:pt x="18" y="61"/>
                  </a:lnTo>
                  <a:lnTo>
                    <a:pt x="1" y="82"/>
                  </a:lnTo>
                  <a:lnTo>
                    <a:pt x="1" y="82"/>
                  </a:lnTo>
                  <a:lnTo>
                    <a:pt x="0" y="84"/>
                  </a:lnTo>
                  <a:lnTo>
                    <a:pt x="0" y="87"/>
                  </a:lnTo>
                  <a:lnTo>
                    <a:pt x="1" y="91"/>
                  </a:lnTo>
                  <a:lnTo>
                    <a:pt x="4" y="92"/>
                  </a:lnTo>
                  <a:lnTo>
                    <a:pt x="5" y="92"/>
                  </a:lnTo>
                  <a:lnTo>
                    <a:pt x="8" y="92"/>
                  </a:lnTo>
                  <a:lnTo>
                    <a:pt x="9" y="89"/>
                  </a:lnTo>
                  <a:lnTo>
                    <a:pt x="9" y="89"/>
                  </a:lnTo>
                  <a:lnTo>
                    <a:pt x="26" y="68"/>
                  </a:lnTo>
                  <a:lnTo>
                    <a:pt x="44" y="48"/>
                  </a:lnTo>
                  <a:lnTo>
                    <a:pt x="63" y="28"/>
                  </a:lnTo>
                  <a:lnTo>
                    <a:pt x="84" y="10"/>
                  </a:lnTo>
                  <a:lnTo>
                    <a:pt x="84" y="10"/>
                  </a:lnTo>
                  <a:lnTo>
                    <a:pt x="85" y="8"/>
                  </a:lnTo>
                  <a:lnTo>
                    <a:pt x="85" y="6"/>
                  </a:lnTo>
                  <a:lnTo>
                    <a:pt x="85" y="4"/>
                  </a:lnTo>
                  <a:lnTo>
                    <a:pt x="84" y="3"/>
                  </a:lnTo>
                  <a:lnTo>
                    <a:pt x="80" y="0"/>
                  </a:lnTo>
                  <a:lnTo>
                    <a:pt x="77" y="0"/>
                  </a:lnTo>
                  <a:lnTo>
                    <a:pt x="76" y="2"/>
                  </a:lnTo>
                  <a:lnTo>
                    <a:pt x="7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6" name="Freeform 108"/>
            <p:cNvSpPr/>
            <p:nvPr/>
          </p:nvSpPr>
          <p:spPr bwMode="auto">
            <a:xfrm>
              <a:off x="5494338" y="4392613"/>
              <a:ext cx="14288" cy="23813"/>
            </a:xfrm>
            <a:custGeom>
              <a:avLst/>
              <a:gdLst/>
              <a:ahLst/>
              <a:cxnLst>
                <a:cxn ang="0">
                  <a:pos x="23" y="4"/>
                </a:cxn>
                <a:cxn ang="0">
                  <a:pos x="23" y="4"/>
                </a:cxn>
                <a:cxn ang="0">
                  <a:pos x="18" y="17"/>
                </a:cxn>
                <a:cxn ang="0">
                  <a:pos x="12" y="29"/>
                </a:cxn>
                <a:cxn ang="0">
                  <a:pos x="6" y="42"/>
                </a:cxn>
                <a:cxn ang="0">
                  <a:pos x="1" y="55"/>
                </a:cxn>
                <a:cxn ang="0">
                  <a:pos x="1" y="55"/>
                </a:cxn>
                <a:cxn ang="0">
                  <a:pos x="0" y="58"/>
                </a:cxn>
                <a:cxn ang="0">
                  <a:pos x="1" y="59"/>
                </a:cxn>
                <a:cxn ang="0">
                  <a:pos x="2" y="61"/>
                </a:cxn>
                <a:cxn ang="0">
                  <a:pos x="5" y="62"/>
                </a:cxn>
                <a:cxn ang="0">
                  <a:pos x="9" y="62"/>
                </a:cxn>
                <a:cxn ang="0">
                  <a:pos x="10" y="61"/>
                </a:cxn>
                <a:cxn ang="0">
                  <a:pos x="12" y="58"/>
                </a:cxn>
                <a:cxn ang="0">
                  <a:pos x="12" y="58"/>
                </a:cxn>
                <a:cxn ang="0">
                  <a:pos x="17" y="45"/>
                </a:cxn>
                <a:cxn ang="0">
                  <a:pos x="23" y="33"/>
                </a:cxn>
                <a:cxn ang="0">
                  <a:pos x="30" y="20"/>
                </a:cxn>
                <a:cxn ang="0">
                  <a:pos x="35" y="7"/>
                </a:cxn>
                <a:cxn ang="0">
                  <a:pos x="35" y="7"/>
                </a:cxn>
                <a:cxn ang="0">
                  <a:pos x="35" y="4"/>
                </a:cxn>
                <a:cxn ang="0">
                  <a:pos x="34" y="3"/>
                </a:cxn>
                <a:cxn ang="0">
                  <a:pos x="32" y="2"/>
                </a:cxn>
                <a:cxn ang="0">
                  <a:pos x="31" y="0"/>
                </a:cxn>
                <a:cxn ang="0">
                  <a:pos x="27" y="0"/>
                </a:cxn>
                <a:cxn ang="0">
                  <a:pos x="25" y="2"/>
                </a:cxn>
                <a:cxn ang="0">
                  <a:pos x="23" y="4"/>
                </a:cxn>
                <a:cxn ang="0">
                  <a:pos x="23" y="4"/>
                </a:cxn>
              </a:cxnLst>
              <a:rect l="0" t="0" r="r" b="b"/>
              <a:pathLst>
                <a:path w="35" h="62">
                  <a:moveTo>
                    <a:pt x="23" y="4"/>
                  </a:moveTo>
                  <a:lnTo>
                    <a:pt x="23" y="4"/>
                  </a:lnTo>
                  <a:lnTo>
                    <a:pt x="18" y="17"/>
                  </a:lnTo>
                  <a:lnTo>
                    <a:pt x="12" y="29"/>
                  </a:lnTo>
                  <a:lnTo>
                    <a:pt x="6" y="42"/>
                  </a:lnTo>
                  <a:lnTo>
                    <a:pt x="1" y="55"/>
                  </a:lnTo>
                  <a:lnTo>
                    <a:pt x="1" y="55"/>
                  </a:lnTo>
                  <a:lnTo>
                    <a:pt x="0" y="58"/>
                  </a:lnTo>
                  <a:lnTo>
                    <a:pt x="1" y="59"/>
                  </a:lnTo>
                  <a:lnTo>
                    <a:pt x="2" y="61"/>
                  </a:lnTo>
                  <a:lnTo>
                    <a:pt x="5" y="62"/>
                  </a:lnTo>
                  <a:lnTo>
                    <a:pt x="9" y="62"/>
                  </a:lnTo>
                  <a:lnTo>
                    <a:pt x="10" y="61"/>
                  </a:lnTo>
                  <a:lnTo>
                    <a:pt x="12" y="58"/>
                  </a:lnTo>
                  <a:lnTo>
                    <a:pt x="12" y="58"/>
                  </a:lnTo>
                  <a:lnTo>
                    <a:pt x="17" y="45"/>
                  </a:lnTo>
                  <a:lnTo>
                    <a:pt x="23" y="33"/>
                  </a:lnTo>
                  <a:lnTo>
                    <a:pt x="30" y="20"/>
                  </a:lnTo>
                  <a:lnTo>
                    <a:pt x="35" y="7"/>
                  </a:lnTo>
                  <a:lnTo>
                    <a:pt x="35" y="7"/>
                  </a:lnTo>
                  <a:lnTo>
                    <a:pt x="35" y="4"/>
                  </a:lnTo>
                  <a:lnTo>
                    <a:pt x="34" y="3"/>
                  </a:lnTo>
                  <a:lnTo>
                    <a:pt x="32" y="2"/>
                  </a:lnTo>
                  <a:lnTo>
                    <a:pt x="31" y="0"/>
                  </a:lnTo>
                  <a:lnTo>
                    <a:pt x="27" y="0"/>
                  </a:lnTo>
                  <a:lnTo>
                    <a:pt x="25" y="2"/>
                  </a:lnTo>
                  <a:lnTo>
                    <a:pt x="23" y="4"/>
                  </a:lnTo>
                  <a:lnTo>
                    <a:pt x="23"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7" name="Freeform 109"/>
            <p:cNvSpPr/>
            <p:nvPr/>
          </p:nvSpPr>
          <p:spPr bwMode="auto">
            <a:xfrm>
              <a:off x="5519738" y="4410075"/>
              <a:ext cx="14288" cy="22225"/>
            </a:xfrm>
            <a:custGeom>
              <a:avLst/>
              <a:gdLst/>
              <a:ahLst/>
              <a:cxnLst>
                <a:cxn ang="0">
                  <a:pos x="23" y="4"/>
                </a:cxn>
                <a:cxn ang="0">
                  <a:pos x="23" y="4"/>
                </a:cxn>
                <a:cxn ang="0">
                  <a:pos x="18" y="15"/>
                </a:cxn>
                <a:cxn ang="0">
                  <a:pos x="11" y="26"/>
                </a:cxn>
                <a:cxn ang="0">
                  <a:pos x="6" y="38"/>
                </a:cxn>
                <a:cxn ang="0">
                  <a:pos x="1" y="49"/>
                </a:cxn>
                <a:cxn ang="0">
                  <a:pos x="1" y="49"/>
                </a:cxn>
                <a:cxn ang="0">
                  <a:pos x="0" y="51"/>
                </a:cxn>
                <a:cxn ang="0">
                  <a:pos x="1" y="54"/>
                </a:cxn>
                <a:cxn ang="0">
                  <a:pos x="2" y="55"/>
                </a:cxn>
                <a:cxn ang="0">
                  <a:pos x="5" y="56"/>
                </a:cxn>
                <a:cxn ang="0">
                  <a:pos x="9" y="55"/>
                </a:cxn>
                <a:cxn ang="0">
                  <a:pos x="10" y="54"/>
                </a:cxn>
                <a:cxn ang="0">
                  <a:pos x="11" y="52"/>
                </a:cxn>
                <a:cxn ang="0">
                  <a:pos x="11" y="52"/>
                </a:cxn>
                <a:cxn ang="0">
                  <a:pos x="17" y="41"/>
                </a:cxn>
                <a:cxn ang="0">
                  <a:pos x="23" y="29"/>
                </a:cxn>
                <a:cxn ang="0">
                  <a:pos x="30" y="18"/>
                </a:cxn>
                <a:cxn ang="0">
                  <a:pos x="35" y="7"/>
                </a:cxn>
                <a:cxn ang="0">
                  <a:pos x="35" y="7"/>
                </a:cxn>
                <a:cxn ang="0">
                  <a:pos x="35" y="4"/>
                </a:cxn>
                <a:cxn ang="0">
                  <a:pos x="34" y="3"/>
                </a:cxn>
                <a:cxn ang="0">
                  <a:pos x="32" y="0"/>
                </a:cxn>
                <a:cxn ang="0">
                  <a:pos x="31" y="0"/>
                </a:cxn>
                <a:cxn ang="0">
                  <a:pos x="27" y="0"/>
                </a:cxn>
                <a:cxn ang="0">
                  <a:pos x="24" y="1"/>
                </a:cxn>
                <a:cxn ang="0">
                  <a:pos x="23" y="4"/>
                </a:cxn>
                <a:cxn ang="0">
                  <a:pos x="23" y="4"/>
                </a:cxn>
              </a:cxnLst>
              <a:rect l="0" t="0" r="r" b="b"/>
              <a:pathLst>
                <a:path w="35" h="56">
                  <a:moveTo>
                    <a:pt x="23" y="4"/>
                  </a:moveTo>
                  <a:lnTo>
                    <a:pt x="23" y="4"/>
                  </a:lnTo>
                  <a:lnTo>
                    <a:pt x="18" y="15"/>
                  </a:lnTo>
                  <a:lnTo>
                    <a:pt x="11" y="26"/>
                  </a:lnTo>
                  <a:lnTo>
                    <a:pt x="6" y="38"/>
                  </a:lnTo>
                  <a:lnTo>
                    <a:pt x="1" y="49"/>
                  </a:lnTo>
                  <a:lnTo>
                    <a:pt x="1" y="49"/>
                  </a:lnTo>
                  <a:lnTo>
                    <a:pt x="0" y="51"/>
                  </a:lnTo>
                  <a:lnTo>
                    <a:pt x="1" y="54"/>
                  </a:lnTo>
                  <a:lnTo>
                    <a:pt x="2" y="55"/>
                  </a:lnTo>
                  <a:lnTo>
                    <a:pt x="5" y="56"/>
                  </a:lnTo>
                  <a:lnTo>
                    <a:pt x="9" y="55"/>
                  </a:lnTo>
                  <a:lnTo>
                    <a:pt x="10" y="54"/>
                  </a:lnTo>
                  <a:lnTo>
                    <a:pt x="11" y="52"/>
                  </a:lnTo>
                  <a:lnTo>
                    <a:pt x="11" y="52"/>
                  </a:lnTo>
                  <a:lnTo>
                    <a:pt x="17" y="41"/>
                  </a:lnTo>
                  <a:lnTo>
                    <a:pt x="23" y="29"/>
                  </a:lnTo>
                  <a:lnTo>
                    <a:pt x="30" y="18"/>
                  </a:lnTo>
                  <a:lnTo>
                    <a:pt x="35" y="7"/>
                  </a:lnTo>
                  <a:lnTo>
                    <a:pt x="35" y="7"/>
                  </a:lnTo>
                  <a:lnTo>
                    <a:pt x="35" y="4"/>
                  </a:lnTo>
                  <a:lnTo>
                    <a:pt x="34" y="3"/>
                  </a:lnTo>
                  <a:lnTo>
                    <a:pt x="32" y="0"/>
                  </a:lnTo>
                  <a:lnTo>
                    <a:pt x="31" y="0"/>
                  </a:lnTo>
                  <a:lnTo>
                    <a:pt x="27" y="0"/>
                  </a:lnTo>
                  <a:lnTo>
                    <a:pt x="24" y="1"/>
                  </a:lnTo>
                  <a:lnTo>
                    <a:pt x="23" y="4"/>
                  </a:lnTo>
                  <a:lnTo>
                    <a:pt x="23"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8" name="Freeform 110"/>
            <p:cNvSpPr/>
            <p:nvPr/>
          </p:nvSpPr>
          <p:spPr bwMode="auto">
            <a:xfrm>
              <a:off x="5559426" y="4433888"/>
              <a:ext cx="11113" cy="17463"/>
            </a:xfrm>
            <a:custGeom>
              <a:avLst/>
              <a:gdLst/>
              <a:ahLst/>
              <a:cxnLst>
                <a:cxn ang="0">
                  <a:pos x="18" y="2"/>
                </a:cxn>
                <a:cxn ang="0">
                  <a:pos x="18" y="2"/>
                </a:cxn>
                <a:cxn ang="0">
                  <a:pos x="13" y="9"/>
                </a:cxn>
                <a:cxn ang="0">
                  <a:pos x="8" y="15"/>
                </a:cxn>
                <a:cxn ang="0">
                  <a:pos x="0" y="31"/>
                </a:cxn>
                <a:cxn ang="0">
                  <a:pos x="0" y="31"/>
                </a:cxn>
                <a:cxn ang="0">
                  <a:pos x="0" y="34"/>
                </a:cxn>
                <a:cxn ang="0">
                  <a:pos x="0" y="36"/>
                </a:cxn>
                <a:cxn ang="0">
                  <a:pos x="2" y="39"/>
                </a:cxn>
                <a:cxn ang="0">
                  <a:pos x="5" y="40"/>
                </a:cxn>
                <a:cxn ang="0">
                  <a:pos x="6" y="40"/>
                </a:cxn>
                <a:cxn ang="0">
                  <a:pos x="9" y="39"/>
                </a:cxn>
                <a:cxn ang="0">
                  <a:pos x="10" y="38"/>
                </a:cxn>
                <a:cxn ang="0">
                  <a:pos x="10" y="38"/>
                </a:cxn>
                <a:cxn ang="0">
                  <a:pos x="17" y="23"/>
                </a:cxn>
                <a:cxn ang="0">
                  <a:pos x="22" y="17"/>
                </a:cxn>
                <a:cxn ang="0">
                  <a:pos x="26" y="10"/>
                </a:cxn>
                <a:cxn ang="0">
                  <a:pos x="26" y="10"/>
                </a:cxn>
                <a:cxn ang="0">
                  <a:pos x="27" y="7"/>
                </a:cxn>
                <a:cxn ang="0">
                  <a:pos x="28" y="6"/>
                </a:cxn>
                <a:cxn ang="0">
                  <a:pos x="26" y="2"/>
                </a:cxn>
                <a:cxn ang="0">
                  <a:pos x="22" y="0"/>
                </a:cxn>
                <a:cxn ang="0">
                  <a:pos x="21" y="1"/>
                </a:cxn>
                <a:cxn ang="0">
                  <a:pos x="18" y="2"/>
                </a:cxn>
                <a:cxn ang="0">
                  <a:pos x="18" y="2"/>
                </a:cxn>
              </a:cxnLst>
              <a:rect l="0" t="0" r="r" b="b"/>
              <a:pathLst>
                <a:path w="28" h="40">
                  <a:moveTo>
                    <a:pt x="18" y="2"/>
                  </a:moveTo>
                  <a:lnTo>
                    <a:pt x="18" y="2"/>
                  </a:lnTo>
                  <a:lnTo>
                    <a:pt x="13" y="9"/>
                  </a:lnTo>
                  <a:lnTo>
                    <a:pt x="8" y="15"/>
                  </a:lnTo>
                  <a:lnTo>
                    <a:pt x="0" y="31"/>
                  </a:lnTo>
                  <a:lnTo>
                    <a:pt x="0" y="31"/>
                  </a:lnTo>
                  <a:lnTo>
                    <a:pt x="0" y="34"/>
                  </a:lnTo>
                  <a:lnTo>
                    <a:pt x="0" y="36"/>
                  </a:lnTo>
                  <a:lnTo>
                    <a:pt x="2" y="39"/>
                  </a:lnTo>
                  <a:lnTo>
                    <a:pt x="5" y="40"/>
                  </a:lnTo>
                  <a:lnTo>
                    <a:pt x="6" y="40"/>
                  </a:lnTo>
                  <a:lnTo>
                    <a:pt x="9" y="39"/>
                  </a:lnTo>
                  <a:lnTo>
                    <a:pt x="10" y="38"/>
                  </a:lnTo>
                  <a:lnTo>
                    <a:pt x="10" y="38"/>
                  </a:lnTo>
                  <a:lnTo>
                    <a:pt x="17" y="23"/>
                  </a:lnTo>
                  <a:lnTo>
                    <a:pt x="22" y="17"/>
                  </a:lnTo>
                  <a:lnTo>
                    <a:pt x="26" y="10"/>
                  </a:lnTo>
                  <a:lnTo>
                    <a:pt x="26" y="10"/>
                  </a:lnTo>
                  <a:lnTo>
                    <a:pt x="27" y="7"/>
                  </a:lnTo>
                  <a:lnTo>
                    <a:pt x="28" y="6"/>
                  </a:lnTo>
                  <a:lnTo>
                    <a:pt x="26" y="2"/>
                  </a:lnTo>
                  <a:lnTo>
                    <a:pt x="22" y="0"/>
                  </a:lnTo>
                  <a:lnTo>
                    <a:pt x="21" y="1"/>
                  </a:lnTo>
                  <a:lnTo>
                    <a:pt x="18" y="2"/>
                  </a:lnTo>
                  <a:lnTo>
                    <a:pt x="1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99" name="Freeform 111"/>
            <p:cNvSpPr/>
            <p:nvPr/>
          </p:nvSpPr>
          <p:spPr bwMode="auto">
            <a:xfrm>
              <a:off x="5578476" y="4600575"/>
              <a:ext cx="7938" cy="26988"/>
            </a:xfrm>
            <a:custGeom>
              <a:avLst/>
              <a:gdLst/>
              <a:ahLst/>
              <a:cxnLst>
                <a:cxn ang="0">
                  <a:pos x="6" y="4"/>
                </a:cxn>
                <a:cxn ang="0">
                  <a:pos x="6" y="4"/>
                </a:cxn>
                <a:cxn ang="0">
                  <a:pos x="2" y="18"/>
                </a:cxn>
                <a:cxn ang="0">
                  <a:pos x="1" y="32"/>
                </a:cxn>
                <a:cxn ang="0">
                  <a:pos x="0" y="63"/>
                </a:cxn>
                <a:cxn ang="0">
                  <a:pos x="0" y="63"/>
                </a:cxn>
                <a:cxn ang="0">
                  <a:pos x="0" y="65"/>
                </a:cxn>
                <a:cxn ang="0">
                  <a:pos x="1" y="66"/>
                </a:cxn>
                <a:cxn ang="0">
                  <a:pos x="5" y="68"/>
                </a:cxn>
                <a:cxn ang="0">
                  <a:pos x="9" y="66"/>
                </a:cxn>
                <a:cxn ang="0">
                  <a:pos x="10" y="65"/>
                </a:cxn>
                <a:cxn ang="0">
                  <a:pos x="11" y="63"/>
                </a:cxn>
                <a:cxn ang="0">
                  <a:pos x="11" y="63"/>
                </a:cxn>
                <a:cxn ang="0">
                  <a:pos x="11" y="35"/>
                </a:cxn>
                <a:cxn ang="0">
                  <a:pos x="14" y="21"/>
                </a:cxn>
                <a:cxn ang="0">
                  <a:pos x="17" y="8"/>
                </a:cxn>
                <a:cxn ang="0">
                  <a:pos x="17" y="8"/>
                </a:cxn>
                <a:cxn ang="0">
                  <a:pos x="17" y="5"/>
                </a:cxn>
                <a:cxn ang="0">
                  <a:pos x="17" y="2"/>
                </a:cxn>
                <a:cxn ang="0">
                  <a:pos x="13" y="0"/>
                </a:cxn>
                <a:cxn ang="0">
                  <a:pos x="9" y="1"/>
                </a:cxn>
                <a:cxn ang="0">
                  <a:pos x="6" y="2"/>
                </a:cxn>
                <a:cxn ang="0">
                  <a:pos x="6" y="4"/>
                </a:cxn>
                <a:cxn ang="0">
                  <a:pos x="6" y="4"/>
                </a:cxn>
              </a:cxnLst>
              <a:rect l="0" t="0" r="r" b="b"/>
              <a:pathLst>
                <a:path w="17" h="68">
                  <a:moveTo>
                    <a:pt x="6" y="4"/>
                  </a:moveTo>
                  <a:lnTo>
                    <a:pt x="6" y="4"/>
                  </a:lnTo>
                  <a:lnTo>
                    <a:pt x="2" y="18"/>
                  </a:lnTo>
                  <a:lnTo>
                    <a:pt x="1" y="32"/>
                  </a:lnTo>
                  <a:lnTo>
                    <a:pt x="0" y="63"/>
                  </a:lnTo>
                  <a:lnTo>
                    <a:pt x="0" y="63"/>
                  </a:lnTo>
                  <a:lnTo>
                    <a:pt x="0" y="65"/>
                  </a:lnTo>
                  <a:lnTo>
                    <a:pt x="1" y="66"/>
                  </a:lnTo>
                  <a:lnTo>
                    <a:pt x="5" y="68"/>
                  </a:lnTo>
                  <a:lnTo>
                    <a:pt x="9" y="66"/>
                  </a:lnTo>
                  <a:lnTo>
                    <a:pt x="10" y="65"/>
                  </a:lnTo>
                  <a:lnTo>
                    <a:pt x="11" y="63"/>
                  </a:lnTo>
                  <a:lnTo>
                    <a:pt x="11" y="63"/>
                  </a:lnTo>
                  <a:lnTo>
                    <a:pt x="11" y="35"/>
                  </a:lnTo>
                  <a:lnTo>
                    <a:pt x="14" y="21"/>
                  </a:lnTo>
                  <a:lnTo>
                    <a:pt x="17" y="8"/>
                  </a:lnTo>
                  <a:lnTo>
                    <a:pt x="17" y="8"/>
                  </a:lnTo>
                  <a:lnTo>
                    <a:pt x="17" y="5"/>
                  </a:lnTo>
                  <a:lnTo>
                    <a:pt x="17" y="2"/>
                  </a:lnTo>
                  <a:lnTo>
                    <a:pt x="13" y="0"/>
                  </a:lnTo>
                  <a:lnTo>
                    <a:pt x="9" y="1"/>
                  </a:lnTo>
                  <a:lnTo>
                    <a:pt x="6" y="2"/>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0" name="Freeform 112"/>
            <p:cNvSpPr/>
            <p:nvPr/>
          </p:nvSpPr>
          <p:spPr bwMode="auto">
            <a:xfrm>
              <a:off x="5602288" y="4600575"/>
              <a:ext cx="11113" cy="26988"/>
            </a:xfrm>
            <a:custGeom>
              <a:avLst/>
              <a:gdLst/>
              <a:ahLst/>
              <a:cxnLst>
                <a:cxn ang="0">
                  <a:pos x="17" y="4"/>
                </a:cxn>
                <a:cxn ang="0">
                  <a:pos x="17" y="4"/>
                </a:cxn>
                <a:cxn ang="0">
                  <a:pos x="7" y="32"/>
                </a:cxn>
                <a:cxn ang="0">
                  <a:pos x="2" y="47"/>
                </a:cxn>
                <a:cxn ang="0">
                  <a:pos x="0" y="55"/>
                </a:cxn>
                <a:cxn ang="0">
                  <a:pos x="0" y="63"/>
                </a:cxn>
                <a:cxn ang="0">
                  <a:pos x="0" y="63"/>
                </a:cxn>
                <a:cxn ang="0">
                  <a:pos x="0" y="65"/>
                </a:cxn>
                <a:cxn ang="0">
                  <a:pos x="2" y="66"/>
                </a:cxn>
                <a:cxn ang="0">
                  <a:pos x="5" y="68"/>
                </a:cxn>
                <a:cxn ang="0">
                  <a:pos x="9" y="66"/>
                </a:cxn>
                <a:cxn ang="0">
                  <a:pos x="11" y="65"/>
                </a:cxn>
                <a:cxn ang="0">
                  <a:pos x="11" y="63"/>
                </a:cxn>
                <a:cxn ang="0">
                  <a:pos x="11" y="63"/>
                </a:cxn>
                <a:cxn ang="0">
                  <a:pos x="12" y="55"/>
                </a:cxn>
                <a:cxn ang="0">
                  <a:pos x="13" y="48"/>
                </a:cxn>
                <a:cxn ang="0">
                  <a:pos x="17" y="34"/>
                </a:cxn>
                <a:cxn ang="0">
                  <a:pos x="28" y="8"/>
                </a:cxn>
                <a:cxn ang="0">
                  <a:pos x="28" y="8"/>
                </a:cxn>
                <a:cxn ang="0">
                  <a:pos x="29" y="5"/>
                </a:cxn>
                <a:cxn ang="0">
                  <a:pos x="28" y="2"/>
                </a:cxn>
                <a:cxn ang="0">
                  <a:pos x="26" y="1"/>
                </a:cxn>
                <a:cxn ang="0">
                  <a:pos x="25" y="0"/>
                </a:cxn>
                <a:cxn ang="0">
                  <a:pos x="20" y="1"/>
                </a:cxn>
                <a:cxn ang="0">
                  <a:pos x="19" y="2"/>
                </a:cxn>
                <a:cxn ang="0">
                  <a:pos x="17" y="4"/>
                </a:cxn>
                <a:cxn ang="0">
                  <a:pos x="17" y="4"/>
                </a:cxn>
              </a:cxnLst>
              <a:rect l="0" t="0" r="r" b="b"/>
              <a:pathLst>
                <a:path w="29" h="68">
                  <a:moveTo>
                    <a:pt x="17" y="4"/>
                  </a:moveTo>
                  <a:lnTo>
                    <a:pt x="17" y="4"/>
                  </a:lnTo>
                  <a:lnTo>
                    <a:pt x="7" y="32"/>
                  </a:lnTo>
                  <a:lnTo>
                    <a:pt x="2" y="47"/>
                  </a:lnTo>
                  <a:lnTo>
                    <a:pt x="0" y="55"/>
                  </a:lnTo>
                  <a:lnTo>
                    <a:pt x="0" y="63"/>
                  </a:lnTo>
                  <a:lnTo>
                    <a:pt x="0" y="63"/>
                  </a:lnTo>
                  <a:lnTo>
                    <a:pt x="0" y="65"/>
                  </a:lnTo>
                  <a:lnTo>
                    <a:pt x="2" y="66"/>
                  </a:lnTo>
                  <a:lnTo>
                    <a:pt x="5" y="68"/>
                  </a:lnTo>
                  <a:lnTo>
                    <a:pt x="9" y="66"/>
                  </a:lnTo>
                  <a:lnTo>
                    <a:pt x="11" y="65"/>
                  </a:lnTo>
                  <a:lnTo>
                    <a:pt x="11" y="63"/>
                  </a:lnTo>
                  <a:lnTo>
                    <a:pt x="11" y="63"/>
                  </a:lnTo>
                  <a:lnTo>
                    <a:pt x="12" y="55"/>
                  </a:lnTo>
                  <a:lnTo>
                    <a:pt x="13" y="48"/>
                  </a:lnTo>
                  <a:lnTo>
                    <a:pt x="17" y="34"/>
                  </a:lnTo>
                  <a:lnTo>
                    <a:pt x="28" y="8"/>
                  </a:lnTo>
                  <a:lnTo>
                    <a:pt x="28" y="8"/>
                  </a:lnTo>
                  <a:lnTo>
                    <a:pt x="29" y="5"/>
                  </a:lnTo>
                  <a:lnTo>
                    <a:pt x="28" y="2"/>
                  </a:lnTo>
                  <a:lnTo>
                    <a:pt x="26" y="1"/>
                  </a:lnTo>
                  <a:lnTo>
                    <a:pt x="25" y="0"/>
                  </a:lnTo>
                  <a:lnTo>
                    <a:pt x="20" y="1"/>
                  </a:lnTo>
                  <a:lnTo>
                    <a:pt x="19" y="2"/>
                  </a:lnTo>
                  <a:lnTo>
                    <a:pt x="17" y="4"/>
                  </a:lnTo>
                  <a:lnTo>
                    <a:pt x="17"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1" name="Freeform 113"/>
            <p:cNvSpPr/>
            <p:nvPr/>
          </p:nvSpPr>
          <p:spPr bwMode="auto">
            <a:xfrm>
              <a:off x="5624513" y="4686300"/>
              <a:ext cx="12700" cy="22225"/>
            </a:xfrm>
            <a:custGeom>
              <a:avLst/>
              <a:gdLst/>
              <a:ahLst/>
              <a:cxnLst>
                <a:cxn ang="0">
                  <a:pos x="24" y="2"/>
                </a:cxn>
                <a:cxn ang="0">
                  <a:pos x="24" y="2"/>
                </a:cxn>
                <a:cxn ang="0">
                  <a:pos x="10" y="34"/>
                </a:cxn>
                <a:cxn ang="0">
                  <a:pos x="10" y="34"/>
                </a:cxn>
                <a:cxn ang="0">
                  <a:pos x="4" y="42"/>
                </a:cxn>
                <a:cxn ang="0">
                  <a:pos x="2" y="46"/>
                </a:cxn>
                <a:cxn ang="0">
                  <a:pos x="0" y="51"/>
                </a:cxn>
                <a:cxn ang="0">
                  <a:pos x="0" y="51"/>
                </a:cxn>
                <a:cxn ang="0">
                  <a:pos x="0" y="53"/>
                </a:cxn>
                <a:cxn ang="0">
                  <a:pos x="2" y="55"/>
                </a:cxn>
                <a:cxn ang="0">
                  <a:pos x="4" y="56"/>
                </a:cxn>
                <a:cxn ang="0">
                  <a:pos x="6" y="56"/>
                </a:cxn>
                <a:cxn ang="0">
                  <a:pos x="10" y="55"/>
                </a:cxn>
                <a:cxn ang="0">
                  <a:pos x="11" y="53"/>
                </a:cxn>
                <a:cxn ang="0">
                  <a:pos x="12" y="51"/>
                </a:cxn>
                <a:cxn ang="0">
                  <a:pos x="12" y="51"/>
                </a:cxn>
                <a:cxn ang="0">
                  <a:pos x="14" y="47"/>
                </a:cxn>
                <a:cxn ang="0">
                  <a:pos x="16" y="43"/>
                </a:cxn>
                <a:cxn ang="0">
                  <a:pos x="16" y="43"/>
                </a:cxn>
                <a:cxn ang="0">
                  <a:pos x="20" y="39"/>
                </a:cxn>
                <a:cxn ang="0">
                  <a:pos x="21" y="33"/>
                </a:cxn>
                <a:cxn ang="0">
                  <a:pos x="21" y="33"/>
                </a:cxn>
                <a:cxn ang="0">
                  <a:pos x="35" y="8"/>
                </a:cxn>
                <a:cxn ang="0">
                  <a:pos x="35" y="8"/>
                </a:cxn>
                <a:cxn ang="0">
                  <a:pos x="35" y="6"/>
                </a:cxn>
                <a:cxn ang="0">
                  <a:pos x="35" y="4"/>
                </a:cxn>
                <a:cxn ang="0">
                  <a:pos x="32" y="0"/>
                </a:cxn>
                <a:cxn ang="0">
                  <a:pos x="28" y="0"/>
                </a:cxn>
                <a:cxn ang="0">
                  <a:pos x="27" y="1"/>
                </a:cxn>
                <a:cxn ang="0">
                  <a:pos x="24" y="2"/>
                </a:cxn>
                <a:cxn ang="0">
                  <a:pos x="24" y="2"/>
                </a:cxn>
              </a:cxnLst>
              <a:rect l="0" t="0" r="r" b="b"/>
              <a:pathLst>
                <a:path w="35" h="56">
                  <a:moveTo>
                    <a:pt x="24" y="2"/>
                  </a:moveTo>
                  <a:lnTo>
                    <a:pt x="24" y="2"/>
                  </a:lnTo>
                  <a:lnTo>
                    <a:pt x="10" y="34"/>
                  </a:lnTo>
                  <a:lnTo>
                    <a:pt x="10" y="34"/>
                  </a:lnTo>
                  <a:lnTo>
                    <a:pt x="4" y="42"/>
                  </a:lnTo>
                  <a:lnTo>
                    <a:pt x="2" y="46"/>
                  </a:lnTo>
                  <a:lnTo>
                    <a:pt x="0" y="51"/>
                  </a:lnTo>
                  <a:lnTo>
                    <a:pt x="0" y="51"/>
                  </a:lnTo>
                  <a:lnTo>
                    <a:pt x="0" y="53"/>
                  </a:lnTo>
                  <a:lnTo>
                    <a:pt x="2" y="55"/>
                  </a:lnTo>
                  <a:lnTo>
                    <a:pt x="4" y="56"/>
                  </a:lnTo>
                  <a:lnTo>
                    <a:pt x="6" y="56"/>
                  </a:lnTo>
                  <a:lnTo>
                    <a:pt x="10" y="55"/>
                  </a:lnTo>
                  <a:lnTo>
                    <a:pt x="11" y="53"/>
                  </a:lnTo>
                  <a:lnTo>
                    <a:pt x="12" y="51"/>
                  </a:lnTo>
                  <a:lnTo>
                    <a:pt x="12" y="51"/>
                  </a:lnTo>
                  <a:lnTo>
                    <a:pt x="14" y="47"/>
                  </a:lnTo>
                  <a:lnTo>
                    <a:pt x="16" y="43"/>
                  </a:lnTo>
                  <a:lnTo>
                    <a:pt x="16" y="43"/>
                  </a:lnTo>
                  <a:lnTo>
                    <a:pt x="20" y="39"/>
                  </a:lnTo>
                  <a:lnTo>
                    <a:pt x="21" y="33"/>
                  </a:lnTo>
                  <a:lnTo>
                    <a:pt x="21" y="33"/>
                  </a:lnTo>
                  <a:lnTo>
                    <a:pt x="35" y="8"/>
                  </a:lnTo>
                  <a:lnTo>
                    <a:pt x="35" y="8"/>
                  </a:lnTo>
                  <a:lnTo>
                    <a:pt x="35" y="6"/>
                  </a:lnTo>
                  <a:lnTo>
                    <a:pt x="35" y="4"/>
                  </a:lnTo>
                  <a:lnTo>
                    <a:pt x="32" y="0"/>
                  </a:lnTo>
                  <a:lnTo>
                    <a:pt x="28" y="0"/>
                  </a:lnTo>
                  <a:lnTo>
                    <a:pt x="27" y="1"/>
                  </a:lnTo>
                  <a:lnTo>
                    <a:pt x="24" y="2"/>
                  </a:lnTo>
                  <a:lnTo>
                    <a:pt x="2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2" name="Freeform 114"/>
            <p:cNvSpPr/>
            <p:nvPr/>
          </p:nvSpPr>
          <p:spPr bwMode="auto">
            <a:xfrm>
              <a:off x="5645151" y="4692650"/>
              <a:ext cx="6350" cy="15875"/>
            </a:xfrm>
            <a:custGeom>
              <a:avLst/>
              <a:gdLst/>
              <a:ahLst/>
              <a:cxnLst>
                <a:cxn ang="0">
                  <a:pos x="5" y="5"/>
                </a:cxn>
                <a:cxn ang="0">
                  <a:pos x="5" y="5"/>
                </a:cxn>
                <a:cxn ang="0">
                  <a:pos x="4" y="13"/>
                </a:cxn>
                <a:cxn ang="0">
                  <a:pos x="2" y="19"/>
                </a:cxn>
                <a:cxn ang="0">
                  <a:pos x="0" y="27"/>
                </a:cxn>
                <a:cxn ang="0">
                  <a:pos x="0" y="34"/>
                </a:cxn>
                <a:cxn ang="0">
                  <a:pos x="0" y="34"/>
                </a:cxn>
                <a:cxn ang="0">
                  <a:pos x="0" y="36"/>
                </a:cxn>
                <a:cxn ang="0">
                  <a:pos x="1" y="38"/>
                </a:cxn>
                <a:cxn ang="0">
                  <a:pos x="5" y="39"/>
                </a:cxn>
                <a:cxn ang="0">
                  <a:pos x="9" y="38"/>
                </a:cxn>
                <a:cxn ang="0">
                  <a:pos x="10" y="36"/>
                </a:cxn>
                <a:cxn ang="0">
                  <a:pos x="10" y="34"/>
                </a:cxn>
                <a:cxn ang="0">
                  <a:pos x="10" y="34"/>
                </a:cxn>
                <a:cxn ang="0">
                  <a:pos x="12" y="27"/>
                </a:cxn>
                <a:cxn ang="0">
                  <a:pos x="14" y="19"/>
                </a:cxn>
                <a:cxn ang="0">
                  <a:pos x="16" y="13"/>
                </a:cxn>
                <a:cxn ang="0">
                  <a:pos x="17" y="5"/>
                </a:cxn>
                <a:cxn ang="0">
                  <a:pos x="17" y="5"/>
                </a:cxn>
                <a:cxn ang="0">
                  <a:pos x="16" y="2"/>
                </a:cxn>
                <a:cxn ang="0">
                  <a:pos x="14" y="1"/>
                </a:cxn>
                <a:cxn ang="0">
                  <a:pos x="10" y="0"/>
                </a:cxn>
                <a:cxn ang="0">
                  <a:pos x="6" y="1"/>
                </a:cxn>
                <a:cxn ang="0">
                  <a:pos x="5" y="2"/>
                </a:cxn>
                <a:cxn ang="0">
                  <a:pos x="5" y="5"/>
                </a:cxn>
                <a:cxn ang="0">
                  <a:pos x="5" y="5"/>
                </a:cxn>
              </a:cxnLst>
              <a:rect l="0" t="0" r="r" b="b"/>
              <a:pathLst>
                <a:path w="17" h="39">
                  <a:moveTo>
                    <a:pt x="5" y="5"/>
                  </a:moveTo>
                  <a:lnTo>
                    <a:pt x="5" y="5"/>
                  </a:lnTo>
                  <a:lnTo>
                    <a:pt x="4" y="13"/>
                  </a:lnTo>
                  <a:lnTo>
                    <a:pt x="2" y="19"/>
                  </a:lnTo>
                  <a:lnTo>
                    <a:pt x="0" y="27"/>
                  </a:lnTo>
                  <a:lnTo>
                    <a:pt x="0" y="34"/>
                  </a:lnTo>
                  <a:lnTo>
                    <a:pt x="0" y="34"/>
                  </a:lnTo>
                  <a:lnTo>
                    <a:pt x="0" y="36"/>
                  </a:lnTo>
                  <a:lnTo>
                    <a:pt x="1" y="38"/>
                  </a:lnTo>
                  <a:lnTo>
                    <a:pt x="5" y="39"/>
                  </a:lnTo>
                  <a:lnTo>
                    <a:pt x="9" y="38"/>
                  </a:lnTo>
                  <a:lnTo>
                    <a:pt x="10" y="36"/>
                  </a:lnTo>
                  <a:lnTo>
                    <a:pt x="10" y="34"/>
                  </a:lnTo>
                  <a:lnTo>
                    <a:pt x="10" y="34"/>
                  </a:lnTo>
                  <a:lnTo>
                    <a:pt x="12" y="27"/>
                  </a:lnTo>
                  <a:lnTo>
                    <a:pt x="14" y="19"/>
                  </a:lnTo>
                  <a:lnTo>
                    <a:pt x="16" y="13"/>
                  </a:lnTo>
                  <a:lnTo>
                    <a:pt x="17" y="5"/>
                  </a:lnTo>
                  <a:lnTo>
                    <a:pt x="17" y="5"/>
                  </a:lnTo>
                  <a:lnTo>
                    <a:pt x="16" y="2"/>
                  </a:lnTo>
                  <a:lnTo>
                    <a:pt x="14" y="1"/>
                  </a:lnTo>
                  <a:lnTo>
                    <a:pt x="10" y="0"/>
                  </a:lnTo>
                  <a:lnTo>
                    <a:pt x="6" y="1"/>
                  </a:lnTo>
                  <a:lnTo>
                    <a:pt x="5" y="2"/>
                  </a:lnTo>
                  <a:lnTo>
                    <a:pt x="5" y="5"/>
                  </a:lnTo>
                  <a:lnTo>
                    <a:pt x="5"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3" name="Freeform 115"/>
            <p:cNvSpPr/>
            <p:nvPr/>
          </p:nvSpPr>
          <p:spPr bwMode="auto">
            <a:xfrm>
              <a:off x="5665788" y="4699000"/>
              <a:ext cx="7938" cy="20638"/>
            </a:xfrm>
            <a:custGeom>
              <a:avLst/>
              <a:gdLst/>
              <a:ahLst/>
              <a:cxnLst>
                <a:cxn ang="0">
                  <a:pos x="12" y="5"/>
                </a:cxn>
                <a:cxn ang="0">
                  <a:pos x="12" y="5"/>
                </a:cxn>
                <a:cxn ang="0">
                  <a:pos x="10" y="12"/>
                </a:cxn>
                <a:cxn ang="0">
                  <a:pos x="8" y="18"/>
                </a:cxn>
                <a:cxn ang="0">
                  <a:pos x="2" y="29"/>
                </a:cxn>
                <a:cxn ang="0">
                  <a:pos x="2" y="29"/>
                </a:cxn>
                <a:cxn ang="0">
                  <a:pos x="0" y="33"/>
                </a:cxn>
                <a:cxn ang="0">
                  <a:pos x="0" y="36"/>
                </a:cxn>
                <a:cxn ang="0">
                  <a:pos x="0" y="46"/>
                </a:cxn>
                <a:cxn ang="0">
                  <a:pos x="0" y="46"/>
                </a:cxn>
                <a:cxn ang="0">
                  <a:pos x="0" y="48"/>
                </a:cxn>
                <a:cxn ang="0">
                  <a:pos x="1" y="50"/>
                </a:cxn>
                <a:cxn ang="0">
                  <a:pos x="5" y="51"/>
                </a:cxn>
                <a:cxn ang="0">
                  <a:pos x="9" y="50"/>
                </a:cxn>
                <a:cxn ang="0">
                  <a:pos x="10" y="48"/>
                </a:cxn>
                <a:cxn ang="0">
                  <a:pos x="12" y="46"/>
                </a:cxn>
                <a:cxn ang="0">
                  <a:pos x="12" y="46"/>
                </a:cxn>
                <a:cxn ang="0">
                  <a:pos x="12" y="36"/>
                </a:cxn>
                <a:cxn ang="0">
                  <a:pos x="16" y="27"/>
                </a:cxn>
                <a:cxn ang="0">
                  <a:pos x="16" y="27"/>
                </a:cxn>
                <a:cxn ang="0">
                  <a:pos x="21" y="17"/>
                </a:cxn>
                <a:cxn ang="0">
                  <a:pos x="22" y="12"/>
                </a:cxn>
                <a:cxn ang="0">
                  <a:pos x="22" y="5"/>
                </a:cxn>
                <a:cxn ang="0">
                  <a:pos x="22" y="5"/>
                </a:cxn>
                <a:cxn ang="0">
                  <a:pos x="22" y="4"/>
                </a:cxn>
                <a:cxn ang="0">
                  <a:pos x="21" y="1"/>
                </a:cxn>
                <a:cxn ang="0">
                  <a:pos x="17" y="0"/>
                </a:cxn>
                <a:cxn ang="0">
                  <a:pos x="13" y="1"/>
                </a:cxn>
                <a:cxn ang="0">
                  <a:pos x="12" y="4"/>
                </a:cxn>
                <a:cxn ang="0">
                  <a:pos x="12" y="5"/>
                </a:cxn>
                <a:cxn ang="0">
                  <a:pos x="12" y="5"/>
                </a:cxn>
              </a:cxnLst>
              <a:rect l="0" t="0" r="r" b="b"/>
              <a:pathLst>
                <a:path w="22" h="51">
                  <a:moveTo>
                    <a:pt x="12" y="5"/>
                  </a:moveTo>
                  <a:lnTo>
                    <a:pt x="12" y="5"/>
                  </a:lnTo>
                  <a:lnTo>
                    <a:pt x="10" y="12"/>
                  </a:lnTo>
                  <a:lnTo>
                    <a:pt x="8" y="18"/>
                  </a:lnTo>
                  <a:lnTo>
                    <a:pt x="2" y="29"/>
                  </a:lnTo>
                  <a:lnTo>
                    <a:pt x="2" y="29"/>
                  </a:lnTo>
                  <a:lnTo>
                    <a:pt x="0" y="33"/>
                  </a:lnTo>
                  <a:lnTo>
                    <a:pt x="0" y="36"/>
                  </a:lnTo>
                  <a:lnTo>
                    <a:pt x="0" y="46"/>
                  </a:lnTo>
                  <a:lnTo>
                    <a:pt x="0" y="46"/>
                  </a:lnTo>
                  <a:lnTo>
                    <a:pt x="0" y="48"/>
                  </a:lnTo>
                  <a:lnTo>
                    <a:pt x="1" y="50"/>
                  </a:lnTo>
                  <a:lnTo>
                    <a:pt x="5" y="51"/>
                  </a:lnTo>
                  <a:lnTo>
                    <a:pt x="9" y="50"/>
                  </a:lnTo>
                  <a:lnTo>
                    <a:pt x="10" y="48"/>
                  </a:lnTo>
                  <a:lnTo>
                    <a:pt x="12" y="46"/>
                  </a:lnTo>
                  <a:lnTo>
                    <a:pt x="12" y="46"/>
                  </a:lnTo>
                  <a:lnTo>
                    <a:pt x="12" y="36"/>
                  </a:lnTo>
                  <a:lnTo>
                    <a:pt x="16" y="27"/>
                  </a:lnTo>
                  <a:lnTo>
                    <a:pt x="16" y="27"/>
                  </a:lnTo>
                  <a:lnTo>
                    <a:pt x="21" y="17"/>
                  </a:lnTo>
                  <a:lnTo>
                    <a:pt x="22" y="12"/>
                  </a:lnTo>
                  <a:lnTo>
                    <a:pt x="22" y="5"/>
                  </a:lnTo>
                  <a:lnTo>
                    <a:pt x="22" y="5"/>
                  </a:lnTo>
                  <a:lnTo>
                    <a:pt x="22" y="4"/>
                  </a:lnTo>
                  <a:lnTo>
                    <a:pt x="21" y="1"/>
                  </a:lnTo>
                  <a:lnTo>
                    <a:pt x="17" y="0"/>
                  </a:lnTo>
                  <a:lnTo>
                    <a:pt x="13" y="1"/>
                  </a:lnTo>
                  <a:lnTo>
                    <a:pt x="12" y="4"/>
                  </a:lnTo>
                  <a:lnTo>
                    <a:pt x="12" y="5"/>
                  </a:lnTo>
                  <a:lnTo>
                    <a:pt x="12"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4" name="Freeform 116"/>
            <p:cNvSpPr/>
            <p:nvPr/>
          </p:nvSpPr>
          <p:spPr bwMode="auto">
            <a:xfrm>
              <a:off x="5681663" y="4406900"/>
              <a:ext cx="15875" cy="25400"/>
            </a:xfrm>
            <a:custGeom>
              <a:avLst/>
              <a:gdLst/>
              <a:ahLst/>
              <a:cxnLst>
                <a:cxn ang="0">
                  <a:pos x="31" y="1"/>
                </a:cxn>
                <a:cxn ang="0">
                  <a:pos x="31" y="1"/>
                </a:cxn>
                <a:cxn ang="0">
                  <a:pos x="26" y="7"/>
                </a:cxn>
                <a:cxn ang="0">
                  <a:pos x="22" y="14"/>
                </a:cxn>
                <a:cxn ang="0">
                  <a:pos x="14" y="27"/>
                </a:cxn>
                <a:cxn ang="0">
                  <a:pos x="9" y="40"/>
                </a:cxn>
                <a:cxn ang="0">
                  <a:pos x="1" y="53"/>
                </a:cxn>
                <a:cxn ang="0">
                  <a:pos x="1" y="53"/>
                </a:cxn>
                <a:cxn ang="0">
                  <a:pos x="0" y="56"/>
                </a:cxn>
                <a:cxn ang="0">
                  <a:pos x="1" y="58"/>
                </a:cxn>
                <a:cxn ang="0">
                  <a:pos x="4" y="61"/>
                </a:cxn>
                <a:cxn ang="0">
                  <a:pos x="8" y="62"/>
                </a:cxn>
                <a:cxn ang="0">
                  <a:pos x="9" y="61"/>
                </a:cxn>
                <a:cxn ang="0">
                  <a:pos x="12" y="60"/>
                </a:cxn>
                <a:cxn ang="0">
                  <a:pos x="12" y="60"/>
                </a:cxn>
                <a:cxn ang="0">
                  <a:pos x="18" y="47"/>
                </a:cxn>
                <a:cxn ang="0">
                  <a:pos x="24" y="34"/>
                </a:cxn>
                <a:cxn ang="0">
                  <a:pos x="30" y="21"/>
                </a:cxn>
                <a:cxn ang="0">
                  <a:pos x="34" y="15"/>
                </a:cxn>
                <a:cxn ang="0">
                  <a:pos x="39" y="9"/>
                </a:cxn>
                <a:cxn ang="0">
                  <a:pos x="39" y="9"/>
                </a:cxn>
                <a:cxn ang="0">
                  <a:pos x="41" y="7"/>
                </a:cxn>
                <a:cxn ang="0">
                  <a:pos x="41" y="5"/>
                </a:cxn>
                <a:cxn ang="0">
                  <a:pos x="39" y="1"/>
                </a:cxn>
                <a:cxn ang="0">
                  <a:pos x="35" y="0"/>
                </a:cxn>
                <a:cxn ang="0">
                  <a:pos x="33" y="0"/>
                </a:cxn>
                <a:cxn ang="0">
                  <a:pos x="31" y="1"/>
                </a:cxn>
                <a:cxn ang="0">
                  <a:pos x="31" y="1"/>
                </a:cxn>
              </a:cxnLst>
              <a:rect l="0" t="0" r="r" b="b"/>
              <a:pathLst>
                <a:path w="41" h="62">
                  <a:moveTo>
                    <a:pt x="31" y="1"/>
                  </a:moveTo>
                  <a:lnTo>
                    <a:pt x="31" y="1"/>
                  </a:lnTo>
                  <a:lnTo>
                    <a:pt x="26" y="7"/>
                  </a:lnTo>
                  <a:lnTo>
                    <a:pt x="22" y="14"/>
                  </a:lnTo>
                  <a:lnTo>
                    <a:pt x="14" y="27"/>
                  </a:lnTo>
                  <a:lnTo>
                    <a:pt x="9" y="40"/>
                  </a:lnTo>
                  <a:lnTo>
                    <a:pt x="1" y="53"/>
                  </a:lnTo>
                  <a:lnTo>
                    <a:pt x="1" y="53"/>
                  </a:lnTo>
                  <a:lnTo>
                    <a:pt x="0" y="56"/>
                  </a:lnTo>
                  <a:lnTo>
                    <a:pt x="1" y="58"/>
                  </a:lnTo>
                  <a:lnTo>
                    <a:pt x="4" y="61"/>
                  </a:lnTo>
                  <a:lnTo>
                    <a:pt x="8" y="62"/>
                  </a:lnTo>
                  <a:lnTo>
                    <a:pt x="9" y="61"/>
                  </a:lnTo>
                  <a:lnTo>
                    <a:pt x="12" y="60"/>
                  </a:lnTo>
                  <a:lnTo>
                    <a:pt x="12" y="60"/>
                  </a:lnTo>
                  <a:lnTo>
                    <a:pt x="18" y="47"/>
                  </a:lnTo>
                  <a:lnTo>
                    <a:pt x="24" y="34"/>
                  </a:lnTo>
                  <a:lnTo>
                    <a:pt x="30" y="21"/>
                  </a:lnTo>
                  <a:lnTo>
                    <a:pt x="34" y="15"/>
                  </a:lnTo>
                  <a:lnTo>
                    <a:pt x="39" y="9"/>
                  </a:lnTo>
                  <a:lnTo>
                    <a:pt x="39" y="9"/>
                  </a:lnTo>
                  <a:lnTo>
                    <a:pt x="41" y="7"/>
                  </a:lnTo>
                  <a:lnTo>
                    <a:pt x="41" y="5"/>
                  </a:lnTo>
                  <a:lnTo>
                    <a:pt x="39" y="1"/>
                  </a:lnTo>
                  <a:lnTo>
                    <a:pt x="35" y="0"/>
                  </a:lnTo>
                  <a:lnTo>
                    <a:pt x="33" y="0"/>
                  </a:lnTo>
                  <a:lnTo>
                    <a:pt x="31" y="1"/>
                  </a:lnTo>
                  <a:lnTo>
                    <a:pt x="31"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5" name="Freeform 117"/>
            <p:cNvSpPr/>
            <p:nvPr/>
          </p:nvSpPr>
          <p:spPr bwMode="auto">
            <a:xfrm>
              <a:off x="5715001" y="4410075"/>
              <a:ext cx="20638" cy="23813"/>
            </a:xfrm>
            <a:custGeom>
              <a:avLst/>
              <a:gdLst/>
              <a:ahLst/>
              <a:cxnLst>
                <a:cxn ang="0">
                  <a:pos x="45" y="1"/>
                </a:cxn>
                <a:cxn ang="0">
                  <a:pos x="45" y="1"/>
                </a:cxn>
                <a:cxn ang="0">
                  <a:pos x="36" y="4"/>
                </a:cxn>
                <a:cxn ang="0">
                  <a:pos x="29" y="9"/>
                </a:cxn>
                <a:cxn ang="0">
                  <a:pos x="23" y="16"/>
                </a:cxn>
                <a:cxn ang="0">
                  <a:pos x="17" y="23"/>
                </a:cxn>
                <a:cxn ang="0">
                  <a:pos x="10" y="39"/>
                </a:cxn>
                <a:cxn ang="0">
                  <a:pos x="2" y="55"/>
                </a:cxn>
                <a:cxn ang="0">
                  <a:pos x="2" y="55"/>
                </a:cxn>
                <a:cxn ang="0">
                  <a:pos x="0" y="57"/>
                </a:cxn>
                <a:cxn ang="0">
                  <a:pos x="0" y="59"/>
                </a:cxn>
                <a:cxn ang="0">
                  <a:pos x="3" y="63"/>
                </a:cxn>
                <a:cxn ang="0">
                  <a:pos x="7" y="63"/>
                </a:cxn>
                <a:cxn ang="0">
                  <a:pos x="10" y="63"/>
                </a:cxn>
                <a:cxn ang="0">
                  <a:pos x="11" y="60"/>
                </a:cxn>
                <a:cxn ang="0">
                  <a:pos x="11" y="60"/>
                </a:cxn>
                <a:cxn ang="0">
                  <a:pos x="19" y="47"/>
                </a:cxn>
                <a:cxn ang="0">
                  <a:pos x="25" y="33"/>
                </a:cxn>
                <a:cxn ang="0">
                  <a:pos x="29" y="26"/>
                </a:cxn>
                <a:cxn ang="0">
                  <a:pos x="34" y="19"/>
                </a:cxn>
                <a:cxn ang="0">
                  <a:pos x="41" y="14"/>
                </a:cxn>
                <a:cxn ang="0">
                  <a:pos x="48" y="12"/>
                </a:cxn>
                <a:cxn ang="0">
                  <a:pos x="48" y="12"/>
                </a:cxn>
                <a:cxn ang="0">
                  <a:pos x="50" y="10"/>
                </a:cxn>
                <a:cxn ang="0">
                  <a:pos x="51" y="9"/>
                </a:cxn>
                <a:cxn ang="0">
                  <a:pos x="51" y="5"/>
                </a:cxn>
                <a:cxn ang="0">
                  <a:pos x="49" y="1"/>
                </a:cxn>
                <a:cxn ang="0">
                  <a:pos x="48" y="0"/>
                </a:cxn>
                <a:cxn ang="0">
                  <a:pos x="45" y="1"/>
                </a:cxn>
                <a:cxn ang="0">
                  <a:pos x="45" y="1"/>
                </a:cxn>
              </a:cxnLst>
              <a:rect l="0" t="0" r="r" b="b"/>
              <a:pathLst>
                <a:path w="51" h="63">
                  <a:moveTo>
                    <a:pt x="45" y="1"/>
                  </a:moveTo>
                  <a:lnTo>
                    <a:pt x="45" y="1"/>
                  </a:lnTo>
                  <a:lnTo>
                    <a:pt x="36" y="4"/>
                  </a:lnTo>
                  <a:lnTo>
                    <a:pt x="29" y="9"/>
                  </a:lnTo>
                  <a:lnTo>
                    <a:pt x="23" y="16"/>
                  </a:lnTo>
                  <a:lnTo>
                    <a:pt x="17" y="23"/>
                  </a:lnTo>
                  <a:lnTo>
                    <a:pt x="10" y="39"/>
                  </a:lnTo>
                  <a:lnTo>
                    <a:pt x="2" y="55"/>
                  </a:lnTo>
                  <a:lnTo>
                    <a:pt x="2" y="55"/>
                  </a:lnTo>
                  <a:lnTo>
                    <a:pt x="0" y="57"/>
                  </a:lnTo>
                  <a:lnTo>
                    <a:pt x="0" y="59"/>
                  </a:lnTo>
                  <a:lnTo>
                    <a:pt x="3" y="63"/>
                  </a:lnTo>
                  <a:lnTo>
                    <a:pt x="7" y="63"/>
                  </a:lnTo>
                  <a:lnTo>
                    <a:pt x="10" y="63"/>
                  </a:lnTo>
                  <a:lnTo>
                    <a:pt x="11" y="60"/>
                  </a:lnTo>
                  <a:lnTo>
                    <a:pt x="11" y="60"/>
                  </a:lnTo>
                  <a:lnTo>
                    <a:pt x="19" y="47"/>
                  </a:lnTo>
                  <a:lnTo>
                    <a:pt x="25" y="33"/>
                  </a:lnTo>
                  <a:lnTo>
                    <a:pt x="29" y="26"/>
                  </a:lnTo>
                  <a:lnTo>
                    <a:pt x="34" y="19"/>
                  </a:lnTo>
                  <a:lnTo>
                    <a:pt x="41" y="14"/>
                  </a:lnTo>
                  <a:lnTo>
                    <a:pt x="48" y="12"/>
                  </a:lnTo>
                  <a:lnTo>
                    <a:pt x="48" y="12"/>
                  </a:lnTo>
                  <a:lnTo>
                    <a:pt x="50" y="10"/>
                  </a:lnTo>
                  <a:lnTo>
                    <a:pt x="51" y="9"/>
                  </a:lnTo>
                  <a:lnTo>
                    <a:pt x="51" y="5"/>
                  </a:lnTo>
                  <a:lnTo>
                    <a:pt x="49" y="1"/>
                  </a:lnTo>
                  <a:lnTo>
                    <a:pt x="48" y="0"/>
                  </a:lnTo>
                  <a:lnTo>
                    <a:pt x="45" y="1"/>
                  </a:lnTo>
                  <a:lnTo>
                    <a:pt x="45"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6" name="Freeform 118"/>
            <p:cNvSpPr/>
            <p:nvPr/>
          </p:nvSpPr>
          <p:spPr bwMode="auto">
            <a:xfrm>
              <a:off x="5370513" y="4702175"/>
              <a:ext cx="4763" cy="4763"/>
            </a:xfrm>
            <a:custGeom>
              <a:avLst/>
              <a:gdLst/>
              <a:ahLst/>
              <a:cxnLst>
                <a:cxn ang="0">
                  <a:pos x="5" y="0"/>
                </a:cxn>
                <a:cxn ang="0">
                  <a:pos x="5" y="0"/>
                </a:cxn>
                <a:cxn ang="0">
                  <a:pos x="3" y="1"/>
                </a:cxn>
                <a:cxn ang="0">
                  <a:pos x="1" y="3"/>
                </a:cxn>
                <a:cxn ang="0">
                  <a:pos x="0" y="7"/>
                </a:cxn>
                <a:cxn ang="0">
                  <a:pos x="1" y="11"/>
                </a:cxn>
                <a:cxn ang="0">
                  <a:pos x="3" y="12"/>
                </a:cxn>
                <a:cxn ang="0">
                  <a:pos x="5" y="12"/>
                </a:cxn>
                <a:cxn ang="0">
                  <a:pos x="5" y="12"/>
                </a:cxn>
                <a:cxn ang="0">
                  <a:pos x="8" y="12"/>
                </a:cxn>
                <a:cxn ang="0">
                  <a:pos x="9" y="11"/>
                </a:cxn>
                <a:cxn ang="0">
                  <a:pos x="11" y="7"/>
                </a:cxn>
                <a:cxn ang="0">
                  <a:pos x="9" y="3"/>
                </a:cxn>
                <a:cxn ang="0">
                  <a:pos x="8" y="1"/>
                </a:cxn>
                <a:cxn ang="0">
                  <a:pos x="5" y="0"/>
                </a:cxn>
                <a:cxn ang="0">
                  <a:pos x="5" y="0"/>
                </a:cxn>
              </a:cxnLst>
              <a:rect l="0" t="0" r="r" b="b"/>
              <a:pathLst>
                <a:path w="11" h="12">
                  <a:moveTo>
                    <a:pt x="5" y="0"/>
                  </a:moveTo>
                  <a:lnTo>
                    <a:pt x="5" y="0"/>
                  </a:lnTo>
                  <a:lnTo>
                    <a:pt x="3" y="1"/>
                  </a:lnTo>
                  <a:lnTo>
                    <a:pt x="1" y="3"/>
                  </a:lnTo>
                  <a:lnTo>
                    <a:pt x="0" y="7"/>
                  </a:lnTo>
                  <a:lnTo>
                    <a:pt x="1" y="11"/>
                  </a:lnTo>
                  <a:lnTo>
                    <a:pt x="3" y="12"/>
                  </a:lnTo>
                  <a:lnTo>
                    <a:pt x="5" y="12"/>
                  </a:lnTo>
                  <a:lnTo>
                    <a:pt x="5" y="12"/>
                  </a:lnTo>
                  <a:lnTo>
                    <a:pt x="8" y="12"/>
                  </a:lnTo>
                  <a:lnTo>
                    <a:pt x="9" y="11"/>
                  </a:lnTo>
                  <a:lnTo>
                    <a:pt x="11" y="7"/>
                  </a:lnTo>
                  <a:lnTo>
                    <a:pt x="9" y="3"/>
                  </a:lnTo>
                  <a:lnTo>
                    <a:pt x="8" y="1"/>
                  </a:lnTo>
                  <a:lnTo>
                    <a:pt x="5" y="0"/>
                  </a:lnTo>
                  <a:lnTo>
                    <a:pt x="5"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7" name="Freeform 119"/>
            <p:cNvSpPr/>
            <p:nvPr/>
          </p:nvSpPr>
          <p:spPr bwMode="auto">
            <a:xfrm>
              <a:off x="5260976" y="4098925"/>
              <a:ext cx="363538" cy="304800"/>
            </a:xfrm>
            <a:custGeom>
              <a:avLst/>
              <a:gdLst/>
              <a:ahLst/>
              <a:cxnLst>
                <a:cxn ang="0">
                  <a:pos x="890" y="671"/>
                </a:cxn>
                <a:cxn ang="0">
                  <a:pos x="846" y="599"/>
                </a:cxn>
                <a:cxn ang="0">
                  <a:pos x="812" y="547"/>
                </a:cxn>
                <a:cxn ang="0">
                  <a:pos x="760" y="478"/>
                </a:cxn>
                <a:cxn ang="0">
                  <a:pos x="727" y="445"/>
                </a:cxn>
                <a:cxn ang="0">
                  <a:pos x="672" y="363"/>
                </a:cxn>
                <a:cxn ang="0">
                  <a:pos x="612" y="280"/>
                </a:cxn>
                <a:cxn ang="0">
                  <a:pos x="573" y="227"/>
                </a:cxn>
                <a:cxn ang="0">
                  <a:pos x="431" y="40"/>
                </a:cxn>
                <a:cxn ang="0">
                  <a:pos x="402" y="14"/>
                </a:cxn>
                <a:cxn ang="0">
                  <a:pos x="353" y="0"/>
                </a:cxn>
                <a:cxn ang="0">
                  <a:pos x="289" y="10"/>
                </a:cxn>
                <a:cxn ang="0">
                  <a:pos x="209" y="41"/>
                </a:cxn>
                <a:cxn ang="0">
                  <a:pos x="118" y="93"/>
                </a:cxn>
                <a:cxn ang="0">
                  <a:pos x="42" y="143"/>
                </a:cxn>
                <a:cxn ang="0">
                  <a:pos x="16" y="177"/>
                </a:cxn>
                <a:cxn ang="0">
                  <a:pos x="1" y="227"/>
                </a:cxn>
                <a:cxn ang="0">
                  <a:pos x="5" y="278"/>
                </a:cxn>
                <a:cxn ang="0">
                  <a:pos x="39" y="363"/>
                </a:cxn>
                <a:cxn ang="0">
                  <a:pos x="76" y="402"/>
                </a:cxn>
                <a:cxn ang="0">
                  <a:pos x="118" y="446"/>
                </a:cxn>
                <a:cxn ang="0">
                  <a:pos x="172" y="512"/>
                </a:cxn>
                <a:cxn ang="0">
                  <a:pos x="208" y="565"/>
                </a:cxn>
                <a:cxn ang="0">
                  <a:pos x="240" y="619"/>
                </a:cxn>
                <a:cxn ang="0">
                  <a:pos x="289" y="682"/>
                </a:cxn>
                <a:cxn ang="0">
                  <a:pos x="368" y="749"/>
                </a:cxn>
                <a:cxn ang="0">
                  <a:pos x="387" y="767"/>
                </a:cxn>
                <a:cxn ang="0">
                  <a:pos x="403" y="767"/>
                </a:cxn>
                <a:cxn ang="0">
                  <a:pos x="417" y="746"/>
                </a:cxn>
                <a:cxn ang="0">
                  <a:pos x="411" y="729"/>
                </a:cxn>
                <a:cxn ang="0">
                  <a:pos x="334" y="662"/>
                </a:cxn>
                <a:cxn ang="0">
                  <a:pos x="301" y="626"/>
                </a:cxn>
                <a:cxn ang="0">
                  <a:pos x="255" y="556"/>
                </a:cxn>
                <a:cxn ang="0">
                  <a:pos x="141" y="402"/>
                </a:cxn>
                <a:cxn ang="0">
                  <a:pos x="105" y="364"/>
                </a:cxn>
                <a:cxn ang="0">
                  <a:pos x="75" y="335"/>
                </a:cxn>
                <a:cxn ang="0">
                  <a:pos x="64" y="301"/>
                </a:cxn>
                <a:cxn ang="0">
                  <a:pos x="51" y="272"/>
                </a:cxn>
                <a:cxn ang="0">
                  <a:pos x="47" y="232"/>
                </a:cxn>
                <a:cxn ang="0">
                  <a:pos x="62" y="198"/>
                </a:cxn>
                <a:cxn ang="0">
                  <a:pos x="110" y="155"/>
                </a:cxn>
                <a:cxn ang="0">
                  <a:pos x="224" y="84"/>
                </a:cxn>
                <a:cxn ang="0">
                  <a:pos x="277" y="59"/>
                </a:cxn>
                <a:cxn ang="0">
                  <a:pos x="342" y="45"/>
                </a:cxn>
                <a:cxn ang="0">
                  <a:pos x="377" y="51"/>
                </a:cxn>
                <a:cxn ang="0">
                  <a:pos x="408" y="76"/>
                </a:cxn>
                <a:cxn ang="0">
                  <a:pos x="487" y="181"/>
                </a:cxn>
                <a:cxn ang="0">
                  <a:pos x="538" y="255"/>
                </a:cxn>
                <a:cxn ang="0">
                  <a:pos x="598" y="344"/>
                </a:cxn>
                <a:cxn ang="0">
                  <a:pos x="627" y="376"/>
                </a:cxn>
                <a:cxn ang="0">
                  <a:pos x="644" y="408"/>
                </a:cxn>
                <a:cxn ang="0">
                  <a:pos x="663" y="429"/>
                </a:cxn>
                <a:cxn ang="0">
                  <a:pos x="705" y="484"/>
                </a:cxn>
                <a:cxn ang="0">
                  <a:pos x="759" y="554"/>
                </a:cxn>
                <a:cxn ang="0">
                  <a:pos x="810" y="627"/>
                </a:cxn>
                <a:cxn ang="0">
                  <a:pos x="843" y="688"/>
                </a:cxn>
                <a:cxn ang="0">
                  <a:pos x="863" y="712"/>
                </a:cxn>
                <a:cxn ang="0">
                  <a:pos x="886" y="721"/>
                </a:cxn>
                <a:cxn ang="0">
                  <a:pos x="904" y="718"/>
                </a:cxn>
                <a:cxn ang="0">
                  <a:pos x="914" y="698"/>
                </a:cxn>
                <a:cxn ang="0">
                  <a:pos x="907" y="682"/>
                </a:cxn>
              </a:cxnLst>
              <a:rect l="0" t="0" r="r" b="b"/>
              <a:pathLst>
                <a:path w="914" h="768">
                  <a:moveTo>
                    <a:pt x="899" y="678"/>
                  </a:moveTo>
                  <a:lnTo>
                    <a:pt x="899" y="678"/>
                  </a:lnTo>
                  <a:lnTo>
                    <a:pt x="894" y="675"/>
                  </a:lnTo>
                  <a:lnTo>
                    <a:pt x="890" y="671"/>
                  </a:lnTo>
                  <a:lnTo>
                    <a:pt x="880" y="661"/>
                  </a:lnTo>
                  <a:lnTo>
                    <a:pt x="871" y="648"/>
                  </a:lnTo>
                  <a:lnTo>
                    <a:pt x="862" y="632"/>
                  </a:lnTo>
                  <a:lnTo>
                    <a:pt x="846" y="599"/>
                  </a:lnTo>
                  <a:lnTo>
                    <a:pt x="839" y="585"/>
                  </a:lnTo>
                  <a:lnTo>
                    <a:pt x="832" y="576"/>
                  </a:lnTo>
                  <a:lnTo>
                    <a:pt x="832" y="576"/>
                  </a:lnTo>
                  <a:lnTo>
                    <a:pt x="812" y="547"/>
                  </a:lnTo>
                  <a:lnTo>
                    <a:pt x="793" y="518"/>
                  </a:lnTo>
                  <a:lnTo>
                    <a:pt x="782" y="504"/>
                  </a:lnTo>
                  <a:lnTo>
                    <a:pt x="772" y="491"/>
                  </a:lnTo>
                  <a:lnTo>
                    <a:pt x="760" y="478"/>
                  </a:lnTo>
                  <a:lnTo>
                    <a:pt x="748" y="466"/>
                  </a:lnTo>
                  <a:lnTo>
                    <a:pt x="748" y="466"/>
                  </a:lnTo>
                  <a:lnTo>
                    <a:pt x="738" y="457"/>
                  </a:lnTo>
                  <a:lnTo>
                    <a:pt x="727" y="445"/>
                  </a:lnTo>
                  <a:lnTo>
                    <a:pt x="707" y="418"/>
                  </a:lnTo>
                  <a:lnTo>
                    <a:pt x="687" y="389"/>
                  </a:lnTo>
                  <a:lnTo>
                    <a:pt x="672" y="363"/>
                  </a:lnTo>
                  <a:lnTo>
                    <a:pt x="672" y="363"/>
                  </a:lnTo>
                  <a:lnTo>
                    <a:pt x="665" y="348"/>
                  </a:lnTo>
                  <a:lnTo>
                    <a:pt x="654" y="334"/>
                  </a:lnTo>
                  <a:lnTo>
                    <a:pt x="633" y="308"/>
                  </a:lnTo>
                  <a:lnTo>
                    <a:pt x="612" y="280"/>
                  </a:lnTo>
                  <a:lnTo>
                    <a:pt x="602" y="267"/>
                  </a:lnTo>
                  <a:lnTo>
                    <a:pt x="593" y="254"/>
                  </a:lnTo>
                  <a:lnTo>
                    <a:pt x="593" y="254"/>
                  </a:lnTo>
                  <a:lnTo>
                    <a:pt x="573" y="227"/>
                  </a:lnTo>
                  <a:lnTo>
                    <a:pt x="553" y="199"/>
                  </a:lnTo>
                  <a:lnTo>
                    <a:pt x="513" y="146"/>
                  </a:lnTo>
                  <a:lnTo>
                    <a:pt x="472" y="92"/>
                  </a:lnTo>
                  <a:lnTo>
                    <a:pt x="431" y="40"/>
                  </a:lnTo>
                  <a:lnTo>
                    <a:pt x="431" y="40"/>
                  </a:lnTo>
                  <a:lnTo>
                    <a:pt x="421" y="29"/>
                  </a:lnTo>
                  <a:lnTo>
                    <a:pt x="412" y="20"/>
                  </a:lnTo>
                  <a:lnTo>
                    <a:pt x="402" y="14"/>
                  </a:lnTo>
                  <a:lnTo>
                    <a:pt x="390" y="8"/>
                  </a:lnTo>
                  <a:lnTo>
                    <a:pt x="378" y="4"/>
                  </a:lnTo>
                  <a:lnTo>
                    <a:pt x="366" y="2"/>
                  </a:lnTo>
                  <a:lnTo>
                    <a:pt x="353" y="0"/>
                  </a:lnTo>
                  <a:lnTo>
                    <a:pt x="342" y="0"/>
                  </a:lnTo>
                  <a:lnTo>
                    <a:pt x="328" y="2"/>
                  </a:lnTo>
                  <a:lnTo>
                    <a:pt x="315" y="4"/>
                  </a:lnTo>
                  <a:lnTo>
                    <a:pt x="289" y="10"/>
                  </a:lnTo>
                  <a:lnTo>
                    <a:pt x="264" y="17"/>
                  </a:lnTo>
                  <a:lnTo>
                    <a:pt x="241" y="27"/>
                  </a:lnTo>
                  <a:lnTo>
                    <a:pt x="241" y="27"/>
                  </a:lnTo>
                  <a:lnTo>
                    <a:pt x="209" y="41"/>
                  </a:lnTo>
                  <a:lnTo>
                    <a:pt x="178" y="57"/>
                  </a:lnTo>
                  <a:lnTo>
                    <a:pt x="147" y="74"/>
                  </a:lnTo>
                  <a:lnTo>
                    <a:pt x="118" y="93"/>
                  </a:lnTo>
                  <a:lnTo>
                    <a:pt x="118" y="93"/>
                  </a:lnTo>
                  <a:lnTo>
                    <a:pt x="93" y="108"/>
                  </a:lnTo>
                  <a:lnTo>
                    <a:pt x="67" y="125"/>
                  </a:lnTo>
                  <a:lnTo>
                    <a:pt x="54" y="134"/>
                  </a:lnTo>
                  <a:lnTo>
                    <a:pt x="42" y="143"/>
                  </a:lnTo>
                  <a:lnTo>
                    <a:pt x="32" y="153"/>
                  </a:lnTo>
                  <a:lnTo>
                    <a:pt x="22" y="165"/>
                  </a:lnTo>
                  <a:lnTo>
                    <a:pt x="22" y="165"/>
                  </a:lnTo>
                  <a:lnTo>
                    <a:pt x="16" y="177"/>
                  </a:lnTo>
                  <a:lnTo>
                    <a:pt x="9" y="189"/>
                  </a:lnTo>
                  <a:lnTo>
                    <a:pt x="5" y="202"/>
                  </a:lnTo>
                  <a:lnTo>
                    <a:pt x="3" y="214"/>
                  </a:lnTo>
                  <a:lnTo>
                    <a:pt x="1" y="227"/>
                  </a:lnTo>
                  <a:lnTo>
                    <a:pt x="0" y="238"/>
                  </a:lnTo>
                  <a:lnTo>
                    <a:pt x="1" y="252"/>
                  </a:lnTo>
                  <a:lnTo>
                    <a:pt x="3" y="265"/>
                  </a:lnTo>
                  <a:lnTo>
                    <a:pt x="5" y="278"/>
                  </a:lnTo>
                  <a:lnTo>
                    <a:pt x="8" y="289"/>
                  </a:lnTo>
                  <a:lnTo>
                    <a:pt x="17" y="314"/>
                  </a:lnTo>
                  <a:lnTo>
                    <a:pt x="28" y="339"/>
                  </a:lnTo>
                  <a:lnTo>
                    <a:pt x="39" y="363"/>
                  </a:lnTo>
                  <a:lnTo>
                    <a:pt x="39" y="363"/>
                  </a:lnTo>
                  <a:lnTo>
                    <a:pt x="46" y="373"/>
                  </a:lnTo>
                  <a:lnTo>
                    <a:pt x="56" y="384"/>
                  </a:lnTo>
                  <a:lnTo>
                    <a:pt x="76" y="402"/>
                  </a:lnTo>
                  <a:lnTo>
                    <a:pt x="76" y="402"/>
                  </a:lnTo>
                  <a:lnTo>
                    <a:pt x="92" y="416"/>
                  </a:lnTo>
                  <a:lnTo>
                    <a:pt x="105" y="431"/>
                  </a:lnTo>
                  <a:lnTo>
                    <a:pt x="118" y="446"/>
                  </a:lnTo>
                  <a:lnTo>
                    <a:pt x="131" y="462"/>
                  </a:lnTo>
                  <a:lnTo>
                    <a:pt x="131" y="462"/>
                  </a:lnTo>
                  <a:lnTo>
                    <a:pt x="151" y="488"/>
                  </a:lnTo>
                  <a:lnTo>
                    <a:pt x="172" y="512"/>
                  </a:lnTo>
                  <a:lnTo>
                    <a:pt x="182" y="525"/>
                  </a:lnTo>
                  <a:lnTo>
                    <a:pt x="191" y="538"/>
                  </a:lnTo>
                  <a:lnTo>
                    <a:pt x="200" y="551"/>
                  </a:lnTo>
                  <a:lnTo>
                    <a:pt x="208" y="565"/>
                  </a:lnTo>
                  <a:lnTo>
                    <a:pt x="208" y="565"/>
                  </a:lnTo>
                  <a:lnTo>
                    <a:pt x="215" y="580"/>
                  </a:lnTo>
                  <a:lnTo>
                    <a:pt x="223" y="593"/>
                  </a:lnTo>
                  <a:lnTo>
                    <a:pt x="240" y="619"/>
                  </a:lnTo>
                  <a:lnTo>
                    <a:pt x="259" y="644"/>
                  </a:lnTo>
                  <a:lnTo>
                    <a:pt x="277" y="669"/>
                  </a:lnTo>
                  <a:lnTo>
                    <a:pt x="277" y="669"/>
                  </a:lnTo>
                  <a:lnTo>
                    <a:pt x="289" y="682"/>
                  </a:lnTo>
                  <a:lnTo>
                    <a:pt x="301" y="694"/>
                  </a:lnTo>
                  <a:lnTo>
                    <a:pt x="327" y="716"/>
                  </a:lnTo>
                  <a:lnTo>
                    <a:pt x="355" y="737"/>
                  </a:lnTo>
                  <a:lnTo>
                    <a:pt x="368" y="749"/>
                  </a:lnTo>
                  <a:lnTo>
                    <a:pt x="379" y="762"/>
                  </a:lnTo>
                  <a:lnTo>
                    <a:pt x="379" y="762"/>
                  </a:lnTo>
                  <a:lnTo>
                    <a:pt x="383" y="764"/>
                  </a:lnTo>
                  <a:lnTo>
                    <a:pt x="387" y="767"/>
                  </a:lnTo>
                  <a:lnTo>
                    <a:pt x="391" y="768"/>
                  </a:lnTo>
                  <a:lnTo>
                    <a:pt x="395" y="768"/>
                  </a:lnTo>
                  <a:lnTo>
                    <a:pt x="399" y="768"/>
                  </a:lnTo>
                  <a:lnTo>
                    <a:pt x="403" y="767"/>
                  </a:lnTo>
                  <a:lnTo>
                    <a:pt x="410" y="762"/>
                  </a:lnTo>
                  <a:lnTo>
                    <a:pt x="415" y="755"/>
                  </a:lnTo>
                  <a:lnTo>
                    <a:pt x="416" y="751"/>
                  </a:lnTo>
                  <a:lnTo>
                    <a:pt x="417" y="746"/>
                  </a:lnTo>
                  <a:lnTo>
                    <a:pt x="417" y="742"/>
                  </a:lnTo>
                  <a:lnTo>
                    <a:pt x="416" y="738"/>
                  </a:lnTo>
                  <a:lnTo>
                    <a:pt x="415" y="733"/>
                  </a:lnTo>
                  <a:lnTo>
                    <a:pt x="411" y="729"/>
                  </a:lnTo>
                  <a:lnTo>
                    <a:pt x="411" y="729"/>
                  </a:lnTo>
                  <a:lnTo>
                    <a:pt x="394" y="711"/>
                  </a:lnTo>
                  <a:lnTo>
                    <a:pt x="374" y="694"/>
                  </a:lnTo>
                  <a:lnTo>
                    <a:pt x="334" y="662"/>
                  </a:lnTo>
                  <a:lnTo>
                    <a:pt x="334" y="662"/>
                  </a:lnTo>
                  <a:lnTo>
                    <a:pt x="322" y="650"/>
                  </a:lnTo>
                  <a:lnTo>
                    <a:pt x="311" y="639"/>
                  </a:lnTo>
                  <a:lnTo>
                    <a:pt x="301" y="626"/>
                  </a:lnTo>
                  <a:lnTo>
                    <a:pt x="291" y="612"/>
                  </a:lnTo>
                  <a:lnTo>
                    <a:pt x="272" y="584"/>
                  </a:lnTo>
                  <a:lnTo>
                    <a:pt x="255" y="556"/>
                  </a:lnTo>
                  <a:lnTo>
                    <a:pt x="255" y="556"/>
                  </a:lnTo>
                  <a:lnTo>
                    <a:pt x="225" y="510"/>
                  </a:lnTo>
                  <a:lnTo>
                    <a:pt x="194" y="466"/>
                  </a:lnTo>
                  <a:lnTo>
                    <a:pt x="160" y="423"/>
                  </a:lnTo>
                  <a:lnTo>
                    <a:pt x="141" y="402"/>
                  </a:lnTo>
                  <a:lnTo>
                    <a:pt x="122" y="381"/>
                  </a:lnTo>
                  <a:lnTo>
                    <a:pt x="122" y="381"/>
                  </a:lnTo>
                  <a:lnTo>
                    <a:pt x="114" y="373"/>
                  </a:lnTo>
                  <a:lnTo>
                    <a:pt x="105" y="364"/>
                  </a:lnTo>
                  <a:lnTo>
                    <a:pt x="86" y="348"/>
                  </a:lnTo>
                  <a:lnTo>
                    <a:pt x="86" y="348"/>
                  </a:lnTo>
                  <a:lnTo>
                    <a:pt x="79" y="342"/>
                  </a:lnTo>
                  <a:lnTo>
                    <a:pt x="75" y="335"/>
                  </a:lnTo>
                  <a:lnTo>
                    <a:pt x="72" y="329"/>
                  </a:lnTo>
                  <a:lnTo>
                    <a:pt x="69" y="322"/>
                  </a:lnTo>
                  <a:lnTo>
                    <a:pt x="67" y="308"/>
                  </a:lnTo>
                  <a:lnTo>
                    <a:pt x="64" y="301"/>
                  </a:lnTo>
                  <a:lnTo>
                    <a:pt x="62" y="293"/>
                  </a:lnTo>
                  <a:lnTo>
                    <a:pt x="62" y="293"/>
                  </a:lnTo>
                  <a:lnTo>
                    <a:pt x="55" y="283"/>
                  </a:lnTo>
                  <a:lnTo>
                    <a:pt x="51" y="272"/>
                  </a:lnTo>
                  <a:lnTo>
                    <a:pt x="47" y="262"/>
                  </a:lnTo>
                  <a:lnTo>
                    <a:pt x="46" y="252"/>
                  </a:lnTo>
                  <a:lnTo>
                    <a:pt x="46" y="241"/>
                  </a:lnTo>
                  <a:lnTo>
                    <a:pt x="47" y="232"/>
                  </a:lnTo>
                  <a:lnTo>
                    <a:pt x="49" y="223"/>
                  </a:lnTo>
                  <a:lnTo>
                    <a:pt x="52" y="214"/>
                  </a:lnTo>
                  <a:lnTo>
                    <a:pt x="56" y="206"/>
                  </a:lnTo>
                  <a:lnTo>
                    <a:pt x="62" y="198"/>
                  </a:lnTo>
                  <a:lnTo>
                    <a:pt x="68" y="190"/>
                  </a:lnTo>
                  <a:lnTo>
                    <a:pt x="75" y="182"/>
                  </a:lnTo>
                  <a:lnTo>
                    <a:pt x="92" y="168"/>
                  </a:lnTo>
                  <a:lnTo>
                    <a:pt x="110" y="155"/>
                  </a:lnTo>
                  <a:lnTo>
                    <a:pt x="110" y="155"/>
                  </a:lnTo>
                  <a:lnTo>
                    <a:pt x="166" y="118"/>
                  </a:lnTo>
                  <a:lnTo>
                    <a:pt x="195" y="101"/>
                  </a:lnTo>
                  <a:lnTo>
                    <a:pt x="224" y="84"/>
                  </a:lnTo>
                  <a:lnTo>
                    <a:pt x="224" y="84"/>
                  </a:lnTo>
                  <a:lnTo>
                    <a:pt x="240" y="76"/>
                  </a:lnTo>
                  <a:lnTo>
                    <a:pt x="257" y="68"/>
                  </a:lnTo>
                  <a:lnTo>
                    <a:pt x="277" y="59"/>
                  </a:lnTo>
                  <a:lnTo>
                    <a:pt x="298" y="53"/>
                  </a:lnTo>
                  <a:lnTo>
                    <a:pt x="321" y="46"/>
                  </a:lnTo>
                  <a:lnTo>
                    <a:pt x="331" y="45"/>
                  </a:lnTo>
                  <a:lnTo>
                    <a:pt x="342" y="45"/>
                  </a:lnTo>
                  <a:lnTo>
                    <a:pt x="351" y="45"/>
                  </a:lnTo>
                  <a:lnTo>
                    <a:pt x="361" y="46"/>
                  </a:lnTo>
                  <a:lnTo>
                    <a:pt x="369" y="48"/>
                  </a:lnTo>
                  <a:lnTo>
                    <a:pt x="377" y="51"/>
                  </a:lnTo>
                  <a:lnTo>
                    <a:pt x="377" y="51"/>
                  </a:lnTo>
                  <a:lnTo>
                    <a:pt x="387" y="59"/>
                  </a:lnTo>
                  <a:lnTo>
                    <a:pt x="398" y="67"/>
                  </a:lnTo>
                  <a:lnTo>
                    <a:pt x="408" y="76"/>
                  </a:lnTo>
                  <a:lnTo>
                    <a:pt x="417" y="87"/>
                  </a:lnTo>
                  <a:lnTo>
                    <a:pt x="437" y="108"/>
                  </a:lnTo>
                  <a:lnTo>
                    <a:pt x="454" y="133"/>
                  </a:lnTo>
                  <a:lnTo>
                    <a:pt x="487" y="181"/>
                  </a:lnTo>
                  <a:lnTo>
                    <a:pt x="502" y="204"/>
                  </a:lnTo>
                  <a:lnTo>
                    <a:pt x="517" y="225"/>
                  </a:lnTo>
                  <a:lnTo>
                    <a:pt x="517" y="225"/>
                  </a:lnTo>
                  <a:lnTo>
                    <a:pt x="538" y="255"/>
                  </a:lnTo>
                  <a:lnTo>
                    <a:pt x="557" y="284"/>
                  </a:lnTo>
                  <a:lnTo>
                    <a:pt x="578" y="314"/>
                  </a:lnTo>
                  <a:lnTo>
                    <a:pt x="598" y="344"/>
                  </a:lnTo>
                  <a:lnTo>
                    <a:pt x="598" y="344"/>
                  </a:lnTo>
                  <a:lnTo>
                    <a:pt x="610" y="357"/>
                  </a:lnTo>
                  <a:lnTo>
                    <a:pt x="623" y="372"/>
                  </a:lnTo>
                  <a:lnTo>
                    <a:pt x="623" y="372"/>
                  </a:lnTo>
                  <a:lnTo>
                    <a:pt x="627" y="376"/>
                  </a:lnTo>
                  <a:lnTo>
                    <a:pt x="629" y="381"/>
                  </a:lnTo>
                  <a:lnTo>
                    <a:pt x="635" y="393"/>
                  </a:lnTo>
                  <a:lnTo>
                    <a:pt x="640" y="405"/>
                  </a:lnTo>
                  <a:lnTo>
                    <a:pt x="644" y="408"/>
                  </a:lnTo>
                  <a:lnTo>
                    <a:pt x="648" y="412"/>
                  </a:lnTo>
                  <a:lnTo>
                    <a:pt x="648" y="412"/>
                  </a:lnTo>
                  <a:lnTo>
                    <a:pt x="655" y="420"/>
                  </a:lnTo>
                  <a:lnTo>
                    <a:pt x="663" y="429"/>
                  </a:lnTo>
                  <a:lnTo>
                    <a:pt x="676" y="448"/>
                  </a:lnTo>
                  <a:lnTo>
                    <a:pt x="690" y="467"/>
                  </a:lnTo>
                  <a:lnTo>
                    <a:pt x="697" y="476"/>
                  </a:lnTo>
                  <a:lnTo>
                    <a:pt x="705" y="484"/>
                  </a:lnTo>
                  <a:lnTo>
                    <a:pt x="705" y="484"/>
                  </a:lnTo>
                  <a:lnTo>
                    <a:pt x="724" y="507"/>
                  </a:lnTo>
                  <a:lnTo>
                    <a:pt x="742" y="529"/>
                  </a:lnTo>
                  <a:lnTo>
                    <a:pt x="759" y="554"/>
                  </a:lnTo>
                  <a:lnTo>
                    <a:pt x="776" y="576"/>
                  </a:lnTo>
                  <a:lnTo>
                    <a:pt x="776" y="576"/>
                  </a:lnTo>
                  <a:lnTo>
                    <a:pt x="794" y="602"/>
                  </a:lnTo>
                  <a:lnTo>
                    <a:pt x="810" y="627"/>
                  </a:lnTo>
                  <a:lnTo>
                    <a:pt x="824" y="653"/>
                  </a:lnTo>
                  <a:lnTo>
                    <a:pt x="839" y="680"/>
                  </a:lnTo>
                  <a:lnTo>
                    <a:pt x="839" y="680"/>
                  </a:lnTo>
                  <a:lnTo>
                    <a:pt x="843" y="688"/>
                  </a:lnTo>
                  <a:lnTo>
                    <a:pt x="846" y="695"/>
                  </a:lnTo>
                  <a:lnTo>
                    <a:pt x="852" y="701"/>
                  </a:lnTo>
                  <a:lnTo>
                    <a:pt x="857" y="707"/>
                  </a:lnTo>
                  <a:lnTo>
                    <a:pt x="863" y="712"/>
                  </a:lnTo>
                  <a:lnTo>
                    <a:pt x="870" y="716"/>
                  </a:lnTo>
                  <a:lnTo>
                    <a:pt x="878" y="718"/>
                  </a:lnTo>
                  <a:lnTo>
                    <a:pt x="886" y="721"/>
                  </a:lnTo>
                  <a:lnTo>
                    <a:pt x="886" y="721"/>
                  </a:lnTo>
                  <a:lnTo>
                    <a:pt x="891" y="722"/>
                  </a:lnTo>
                  <a:lnTo>
                    <a:pt x="896" y="722"/>
                  </a:lnTo>
                  <a:lnTo>
                    <a:pt x="900" y="721"/>
                  </a:lnTo>
                  <a:lnTo>
                    <a:pt x="904" y="718"/>
                  </a:lnTo>
                  <a:lnTo>
                    <a:pt x="907" y="716"/>
                  </a:lnTo>
                  <a:lnTo>
                    <a:pt x="909" y="713"/>
                  </a:lnTo>
                  <a:lnTo>
                    <a:pt x="913" y="705"/>
                  </a:lnTo>
                  <a:lnTo>
                    <a:pt x="914" y="698"/>
                  </a:lnTo>
                  <a:lnTo>
                    <a:pt x="913" y="692"/>
                  </a:lnTo>
                  <a:lnTo>
                    <a:pt x="912" y="688"/>
                  </a:lnTo>
                  <a:lnTo>
                    <a:pt x="911" y="684"/>
                  </a:lnTo>
                  <a:lnTo>
                    <a:pt x="907" y="682"/>
                  </a:lnTo>
                  <a:lnTo>
                    <a:pt x="903" y="679"/>
                  </a:lnTo>
                  <a:lnTo>
                    <a:pt x="899" y="678"/>
                  </a:lnTo>
                  <a:lnTo>
                    <a:pt x="899" y="67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8" name="Freeform 120"/>
            <p:cNvSpPr/>
            <p:nvPr/>
          </p:nvSpPr>
          <p:spPr bwMode="auto">
            <a:xfrm>
              <a:off x="5599113" y="4098925"/>
              <a:ext cx="361950" cy="304800"/>
            </a:xfrm>
            <a:custGeom>
              <a:avLst/>
              <a:gdLst/>
              <a:ahLst/>
              <a:cxnLst>
                <a:cxn ang="0">
                  <a:pos x="25" y="671"/>
                </a:cxn>
                <a:cxn ang="0">
                  <a:pos x="68" y="599"/>
                </a:cxn>
                <a:cxn ang="0">
                  <a:pos x="102" y="547"/>
                </a:cxn>
                <a:cxn ang="0">
                  <a:pos x="153" y="478"/>
                </a:cxn>
                <a:cxn ang="0">
                  <a:pos x="187" y="445"/>
                </a:cxn>
                <a:cxn ang="0">
                  <a:pos x="242" y="363"/>
                </a:cxn>
                <a:cxn ang="0">
                  <a:pos x="302" y="280"/>
                </a:cxn>
                <a:cxn ang="0">
                  <a:pos x="341" y="227"/>
                </a:cxn>
                <a:cxn ang="0">
                  <a:pos x="482" y="40"/>
                </a:cxn>
                <a:cxn ang="0">
                  <a:pos x="512" y="14"/>
                </a:cxn>
                <a:cxn ang="0">
                  <a:pos x="560" y="0"/>
                </a:cxn>
                <a:cxn ang="0">
                  <a:pos x="624" y="10"/>
                </a:cxn>
                <a:cxn ang="0">
                  <a:pos x="705" y="41"/>
                </a:cxn>
                <a:cxn ang="0">
                  <a:pos x="796" y="93"/>
                </a:cxn>
                <a:cxn ang="0">
                  <a:pos x="872" y="143"/>
                </a:cxn>
                <a:cxn ang="0">
                  <a:pos x="898" y="177"/>
                </a:cxn>
                <a:cxn ang="0">
                  <a:pos x="913" y="227"/>
                </a:cxn>
                <a:cxn ang="0">
                  <a:pos x="909" y="278"/>
                </a:cxn>
                <a:cxn ang="0">
                  <a:pos x="875" y="363"/>
                </a:cxn>
                <a:cxn ang="0">
                  <a:pos x="837" y="402"/>
                </a:cxn>
                <a:cxn ang="0">
                  <a:pos x="795" y="446"/>
                </a:cxn>
                <a:cxn ang="0">
                  <a:pos x="741" y="512"/>
                </a:cxn>
                <a:cxn ang="0">
                  <a:pos x="706" y="565"/>
                </a:cxn>
                <a:cxn ang="0">
                  <a:pos x="673" y="619"/>
                </a:cxn>
                <a:cxn ang="0">
                  <a:pos x="625" y="682"/>
                </a:cxn>
                <a:cxn ang="0">
                  <a:pos x="546" y="749"/>
                </a:cxn>
                <a:cxn ang="0">
                  <a:pos x="527" y="767"/>
                </a:cxn>
                <a:cxn ang="0">
                  <a:pos x="510" y="767"/>
                </a:cxn>
                <a:cxn ang="0">
                  <a:pos x="495" y="746"/>
                </a:cxn>
                <a:cxn ang="0">
                  <a:pos x="502" y="729"/>
                </a:cxn>
                <a:cxn ang="0">
                  <a:pos x="579" y="662"/>
                </a:cxn>
                <a:cxn ang="0">
                  <a:pos x="613" y="626"/>
                </a:cxn>
                <a:cxn ang="0">
                  <a:pos x="659" y="556"/>
                </a:cxn>
                <a:cxn ang="0">
                  <a:pos x="773" y="402"/>
                </a:cxn>
                <a:cxn ang="0">
                  <a:pos x="828" y="348"/>
                </a:cxn>
                <a:cxn ang="0">
                  <a:pos x="842" y="329"/>
                </a:cxn>
                <a:cxn ang="0">
                  <a:pos x="853" y="293"/>
                </a:cxn>
                <a:cxn ang="0">
                  <a:pos x="866" y="262"/>
                </a:cxn>
                <a:cxn ang="0">
                  <a:pos x="864" y="223"/>
                </a:cxn>
                <a:cxn ang="0">
                  <a:pos x="846" y="190"/>
                </a:cxn>
                <a:cxn ang="0">
                  <a:pos x="804" y="155"/>
                </a:cxn>
                <a:cxn ang="0">
                  <a:pos x="689" y="84"/>
                </a:cxn>
                <a:cxn ang="0">
                  <a:pos x="615" y="53"/>
                </a:cxn>
                <a:cxn ang="0">
                  <a:pos x="562" y="45"/>
                </a:cxn>
                <a:cxn ang="0">
                  <a:pos x="536" y="51"/>
                </a:cxn>
                <a:cxn ang="0">
                  <a:pos x="495" y="87"/>
                </a:cxn>
                <a:cxn ang="0">
                  <a:pos x="412" y="204"/>
                </a:cxn>
                <a:cxn ang="0">
                  <a:pos x="356" y="284"/>
                </a:cxn>
                <a:cxn ang="0">
                  <a:pos x="303" y="357"/>
                </a:cxn>
                <a:cxn ang="0">
                  <a:pos x="284" y="381"/>
                </a:cxn>
                <a:cxn ang="0">
                  <a:pos x="267" y="412"/>
                </a:cxn>
                <a:cxn ang="0">
                  <a:pos x="236" y="448"/>
                </a:cxn>
                <a:cxn ang="0">
                  <a:pos x="209" y="484"/>
                </a:cxn>
                <a:cxn ang="0">
                  <a:pos x="138" y="576"/>
                </a:cxn>
                <a:cxn ang="0">
                  <a:pos x="89" y="653"/>
                </a:cxn>
                <a:cxn ang="0">
                  <a:pos x="68" y="695"/>
                </a:cxn>
                <a:cxn ang="0">
                  <a:pos x="43" y="716"/>
                </a:cxn>
                <a:cxn ang="0">
                  <a:pos x="22" y="722"/>
                </a:cxn>
                <a:cxn ang="0">
                  <a:pos x="6" y="716"/>
                </a:cxn>
                <a:cxn ang="0">
                  <a:pos x="0" y="692"/>
                </a:cxn>
                <a:cxn ang="0">
                  <a:pos x="10" y="679"/>
                </a:cxn>
              </a:cxnLst>
              <a:rect l="0" t="0" r="r" b="b"/>
              <a:pathLst>
                <a:path w="913" h="768">
                  <a:moveTo>
                    <a:pt x="15" y="678"/>
                  </a:moveTo>
                  <a:lnTo>
                    <a:pt x="15" y="678"/>
                  </a:lnTo>
                  <a:lnTo>
                    <a:pt x="19" y="675"/>
                  </a:lnTo>
                  <a:lnTo>
                    <a:pt x="25" y="671"/>
                  </a:lnTo>
                  <a:lnTo>
                    <a:pt x="34" y="661"/>
                  </a:lnTo>
                  <a:lnTo>
                    <a:pt x="43" y="648"/>
                  </a:lnTo>
                  <a:lnTo>
                    <a:pt x="51" y="632"/>
                  </a:lnTo>
                  <a:lnTo>
                    <a:pt x="68" y="599"/>
                  </a:lnTo>
                  <a:lnTo>
                    <a:pt x="74" y="585"/>
                  </a:lnTo>
                  <a:lnTo>
                    <a:pt x="81" y="576"/>
                  </a:lnTo>
                  <a:lnTo>
                    <a:pt x="81" y="576"/>
                  </a:lnTo>
                  <a:lnTo>
                    <a:pt x="102" y="547"/>
                  </a:lnTo>
                  <a:lnTo>
                    <a:pt x="121" y="518"/>
                  </a:lnTo>
                  <a:lnTo>
                    <a:pt x="131" y="504"/>
                  </a:lnTo>
                  <a:lnTo>
                    <a:pt x="142" y="491"/>
                  </a:lnTo>
                  <a:lnTo>
                    <a:pt x="153" y="478"/>
                  </a:lnTo>
                  <a:lnTo>
                    <a:pt x="166" y="466"/>
                  </a:lnTo>
                  <a:lnTo>
                    <a:pt x="166" y="466"/>
                  </a:lnTo>
                  <a:lnTo>
                    <a:pt x="176" y="457"/>
                  </a:lnTo>
                  <a:lnTo>
                    <a:pt x="187" y="445"/>
                  </a:lnTo>
                  <a:lnTo>
                    <a:pt x="208" y="418"/>
                  </a:lnTo>
                  <a:lnTo>
                    <a:pt x="226" y="389"/>
                  </a:lnTo>
                  <a:lnTo>
                    <a:pt x="242" y="363"/>
                  </a:lnTo>
                  <a:lnTo>
                    <a:pt x="242" y="363"/>
                  </a:lnTo>
                  <a:lnTo>
                    <a:pt x="250" y="348"/>
                  </a:lnTo>
                  <a:lnTo>
                    <a:pt x="259" y="334"/>
                  </a:lnTo>
                  <a:lnTo>
                    <a:pt x="280" y="308"/>
                  </a:lnTo>
                  <a:lnTo>
                    <a:pt x="302" y="280"/>
                  </a:lnTo>
                  <a:lnTo>
                    <a:pt x="312" y="267"/>
                  </a:lnTo>
                  <a:lnTo>
                    <a:pt x="321" y="254"/>
                  </a:lnTo>
                  <a:lnTo>
                    <a:pt x="321" y="254"/>
                  </a:lnTo>
                  <a:lnTo>
                    <a:pt x="341" y="227"/>
                  </a:lnTo>
                  <a:lnTo>
                    <a:pt x="361" y="199"/>
                  </a:lnTo>
                  <a:lnTo>
                    <a:pt x="401" y="146"/>
                  </a:lnTo>
                  <a:lnTo>
                    <a:pt x="442" y="92"/>
                  </a:lnTo>
                  <a:lnTo>
                    <a:pt x="482" y="40"/>
                  </a:lnTo>
                  <a:lnTo>
                    <a:pt x="482" y="40"/>
                  </a:lnTo>
                  <a:lnTo>
                    <a:pt x="492" y="29"/>
                  </a:lnTo>
                  <a:lnTo>
                    <a:pt x="502" y="20"/>
                  </a:lnTo>
                  <a:lnTo>
                    <a:pt x="512" y="14"/>
                  </a:lnTo>
                  <a:lnTo>
                    <a:pt x="523" y="8"/>
                  </a:lnTo>
                  <a:lnTo>
                    <a:pt x="535" y="4"/>
                  </a:lnTo>
                  <a:lnTo>
                    <a:pt x="548" y="2"/>
                  </a:lnTo>
                  <a:lnTo>
                    <a:pt x="560" y="0"/>
                  </a:lnTo>
                  <a:lnTo>
                    <a:pt x="573" y="0"/>
                  </a:lnTo>
                  <a:lnTo>
                    <a:pt x="586" y="2"/>
                  </a:lnTo>
                  <a:lnTo>
                    <a:pt x="599" y="4"/>
                  </a:lnTo>
                  <a:lnTo>
                    <a:pt x="624" y="10"/>
                  </a:lnTo>
                  <a:lnTo>
                    <a:pt x="650" y="17"/>
                  </a:lnTo>
                  <a:lnTo>
                    <a:pt x="672" y="27"/>
                  </a:lnTo>
                  <a:lnTo>
                    <a:pt x="672" y="27"/>
                  </a:lnTo>
                  <a:lnTo>
                    <a:pt x="705" y="41"/>
                  </a:lnTo>
                  <a:lnTo>
                    <a:pt x="736" y="57"/>
                  </a:lnTo>
                  <a:lnTo>
                    <a:pt x="766" y="74"/>
                  </a:lnTo>
                  <a:lnTo>
                    <a:pt x="796" y="93"/>
                  </a:lnTo>
                  <a:lnTo>
                    <a:pt x="796" y="93"/>
                  </a:lnTo>
                  <a:lnTo>
                    <a:pt x="821" y="108"/>
                  </a:lnTo>
                  <a:lnTo>
                    <a:pt x="847" y="125"/>
                  </a:lnTo>
                  <a:lnTo>
                    <a:pt x="860" y="134"/>
                  </a:lnTo>
                  <a:lnTo>
                    <a:pt x="872" y="143"/>
                  </a:lnTo>
                  <a:lnTo>
                    <a:pt x="883" y="153"/>
                  </a:lnTo>
                  <a:lnTo>
                    <a:pt x="892" y="165"/>
                  </a:lnTo>
                  <a:lnTo>
                    <a:pt x="892" y="165"/>
                  </a:lnTo>
                  <a:lnTo>
                    <a:pt x="898" y="177"/>
                  </a:lnTo>
                  <a:lnTo>
                    <a:pt x="904" y="189"/>
                  </a:lnTo>
                  <a:lnTo>
                    <a:pt x="908" y="202"/>
                  </a:lnTo>
                  <a:lnTo>
                    <a:pt x="911" y="214"/>
                  </a:lnTo>
                  <a:lnTo>
                    <a:pt x="913" y="227"/>
                  </a:lnTo>
                  <a:lnTo>
                    <a:pt x="913" y="238"/>
                  </a:lnTo>
                  <a:lnTo>
                    <a:pt x="913" y="252"/>
                  </a:lnTo>
                  <a:lnTo>
                    <a:pt x="911" y="265"/>
                  </a:lnTo>
                  <a:lnTo>
                    <a:pt x="909" y="278"/>
                  </a:lnTo>
                  <a:lnTo>
                    <a:pt x="905" y="289"/>
                  </a:lnTo>
                  <a:lnTo>
                    <a:pt x="897" y="314"/>
                  </a:lnTo>
                  <a:lnTo>
                    <a:pt x="887" y="339"/>
                  </a:lnTo>
                  <a:lnTo>
                    <a:pt x="875" y="363"/>
                  </a:lnTo>
                  <a:lnTo>
                    <a:pt x="875" y="363"/>
                  </a:lnTo>
                  <a:lnTo>
                    <a:pt x="867" y="373"/>
                  </a:lnTo>
                  <a:lnTo>
                    <a:pt x="858" y="384"/>
                  </a:lnTo>
                  <a:lnTo>
                    <a:pt x="837" y="402"/>
                  </a:lnTo>
                  <a:lnTo>
                    <a:pt x="837" y="402"/>
                  </a:lnTo>
                  <a:lnTo>
                    <a:pt x="822" y="416"/>
                  </a:lnTo>
                  <a:lnTo>
                    <a:pt x="808" y="431"/>
                  </a:lnTo>
                  <a:lnTo>
                    <a:pt x="795" y="446"/>
                  </a:lnTo>
                  <a:lnTo>
                    <a:pt x="783" y="462"/>
                  </a:lnTo>
                  <a:lnTo>
                    <a:pt x="783" y="462"/>
                  </a:lnTo>
                  <a:lnTo>
                    <a:pt x="762" y="488"/>
                  </a:lnTo>
                  <a:lnTo>
                    <a:pt x="741" y="512"/>
                  </a:lnTo>
                  <a:lnTo>
                    <a:pt x="731" y="525"/>
                  </a:lnTo>
                  <a:lnTo>
                    <a:pt x="722" y="538"/>
                  </a:lnTo>
                  <a:lnTo>
                    <a:pt x="713" y="551"/>
                  </a:lnTo>
                  <a:lnTo>
                    <a:pt x="706" y="565"/>
                  </a:lnTo>
                  <a:lnTo>
                    <a:pt x="706" y="565"/>
                  </a:lnTo>
                  <a:lnTo>
                    <a:pt x="698" y="580"/>
                  </a:lnTo>
                  <a:lnTo>
                    <a:pt x="690" y="593"/>
                  </a:lnTo>
                  <a:lnTo>
                    <a:pt x="673" y="619"/>
                  </a:lnTo>
                  <a:lnTo>
                    <a:pt x="655" y="644"/>
                  </a:lnTo>
                  <a:lnTo>
                    <a:pt x="635" y="669"/>
                  </a:lnTo>
                  <a:lnTo>
                    <a:pt x="635" y="669"/>
                  </a:lnTo>
                  <a:lnTo>
                    <a:pt x="625" y="682"/>
                  </a:lnTo>
                  <a:lnTo>
                    <a:pt x="612" y="694"/>
                  </a:lnTo>
                  <a:lnTo>
                    <a:pt x="586" y="716"/>
                  </a:lnTo>
                  <a:lnTo>
                    <a:pt x="560" y="737"/>
                  </a:lnTo>
                  <a:lnTo>
                    <a:pt x="546" y="749"/>
                  </a:lnTo>
                  <a:lnTo>
                    <a:pt x="535" y="762"/>
                  </a:lnTo>
                  <a:lnTo>
                    <a:pt x="535" y="762"/>
                  </a:lnTo>
                  <a:lnTo>
                    <a:pt x="531" y="764"/>
                  </a:lnTo>
                  <a:lnTo>
                    <a:pt x="527" y="767"/>
                  </a:lnTo>
                  <a:lnTo>
                    <a:pt x="523" y="768"/>
                  </a:lnTo>
                  <a:lnTo>
                    <a:pt x="518" y="768"/>
                  </a:lnTo>
                  <a:lnTo>
                    <a:pt x="514" y="768"/>
                  </a:lnTo>
                  <a:lnTo>
                    <a:pt x="510" y="767"/>
                  </a:lnTo>
                  <a:lnTo>
                    <a:pt x="503" y="762"/>
                  </a:lnTo>
                  <a:lnTo>
                    <a:pt x="498" y="755"/>
                  </a:lnTo>
                  <a:lnTo>
                    <a:pt x="497" y="751"/>
                  </a:lnTo>
                  <a:lnTo>
                    <a:pt x="495" y="746"/>
                  </a:lnTo>
                  <a:lnTo>
                    <a:pt x="495" y="742"/>
                  </a:lnTo>
                  <a:lnTo>
                    <a:pt x="497" y="738"/>
                  </a:lnTo>
                  <a:lnTo>
                    <a:pt x="499" y="733"/>
                  </a:lnTo>
                  <a:lnTo>
                    <a:pt x="502" y="729"/>
                  </a:lnTo>
                  <a:lnTo>
                    <a:pt x="502" y="729"/>
                  </a:lnTo>
                  <a:lnTo>
                    <a:pt x="520" y="711"/>
                  </a:lnTo>
                  <a:lnTo>
                    <a:pt x="540" y="694"/>
                  </a:lnTo>
                  <a:lnTo>
                    <a:pt x="579" y="662"/>
                  </a:lnTo>
                  <a:lnTo>
                    <a:pt x="579" y="662"/>
                  </a:lnTo>
                  <a:lnTo>
                    <a:pt x="591" y="650"/>
                  </a:lnTo>
                  <a:lnTo>
                    <a:pt x="603" y="639"/>
                  </a:lnTo>
                  <a:lnTo>
                    <a:pt x="613" y="626"/>
                  </a:lnTo>
                  <a:lnTo>
                    <a:pt x="622" y="612"/>
                  </a:lnTo>
                  <a:lnTo>
                    <a:pt x="641" y="584"/>
                  </a:lnTo>
                  <a:lnTo>
                    <a:pt x="659" y="556"/>
                  </a:lnTo>
                  <a:lnTo>
                    <a:pt x="659" y="556"/>
                  </a:lnTo>
                  <a:lnTo>
                    <a:pt x="689" y="510"/>
                  </a:lnTo>
                  <a:lnTo>
                    <a:pt x="720" y="466"/>
                  </a:lnTo>
                  <a:lnTo>
                    <a:pt x="754" y="423"/>
                  </a:lnTo>
                  <a:lnTo>
                    <a:pt x="773" y="402"/>
                  </a:lnTo>
                  <a:lnTo>
                    <a:pt x="791" y="381"/>
                  </a:lnTo>
                  <a:lnTo>
                    <a:pt x="791" y="381"/>
                  </a:lnTo>
                  <a:lnTo>
                    <a:pt x="809" y="364"/>
                  </a:lnTo>
                  <a:lnTo>
                    <a:pt x="828" y="348"/>
                  </a:lnTo>
                  <a:lnTo>
                    <a:pt x="828" y="348"/>
                  </a:lnTo>
                  <a:lnTo>
                    <a:pt x="834" y="342"/>
                  </a:lnTo>
                  <a:lnTo>
                    <a:pt x="839" y="335"/>
                  </a:lnTo>
                  <a:lnTo>
                    <a:pt x="842" y="329"/>
                  </a:lnTo>
                  <a:lnTo>
                    <a:pt x="843" y="322"/>
                  </a:lnTo>
                  <a:lnTo>
                    <a:pt x="846" y="308"/>
                  </a:lnTo>
                  <a:lnTo>
                    <a:pt x="849" y="301"/>
                  </a:lnTo>
                  <a:lnTo>
                    <a:pt x="853" y="293"/>
                  </a:lnTo>
                  <a:lnTo>
                    <a:pt x="853" y="293"/>
                  </a:lnTo>
                  <a:lnTo>
                    <a:pt x="859" y="283"/>
                  </a:lnTo>
                  <a:lnTo>
                    <a:pt x="863" y="272"/>
                  </a:lnTo>
                  <a:lnTo>
                    <a:pt x="866" y="262"/>
                  </a:lnTo>
                  <a:lnTo>
                    <a:pt x="867" y="252"/>
                  </a:lnTo>
                  <a:lnTo>
                    <a:pt x="868" y="241"/>
                  </a:lnTo>
                  <a:lnTo>
                    <a:pt x="867" y="232"/>
                  </a:lnTo>
                  <a:lnTo>
                    <a:pt x="864" y="223"/>
                  </a:lnTo>
                  <a:lnTo>
                    <a:pt x="862" y="214"/>
                  </a:lnTo>
                  <a:lnTo>
                    <a:pt x="857" y="206"/>
                  </a:lnTo>
                  <a:lnTo>
                    <a:pt x="851" y="198"/>
                  </a:lnTo>
                  <a:lnTo>
                    <a:pt x="846" y="190"/>
                  </a:lnTo>
                  <a:lnTo>
                    <a:pt x="838" y="182"/>
                  </a:lnTo>
                  <a:lnTo>
                    <a:pt x="822" y="168"/>
                  </a:lnTo>
                  <a:lnTo>
                    <a:pt x="804" y="155"/>
                  </a:lnTo>
                  <a:lnTo>
                    <a:pt x="804" y="155"/>
                  </a:lnTo>
                  <a:lnTo>
                    <a:pt x="748" y="118"/>
                  </a:lnTo>
                  <a:lnTo>
                    <a:pt x="719" y="101"/>
                  </a:lnTo>
                  <a:lnTo>
                    <a:pt x="689" y="84"/>
                  </a:lnTo>
                  <a:lnTo>
                    <a:pt x="689" y="84"/>
                  </a:lnTo>
                  <a:lnTo>
                    <a:pt x="675" y="76"/>
                  </a:lnTo>
                  <a:lnTo>
                    <a:pt x="656" y="68"/>
                  </a:lnTo>
                  <a:lnTo>
                    <a:pt x="637" y="59"/>
                  </a:lnTo>
                  <a:lnTo>
                    <a:pt x="615" y="53"/>
                  </a:lnTo>
                  <a:lnTo>
                    <a:pt x="594" y="46"/>
                  </a:lnTo>
                  <a:lnTo>
                    <a:pt x="583" y="45"/>
                  </a:lnTo>
                  <a:lnTo>
                    <a:pt x="573" y="45"/>
                  </a:lnTo>
                  <a:lnTo>
                    <a:pt x="562" y="45"/>
                  </a:lnTo>
                  <a:lnTo>
                    <a:pt x="553" y="46"/>
                  </a:lnTo>
                  <a:lnTo>
                    <a:pt x="544" y="48"/>
                  </a:lnTo>
                  <a:lnTo>
                    <a:pt x="536" y="51"/>
                  </a:lnTo>
                  <a:lnTo>
                    <a:pt x="536" y="51"/>
                  </a:lnTo>
                  <a:lnTo>
                    <a:pt x="526" y="59"/>
                  </a:lnTo>
                  <a:lnTo>
                    <a:pt x="515" y="67"/>
                  </a:lnTo>
                  <a:lnTo>
                    <a:pt x="506" y="76"/>
                  </a:lnTo>
                  <a:lnTo>
                    <a:pt x="495" y="87"/>
                  </a:lnTo>
                  <a:lnTo>
                    <a:pt x="477" y="108"/>
                  </a:lnTo>
                  <a:lnTo>
                    <a:pt x="460" y="133"/>
                  </a:lnTo>
                  <a:lnTo>
                    <a:pt x="427" y="181"/>
                  </a:lnTo>
                  <a:lnTo>
                    <a:pt x="412" y="204"/>
                  </a:lnTo>
                  <a:lnTo>
                    <a:pt x="396" y="225"/>
                  </a:lnTo>
                  <a:lnTo>
                    <a:pt x="396" y="225"/>
                  </a:lnTo>
                  <a:lnTo>
                    <a:pt x="376" y="255"/>
                  </a:lnTo>
                  <a:lnTo>
                    <a:pt x="356" y="284"/>
                  </a:lnTo>
                  <a:lnTo>
                    <a:pt x="336" y="314"/>
                  </a:lnTo>
                  <a:lnTo>
                    <a:pt x="315" y="344"/>
                  </a:lnTo>
                  <a:lnTo>
                    <a:pt x="315" y="344"/>
                  </a:lnTo>
                  <a:lnTo>
                    <a:pt x="303" y="357"/>
                  </a:lnTo>
                  <a:lnTo>
                    <a:pt x="290" y="372"/>
                  </a:lnTo>
                  <a:lnTo>
                    <a:pt x="290" y="372"/>
                  </a:lnTo>
                  <a:lnTo>
                    <a:pt x="286" y="376"/>
                  </a:lnTo>
                  <a:lnTo>
                    <a:pt x="284" y="381"/>
                  </a:lnTo>
                  <a:lnTo>
                    <a:pt x="278" y="393"/>
                  </a:lnTo>
                  <a:lnTo>
                    <a:pt x="273" y="405"/>
                  </a:lnTo>
                  <a:lnTo>
                    <a:pt x="270" y="408"/>
                  </a:lnTo>
                  <a:lnTo>
                    <a:pt x="267" y="412"/>
                  </a:lnTo>
                  <a:lnTo>
                    <a:pt x="267" y="412"/>
                  </a:lnTo>
                  <a:lnTo>
                    <a:pt x="257" y="420"/>
                  </a:lnTo>
                  <a:lnTo>
                    <a:pt x="251" y="429"/>
                  </a:lnTo>
                  <a:lnTo>
                    <a:pt x="236" y="448"/>
                  </a:lnTo>
                  <a:lnTo>
                    <a:pt x="223" y="467"/>
                  </a:lnTo>
                  <a:lnTo>
                    <a:pt x="217" y="476"/>
                  </a:lnTo>
                  <a:lnTo>
                    <a:pt x="209" y="484"/>
                  </a:lnTo>
                  <a:lnTo>
                    <a:pt x="209" y="484"/>
                  </a:lnTo>
                  <a:lnTo>
                    <a:pt x="189" y="507"/>
                  </a:lnTo>
                  <a:lnTo>
                    <a:pt x="172" y="529"/>
                  </a:lnTo>
                  <a:lnTo>
                    <a:pt x="155" y="554"/>
                  </a:lnTo>
                  <a:lnTo>
                    <a:pt x="138" y="576"/>
                  </a:lnTo>
                  <a:lnTo>
                    <a:pt x="138" y="576"/>
                  </a:lnTo>
                  <a:lnTo>
                    <a:pt x="119" y="602"/>
                  </a:lnTo>
                  <a:lnTo>
                    <a:pt x="103" y="627"/>
                  </a:lnTo>
                  <a:lnTo>
                    <a:pt x="89" y="653"/>
                  </a:lnTo>
                  <a:lnTo>
                    <a:pt x="76" y="680"/>
                  </a:lnTo>
                  <a:lnTo>
                    <a:pt x="76" y="680"/>
                  </a:lnTo>
                  <a:lnTo>
                    <a:pt x="72" y="688"/>
                  </a:lnTo>
                  <a:lnTo>
                    <a:pt x="68" y="695"/>
                  </a:lnTo>
                  <a:lnTo>
                    <a:pt x="62" y="701"/>
                  </a:lnTo>
                  <a:lnTo>
                    <a:pt x="56" y="707"/>
                  </a:lnTo>
                  <a:lnTo>
                    <a:pt x="51" y="712"/>
                  </a:lnTo>
                  <a:lnTo>
                    <a:pt x="43" y="716"/>
                  </a:lnTo>
                  <a:lnTo>
                    <a:pt x="36" y="718"/>
                  </a:lnTo>
                  <a:lnTo>
                    <a:pt x="27" y="721"/>
                  </a:lnTo>
                  <a:lnTo>
                    <a:pt x="27" y="721"/>
                  </a:lnTo>
                  <a:lnTo>
                    <a:pt x="22" y="722"/>
                  </a:lnTo>
                  <a:lnTo>
                    <a:pt x="18" y="722"/>
                  </a:lnTo>
                  <a:lnTo>
                    <a:pt x="14" y="721"/>
                  </a:lnTo>
                  <a:lnTo>
                    <a:pt x="10" y="718"/>
                  </a:lnTo>
                  <a:lnTo>
                    <a:pt x="6" y="716"/>
                  </a:lnTo>
                  <a:lnTo>
                    <a:pt x="4" y="713"/>
                  </a:lnTo>
                  <a:lnTo>
                    <a:pt x="0" y="705"/>
                  </a:lnTo>
                  <a:lnTo>
                    <a:pt x="0" y="698"/>
                  </a:lnTo>
                  <a:lnTo>
                    <a:pt x="0" y="692"/>
                  </a:lnTo>
                  <a:lnTo>
                    <a:pt x="1" y="688"/>
                  </a:lnTo>
                  <a:lnTo>
                    <a:pt x="4" y="684"/>
                  </a:lnTo>
                  <a:lnTo>
                    <a:pt x="6" y="682"/>
                  </a:lnTo>
                  <a:lnTo>
                    <a:pt x="10" y="679"/>
                  </a:lnTo>
                  <a:lnTo>
                    <a:pt x="15" y="678"/>
                  </a:lnTo>
                  <a:lnTo>
                    <a:pt x="15" y="67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09" name="Freeform 121"/>
            <p:cNvSpPr/>
            <p:nvPr/>
          </p:nvSpPr>
          <p:spPr bwMode="auto">
            <a:xfrm>
              <a:off x="5278438" y="4387850"/>
              <a:ext cx="250825" cy="128588"/>
            </a:xfrm>
            <a:custGeom>
              <a:avLst/>
              <a:gdLst/>
              <a:ahLst/>
              <a:cxnLst>
                <a:cxn ang="0">
                  <a:pos x="582" y="279"/>
                </a:cxn>
                <a:cxn ang="0">
                  <a:pos x="443" y="265"/>
                </a:cxn>
                <a:cxn ang="0">
                  <a:pos x="387" y="262"/>
                </a:cxn>
                <a:cxn ang="0">
                  <a:pos x="233" y="260"/>
                </a:cxn>
                <a:cxn ang="0">
                  <a:pos x="164" y="255"/>
                </a:cxn>
                <a:cxn ang="0">
                  <a:pos x="90" y="243"/>
                </a:cxn>
                <a:cxn ang="0">
                  <a:pos x="80" y="238"/>
                </a:cxn>
                <a:cxn ang="0">
                  <a:pos x="64" y="222"/>
                </a:cxn>
                <a:cxn ang="0">
                  <a:pos x="48" y="179"/>
                </a:cxn>
                <a:cxn ang="0">
                  <a:pos x="44" y="137"/>
                </a:cxn>
                <a:cxn ang="0">
                  <a:pos x="47" y="90"/>
                </a:cxn>
                <a:cxn ang="0">
                  <a:pos x="56" y="64"/>
                </a:cxn>
                <a:cxn ang="0">
                  <a:pos x="71" y="51"/>
                </a:cxn>
                <a:cxn ang="0">
                  <a:pos x="94" y="45"/>
                </a:cxn>
                <a:cxn ang="0">
                  <a:pos x="226" y="48"/>
                </a:cxn>
                <a:cxn ang="0">
                  <a:pos x="360" y="52"/>
                </a:cxn>
                <a:cxn ang="0">
                  <a:pos x="373" y="47"/>
                </a:cxn>
                <a:cxn ang="0">
                  <a:pos x="379" y="36"/>
                </a:cxn>
                <a:cxn ang="0">
                  <a:pos x="378" y="17"/>
                </a:cxn>
                <a:cxn ang="0">
                  <a:pos x="369" y="7"/>
                </a:cxn>
                <a:cxn ang="0">
                  <a:pos x="360" y="6"/>
                </a:cxn>
                <a:cxn ang="0">
                  <a:pos x="164" y="1"/>
                </a:cxn>
                <a:cxn ang="0">
                  <a:pos x="97" y="0"/>
                </a:cxn>
                <a:cxn ang="0">
                  <a:pos x="94" y="0"/>
                </a:cxn>
                <a:cxn ang="0">
                  <a:pos x="90" y="0"/>
                </a:cxn>
                <a:cxn ang="0">
                  <a:pos x="81" y="1"/>
                </a:cxn>
                <a:cxn ang="0">
                  <a:pos x="67" y="4"/>
                </a:cxn>
                <a:cxn ang="0">
                  <a:pos x="41" y="15"/>
                </a:cxn>
                <a:cxn ang="0">
                  <a:pos x="22" y="34"/>
                </a:cxn>
                <a:cxn ang="0">
                  <a:pos x="10" y="58"/>
                </a:cxn>
                <a:cxn ang="0">
                  <a:pos x="0" y="120"/>
                </a:cxn>
                <a:cxn ang="0">
                  <a:pos x="1" y="166"/>
                </a:cxn>
                <a:cxn ang="0">
                  <a:pos x="16" y="223"/>
                </a:cxn>
                <a:cxn ang="0">
                  <a:pos x="33" y="253"/>
                </a:cxn>
                <a:cxn ang="0">
                  <a:pos x="59" y="277"/>
                </a:cxn>
                <a:cxn ang="0">
                  <a:pos x="72" y="286"/>
                </a:cxn>
                <a:cxn ang="0">
                  <a:pos x="85" y="291"/>
                </a:cxn>
                <a:cxn ang="0">
                  <a:pos x="226" y="303"/>
                </a:cxn>
                <a:cxn ang="0">
                  <a:pos x="368" y="308"/>
                </a:cxn>
                <a:cxn ang="0">
                  <a:pos x="489" y="316"/>
                </a:cxn>
                <a:cxn ang="0">
                  <a:pos x="611" y="325"/>
                </a:cxn>
                <a:cxn ang="0">
                  <a:pos x="620" y="324"/>
                </a:cxn>
                <a:cxn ang="0">
                  <a:pos x="629" y="315"/>
                </a:cxn>
                <a:cxn ang="0">
                  <a:pos x="630" y="294"/>
                </a:cxn>
                <a:cxn ang="0">
                  <a:pos x="624" y="283"/>
                </a:cxn>
                <a:cxn ang="0">
                  <a:pos x="611" y="279"/>
                </a:cxn>
              </a:cxnLst>
              <a:rect l="0" t="0" r="r" b="b"/>
              <a:pathLst>
                <a:path w="632" h="325">
                  <a:moveTo>
                    <a:pt x="611" y="279"/>
                  </a:moveTo>
                  <a:lnTo>
                    <a:pt x="611" y="279"/>
                  </a:lnTo>
                  <a:lnTo>
                    <a:pt x="582" y="279"/>
                  </a:lnTo>
                  <a:lnTo>
                    <a:pt x="555" y="277"/>
                  </a:lnTo>
                  <a:lnTo>
                    <a:pt x="498" y="272"/>
                  </a:lnTo>
                  <a:lnTo>
                    <a:pt x="443" y="265"/>
                  </a:lnTo>
                  <a:lnTo>
                    <a:pt x="416" y="264"/>
                  </a:lnTo>
                  <a:lnTo>
                    <a:pt x="387" y="262"/>
                  </a:lnTo>
                  <a:lnTo>
                    <a:pt x="387" y="262"/>
                  </a:lnTo>
                  <a:lnTo>
                    <a:pt x="310" y="262"/>
                  </a:lnTo>
                  <a:lnTo>
                    <a:pt x="271" y="261"/>
                  </a:lnTo>
                  <a:lnTo>
                    <a:pt x="233" y="260"/>
                  </a:lnTo>
                  <a:lnTo>
                    <a:pt x="233" y="260"/>
                  </a:lnTo>
                  <a:lnTo>
                    <a:pt x="198" y="257"/>
                  </a:lnTo>
                  <a:lnTo>
                    <a:pt x="164" y="255"/>
                  </a:lnTo>
                  <a:lnTo>
                    <a:pt x="94" y="247"/>
                  </a:lnTo>
                  <a:lnTo>
                    <a:pt x="94" y="247"/>
                  </a:lnTo>
                  <a:lnTo>
                    <a:pt x="90" y="243"/>
                  </a:lnTo>
                  <a:lnTo>
                    <a:pt x="85" y="240"/>
                  </a:lnTo>
                  <a:lnTo>
                    <a:pt x="85" y="240"/>
                  </a:lnTo>
                  <a:lnTo>
                    <a:pt x="80" y="238"/>
                  </a:lnTo>
                  <a:lnTo>
                    <a:pt x="73" y="234"/>
                  </a:lnTo>
                  <a:lnTo>
                    <a:pt x="69" y="228"/>
                  </a:lnTo>
                  <a:lnTo>
                    <a:pt x="64" y="222"/>
                  </a:lnTo>
                  <a:lnTo>
                    <a:pt x="58" y="209"/>
                  </a:lnTo>
                  <a:lnTo>
                    <a:pt x="52" y="194"/>
                  </a:lnTo>
                  <a:lnTo>
                    <a:pt x="48" y="179"/>
                  </a:lnTo>
                  <a:lnTo>
                    <a:pt x="47" y="164"/>
                  </a:lnTo>
                  <a:lnTo>
                    <a:pt x="46" y="150"/>
                  </a:lnTo>
                  <a:lnTo>
                    <a:pt x="44" y="137"/>
                  </a:lnTo>
                  <a:lnTo>
                    <a:pt x="44" y="137"/>
                  </a:lnTo>
                  <a:lnTo>
                    <a:pt x="46" y="106"/>
                  </a:lnTo>
                  <a:lnTo>
                    <a:pt x="47" y="90"/>
                  </a:lnTo>
                  <a:lnTo>
                    <a:pt x="51" y="77"/>
                  </a:lnTo>
                  <a:lnTo>
                    <a:pt x="54" y="70"/>
                  </a:lnTo>
                  <a:lnTo>
                    <a:pt x="56" y="64"/>
                  </a:lnTo>
                  <a:lnTo>
                    <a:pt x="60" y="60"/>
                  </a:lnTo>
                  <a:lnTo>
                    <a:pt x="65" y="55"/>
                  </a:lnTo>
                  <a:lnTo>
                    <a:pt x="71" y="51"/>
                  </a:lnTo>
                  <a:lnTo>
                    <a:pt x="78" y="48"/>
                  </a:lnTo>
                  <a:lnTo>
                    <a:pt x="85" y="47"/>
                  </a:lnTo>
                  <a:lnTo>
                    <a:pt x="94" y="45"/>
                  </a:lnTo>
                  <a:lnTo>
                    <a:pt x="94" y="45"/>
                  </a:lnTo>
                  <a:lnTo>
                    <a:pt x="161" y="47"/>
                  </a:lnTo>
                  <a:lnTo>
                    <a:pt x="226" y="48"/>
                  </a:lnTo>
                  <a:lnTo>
                    <a:pt x="293" y="51"/>
                  </a:lnTo>
                  <a:lnTo>
                    <a:pt x="360" y="52"/>
                  </a:lnTo>
                  <a:lnTo>
                    <a:pt x="360" y="52"/>
                  </a:lnTo>
                  <a:lnTo>
                    <a:pt x="364" y="51"/>
                  </a:lnTo>
                  <a:lnTo>
                    <a:pt x="369" y="49"/>
                  </a:lnTo>
                  <a:lnTo>
                    <a:pt x="373" y="47"/>
                  </a:lnTo>
                  <a:lnTo>
                    <a:pt x="375" y="44"/>
                  </a:lnTo>
                  <a:lnTo>
                    <a:pt x="378" y="40"/>
                  </a:lnTo>
                  <a:lnTo>
                    <a:pt x="379" y="36"/>
                  </a:lnTo>
                  <a:lnTo>
                    <a:pt x="381" y="28"/>
                  </a:lnTo>
                  <a:lnTo>
                    <a:pt x="379" y="21"/>
                  </a:lnTo>
                  <a:lnTo>
                    <a:pt x="378" y="17"/>
                  </a:lnTo>
                  <a:lnTo>
                    <a:pt x="375" y="13"/>
                  </a:lnTo>
                  <a:lnTo>
                    <a:pt x="373" y="10"/>
                  </a:lnTo>
                  <a:lnTo>
                    <a:pt x="369" y="7"/>
                  </a:lnTo>
                  <a:lnTo>
                    <a:pt x="364" y="6"/>
                  </a:lnTo>
                  <a:lnTo>
                    <a:pt x="360" y="6"/>
                  </a:lnTo>
                  <a:lnTo>
                    <a:pt x="360" y="6"/>
                  </a:lnTo>
                  <a:lnTo>
                    <a:pt x="294" y="5"/>
                  </a:lnTo>
                  <a:lnTo>
                    <a:pt x="229" y="4"/>
                  </a:lnTo>
                  <a:lnTo>
                    <a:pt x="164" y="1"/>
                  </a:lnTo>
                  <a:lnTo>
                    <a:pt x="98" y="0"/>
                  </a:lnTo>
                  <a:lnTo>
                    <a:pt x="98" y="0"/>
                  </a:lnTo>
                  <a:lnTo>
                    <a:pt x="97" y="0"/>
                  </a:lnTo>
                  <a:lnTo>
                    <a:pt x="97" y="0"/>
                  </a:lnTo>
                  <a:lnTo>
                    <a:pt x="94" y="0"/>
                  </a:lnTo>
                  <a:lnTo>
                    <a:pt x="94" y="0"/>
                  </a:lnTo>
                  <a:lnTo>
                    <a:pt x="92" y="0"/>
                  </a:lnTo>
                  <a:lnTo>
                    <a:pt x="92" y="0"/>
                  </a:lnTo>
                  <a:lnTo>
                    <a:pt x="90" y="0"/>
                  </a:lnTo>
                  <a:lnTo>
                    <a:pt x="85" y="0"/>
                  </a:lnTo>
                  <a:lnTo>
                    <a:pt x="85" y="0"/>
                  </a:lnTo>
                  <a:lnTo>
                    <a:pt x="81" y="1"/>
                  </a:lnTo>
                  <a:lnTo>
                    <a:pt x="76" y="1"/>
                  </a:lnTo>
                  <a:lnTo>
                    <a:pt x="76" y="1"/>
                  </a:lnTo>
                  <a:lnTo>
                    <a:pt x="67" y="4"/>
                  </a:lnTo>
                  <a:lnTo>
                    <a:pt x="56" y="6"/>
                  </a:lnTo>
                  <a:lnTo>
                    <a:pt x="48" y="10"/>
                  </a:lnTo>
                  <a:lnTo>
                    <a:pt x="41" y="15"/>
                  </a:lnTo>
                  <a:lnTo>
                    <a:pt x="34" y="21"/>
                  </a:lnTo>
                  <a:lnTo>
                    <a:pt x="27" y="27"/>
                  </a:lnTo>
                  <a:lnTo>
                    <a:pt x="22" y="34"/>
                  </a:lnTo>
                  <a:lnTo>
                    <a:pt x="18" y="41"/>
                  </a:lnTo>
                  <a:lnTo>
                    <a:pt x="14" y="49"/>
                  </a:lnTo>
                  <a:lnTo>
                    <a:pt x="10" y="58"/>
                  </a:lnTo>
                  <a:lnTo>
                    <a:pt x="5" y="77"/>
                  </a:lnTo>
                  <a:lnTo>
                    <a:pt x="1" y="98"/>
                  </a:lnTo>
                  <a:lnTo>
                    <a:pt x="0" y="120"/>
                  </a:lnTo>
                  <a:lnTo>
                    <a:pt x="0" y="120"/>
                  </a:lnTo>
                  <a:lnTo>
                    <a:pt x="0" y="142"/>
                  </a:lnTo>
                  <a:lnTo>
                    <a:pt x="1" y="166"/>
                  </a:lnTo>
                  <a:lnTo>
                    <a:pt x="4" y="189"/>
                  </a:lnTo>
                  <a:lnTo>
                    <a:pt x="10" y="213"/>
                  </a:lnTo>
                  <a:lnTo>
                    <a:pt x="16" y="223"/>
                  </a:lnTo>
                  <a:lnTo>
                    <a:pt x="20" y="234"/>
                  </a:lnTo>
                  <a:lnTo>
                    <a:pt x="26" y="244"/>
                  </a:lnTo>
                  <a:lnTo>
                    <a:pt x="33" y="253"/>
                  </a:lnTo>
                  <a:lnTo>
                    <a:pt x="41" y="262"/>
                  </a:lnTo>
                  <a:lnTo>
                    <a:pt x="48" y="270"/>
                  </a:lnTo>
                  <a:lnTo>
                    <a:pt x="59" y="277"/>
                  </a:lnTo>
                  <a:lnTo>
                    <a:pt x="69" y="282"/>
                  </a:lnTo>
                  <a:lnTo>
                    <a:pt x="69" y="282"/>
                  </a:lnTo>
                  <a:lnTo>
                    <a:pt x="72" y="286"/>
                  </a:lnTo>
                  <a:lnTo>
                    <a:pt x="76" y="289"/>
                  </a:lnTo>
                  <a:lnTo>
                    <a:pt x="80" y="290"/>
                  </a:lnTo>
                  <a:lnTo>
                    <a:pt x="85" y="291"/>
                  </a:lnTo>
                  <a:lnTo>
                    <a:pt x="85" y="291"/>
                  </a:lnTo>
                  <a:lnTo>
                    <a:pt x="156" y="298"/>
                  </a:lnTo>
                  <a:lnTo>
                    <a:pt x="226" y="303"/>
                  </a:lnTo>
                  <a:lnTo>
                    <a:pt x="297" y="307"/>
                  </a:lnTo>
                  <a:lnTo>
                    <a:pt x="368" y="308"/>
                  </a:lnTo>
                  <a:lnTo>
                    <a:pt x="368" y="308"/>
                  </a:lnTo>
                  <a:lnTo>
                    <a:pt x="398" y="308"/>
                  </a:lnTo>
                  <a:lnTo>
                    <a:pt x="428" y="311"/>
                  </a:lnTo>
                  <a:lnTo>
                    <a:pt x="489" y="316"/>
                  </a:lnTo>
                  <a:lnTo>
                    <a:pt x="549" y="323"/>
                  </a:lnTo>
                  <a:lnTo>
                    <a:pt x="579" y="324"/>
                  </a:lnTo>
                  <a:lnTo>
                    <a:pt x="611" y="325"/>
                  </a:lnTo>
                  <a:lnTo>
                    <a:pt x="611" y="325"/>
                  </a:lnTo>
                  <a:lnTo>
                    <a:pt x="616" y="325"/>
                  </a:lnTo>
                  <a:lnTo>
                    <a:pt x="620" y="324"/>
                  </a:lnTo>
                  <a:lnTo>
                    <a:pt x="624" y="321"/>
                  </a:lnTo>
                  <a:lnTo>
                    <a:pt x="627" y="319"/>
                  </a:lnTo>
                  <a:lnTo>
                    <a:pt x="629" y="315"/>
                  </a:lnTo>
                  <a:lnTo>
                    <a:pt x="630" y="311"/>
                  </a:lnTo>
                  <a:lnTo>
                    <a:pt x="632" y="303"/>
                  </a:lnTo>
                  <a:lnTo>
                    <a:pt x="630" y="294"/>
                  </a:lnTo>
                  <a:lnTo>
                    <a:pt x="629" y="290"/>
                  </a:lnTo>
                  <a:lnTo>
                    <a:pt x="627" y="287"/>
                  </a:lnTo>
                  <a:lnTo>
                    <a:pt x="624" y="283"/>
                  </a:lnTo>
                  <a:lnTo>
                    <a:pt x="620" y="282"/>
                  </a:lnTo>
                  <a:lnTo>
                    <a:pt x="616" y="279"/>
                  </a:lnTo>
                  <a:lnTo>
                    <a:pt x="611" y="279"/>
                  </a:lnTo>
                  <a:lnTo>
                    <a:pt x="611" y="279"/>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10" name="Freeform 122"/>
            <p:cNvSpPr/>
            <p:nvPr/>
          </p:nvSpPr>
          <p:spPr bwMode="auto">
            <a:xfrm>
              <a:off x="5303838" y="4565650"/>
              <a:ext cx="220663" cy="109538"/>
            </a:xfrm>
            <a:custGeom>
              <a:avLst/>
              <a:gdLst/>
              <a:ahLst/>
              <a:cxnLst>
                <a:cxn ang="0">
                  <a:pos x="94" y="48"/>
                </a:cxn>
                <a:cxn ang="0">
                  <a:pos x="143" y="50"/>
                </a:cxn>
                <a:cxn ang="0">
                  <a:pos x="215" y="53"/>
                </a:cxn>
                <a:cxn ang="0">
                  <a:pos x="287" y="59"/>
                </a:cxn>
                <a:cxn ang="0">
                  <a:pos x="442" y="71"/>
                </a:cxn>
                <a:cxn ang="0">
                  <a:pos x="535" y="67"/>
                </a:cxn>
                <a:cxn ang="0">
                  <a:pos x="544" y="65"/>
                </a:cxn>
                <a:cxn ang="0">
                  <a:pos x="555" y="51"/>
                </a:cxn>
                <a:cxn ang="0">
                  <a:pos x="553" y="31"/>
                </a:cxn>
                <a:cxn ang="0">
                  <a:pos x="544" y="23"/>
                </a:cxn>
                <a:cxn ang="0">
                  <a:pos x="535" y="21"/>
                </a:cxn>
                <a:cxn ang="0">
                  <a:pos x="410" y="23"/>
                </a:cxn>
                <a:cxn ang="0">
                  <a:pos x="243" y="10"/>
                </a:cxn>
                <a:cxn ang="0">
                  <a:pos x="164" y="3"/>
                </a:cxn>
                <a:cxn ang="0">
                  <a:pos x="84" y="0"/>
                </a:cxn>
                <a:cxn ang="0">
                  <a:pos x="46" y="7"/>
                </a:cxn>
                <a:cxn ang="0">
                  <a:pos x="28" y="17"/>
                </a:cxn>
                <a:cxn ang="0">
                  <a:pos x="11" y="44"/>
                </a:cxn>
                <a:cxn ang="0">
                  <a:pos x="4" y="83"/>
                </a:cxn>
                <a:cxn ang="0">
                  <a:pos x="3" y="123"/>
                </a:cxn>
                <a:cxn ang="0">
                  <a:pos x="1" y="181"/>
                </a:cxn>
                <a:cxn ang="0">
                  <a:pos x="9" y="207"/>
                </a:cxn>
                <a:cxn ang="0">
                  <a:pos x="25" y="229"/>
                </a:cxn>
                <a:cxn ang="0">
                  <a:pos x="59" y="254"/>
                </a:cxn>
                <a:cxn ang="0">
                  <a:pos x="109" y="269"/>
                </a:cxn>
                <a:cxn ang="0">
                  <a:pos x="175" y="274"/>
                </a:cxn>
                <a:cxn ang="0">
                  <a:pos x="325" y="275"/>
                </a:cxn>
                <a:cxn ang="0">
                  <a:pos x="523" y="272"/>
                </a:cxn>
                <a:cxn ang="0">
                  <a:pos x="536" y="269"/>
                </a:cxn>
                <a:cxn ang="0">
                  <a:pos x="544" y="258"/>
                </a:cxn>
                <a:cxn ang="0">
                  <a:pos x="543" y="238"/>
                </a:cxn>
                <a:cxn ang="0">
                  <a:pos x="532" y="229"/>
                </a:cxn>
                <a:cxn ang="0">
                  <a:pos x="523" y="227"/>
                </a:cxn>
                <a:cxn ang="0">
                  <a:pos x="296" y="229"/>
                </a:cxn>
                <a:cxn ang="0">
                  <a:pos x="221" y="224"/>
                </a:cxn>
                <a:cxn ang="0">
                  <a:pos x="131" y="223"/>
                </a:cxn>
                <a:cxn ang="0">
                  <a:pos x="101" y="220"/>
                </a:cxn>
                <a:cxn ang="0">
                  <a:pos x="72" y="208"/>
                </a:cxn>
                <a:cxn ang="0">
                  <a:pos x="55" y="189"/>
                </a:cxn>
                <a:cxn ang="0">
                  <a:pos x="47" y="152"/>
                </a:cxn>
                <a:cxn ang="0">
                  <a:pos x="50" y="96"/>
                </a:cxn>
                <a:cxn ang="0">
                  <a:pos x="50" y="79"/>
                </a:cxn>
                <a:cxn ang="0">
                  <a:pos x="54" y="58"/>
                </a:cxn>
                <a:cxn ang="0">
                  <a:pos x="79" y="48"/>
                </a:cxn>
              </a:cxnLst>
              <a:rect l="0" t="0" r="r" b="b"/>
              <a:pathLst>
                <a:path w="557" h="275">
                  <a:moveTo>
                    <a:pt x="79" y="48"/>
                  </a:moveTo>
                  <a:lnTo>
                    <a:pt x="79" y="48"/>
                  </a:lnTo>
                  <a:lnTo>
                    <a:pt x="94" y="48"/>
                  </a:lnTo>
                  <a:lnTo>
                    <a:pt x="110" y="49"/>
                  </a:lnTo>
                  <a:lnTo>
                    <a:pt x="127" y="50"/>
                  </a:lnTo>
                  <a:lnTo>
                    <a:pt x="143" y="50"/>
                  </a:lnTo>
                  <a:lnTo>
                    <a:pt x="143" y="50"/>
                  </a:lnTo>
                  <a:lnTo>
                    <a:pt x="178" y="51"/>
                  </a:lnTo>
                  <a:lnTo>
                    <a:pt x="215" y="53"/>
                  </a:lnTo>
                  <a:lnTo>
                    <a:pt x="250" y="55"/>
                  </a:lnTo>
                  <a:lnTo>
                    <a:pt x="287" y="59"/>
                  </a:lnTo>
                  <a:lnTo>
                    <a:pt x="287" y="59"/>
                  </a:lnTo>
                  <a:lnTo>
                    <a:pt x="348" y="65"/>
                  </a:lnTo>
                  <a:lnTo>
                    <a:pt x="411" y="70"/>
                  </a:lnTo>
                  <a:lnTo>
                    <a:pt x="442" y="71"/>
                  </a:lnTo>
                  <a:lnTo>
                    <a:pt x="472" y="71"/>
                  </a:lnTo>
                  <a:lnTo>
                    <a:pt x="504" y="70"/>
                  </a:lnTo>
                  <a:lnTo>
                    <a:pt x="535" y="67"/>
                  </a:lnTo>
                  <a:lnTo>
                    <a:pt x="535" y="67"/>
                  </a:lnTo>
                  <a:lnTo>
                    <a:pt x="540" y="66"/>
                  </a:lnTo>
                  <a:lnTo>
                    <a:pt x="544" y="65"/>
                  </a:lnTo>
                  <a:lnTo>
                    <a:pt x="548" y="62"/>
                  </a:lnTo>
                  <a:lnTo>
                    <a:pt x="551" y="59"/>
                  </a:lnTo>
                  <a:lnTo>
                    <a:pt x="555" y="51"/>
                  </a:lnTo>
                  <a:lnTo>
                    <a:pt x="557" y="42"/>
                  </a:lnTo>
                  <a:lnTo>
                    <a:pt x="556" y="34"/>
                  </a:lnTo>
                  <a:lnTo>
                    <a:pt x="553" y="31"/>
                  </a:lnTo>
                  <a:lnTo>
                    <a:pt x="551" y="28"/>
                  </a:lnTo>
                  <a:lnTo>
                    <a:pt x="548" y="25"/>
                  </a:lnTo>
                  <a:lnTo>
                    <a:pt x="544" y="23"/>
                  </a:lnTo>
                  <a:lnTo>
                    <a:pt x="540" y="21"/>
                  </a:lnTo>
                  <a:lnTo>
                    <a:pt x="535" y="21"/>
                  </a:lnTo>
                  <a:lnTo>
                    <a:pt x="535" y="21"/>
                  </a:lnTo>
                  <a:lnTo>
                    <a:pt x="493" y="24"/>
                  </a:lnTo>
                  <a:lnTo>
                    <a:pt x="451" y="24"/>
                  </a:lnTo>
                  <a:lnTo>
                    <a:pt x="410" y="23"/>
                  </a:lnTo>
                  <a:lnTo>
                    <a:pt x="368" y="20"/>
                  </a:lnTo>
                  <a:lnTo>
                    <a:pt x="285" y="12"/>
                  </a:lnTo>
                  <a:lnTo>
                    <a:pt x="243" y="10"/>
                  </a:lnTo>
                  <a:lnTo>
                    <a:pt x="202" y="6"/>
                  </a:lnTo>
                  <a:lnTo>
                    <a:pt x="202" y="6"/>
                  </a:lnTo>
                  <a:lnTo>
                    <a:pt x="164" y="3"/>
                  </a:lnTo>
                  <a:lnTo>
                    <a:pt x="123" y="0"/>
                  </a:lnTo>
                  <a:lnTo>
                    <a:pt x="103" y="0"/>
                  </a:lnTo>
                  <a:lnTo>
                    <a:pt x="84" y="0"/>
                  </a:lnTo>
                  <a:lnTo>
                    <a:pt x="64" y="3"/>
                  </a:lnTo>
                  <a:lnTo>
                    <a:pt x="46" y="7"/>
                  </a:lnTo>
                  <a:lnTo>
                    <a:pt x="46" y="7"/>
                  </a:lnTo>
                  <a:lnTo>
                    <a:pt x="39" y="10"/>
                  </a:lnTo>
                  <a:lnTo>
                    <a:pt x="33" y="14"/>
                  </a:lnTo>
                  <a:lnTo>
                    <a:pt x="28" y="17"/>
                  </a:lnTo>
                  <a:lnTo>
                    <a:pt x="24" y="21"/>
                  </a:lnTo>
                  <a:lnTo>
                    <a:pt x="16" y="32"/>
                  </a:lnTo>
                  <a:lnTo>
                    <a:pt x="11" y="44"/>
                  </a:lnTo>
                  <a:lnTo>
                    <a:pt x="7" y="55"/>
                  </a:lnTo>
                  <a:lnTo>
                    <a:pt x="5" y="70"/>
                  </a:lnTo>
                  <a:lnTo>
                    <a:pt x="4" y="83"/>
                  </a:lnTo>
                  <a:lnTo>
                    <a:pt x="4" y="96"/>
                  </a:lnTo>
                  <a:lnTo>
                    <a:pt x="4" y="96"/>
                  </a:lnTo>
                  <a:lnTo>
                    <a:pt x="3" y="123"/>
                  </a:lnTo>
                  <a:lnTo>
                    <a:pt x="0" y="152"/>
                  </a:lnTo>
                  <a:lnTo>
                    <a:pt x="0" y="167"/>
                  </a:lnTo>
                  <a:lnTo>
                    <a:pt x="1" y="181"/>
                  </a:lnTo>
                  <a:lnTo>
                    <a:pt x="5" y="194"/>
                  </a:lnTo>
                  <a:lnTo>
                    <a:pt x="9" y="207"/>
                  </a:lnTo>
                  <a:lnTo>
                    <a:pt x="9" y="207"/>
                  </a:lnTo>
                  <a:lnTo>
                    <a:pt x="14" y="216"/>
                  </a:lnTo>
                  <a:lnTo>
                    <a:pt x="20" y="223"/>
                  </a:lnTo>
                  <a:lnTo>
                    <a:pt x="25" y="229"/>
                  </a:lnTo>
                  <a:lnTo>
                    <a:pt x="31" y="236"/>
                  </a:lnTo>
                  <a:lnTo>
                    <a:pt x="45" y="246"/>
                  </a:lnTo>
                  <a:lnTo>
                    <a:pt x="59" y="254"/>
                  </a:lnTo>
                  <a:lnTo>
                    <a:pt x="75" y="261"/>
                  </a:lnTo>
                  <a:lnTo>
                    <a:pt x="92" y="265"/>
                  </a:lnTo>
                  <a:lnTo>
                    <a:pt x="109" y="269"/>
                  </a:lnTo>
                  <a:lnTo>
                    <a:pt x="127" y="270"/>
                  </a:lnTo>
                  <a:lnTo>
                    <a:pt x="127" y="270"/>
                  </a:lnTo>
                  <a:lnTo>
                    <a:pt x="175" y="274"/>
                  </a:lnTo>
                  <a:lnTo>
                    <a:pt x="225" y="275"/>
                  </a:lnTo>
                  <a:lnTo>
                    <a:pt x="275" y="275"/>
                  </a:lnTo>
                  <a:lnTo>
                    <a:pt x="325" y="275"/>
                  </a:lnTo>
                  <a:lnTo>
                    <a:pt x="424" y="274"/>
                  </a:lnTo>
                  <a:lnTo>
                    <a:pt x="523" y="272"/>
                  </a:lnTo>
                  <a:lnTo>
                    <a:pt x="523" y="272"/>
                  </a:lnTo>
                  <a:lnTo>
                    <a:pt x="529" y="272"/>
                  </a:lnTo>
                  <a:lnTo>
                    <a:pt x="532" y="271"/>
                  </a:lnTo>
                  <a:lnTo>
                    <a:pt x="536" y="269"/>
                  </a:lnTo>
                  <a:lnTo>
                    <a:pt x="540" y="266"/>
                  </a:lnTo>
                  <a:lnTo>
                    <a:pt x="543" y="262"/>
                  </a:lnTo>
                  <a:lnTo>
                    <a:pt x="544" y="258"/>
                  </a:lnTo>
                  <a:lnTo>
                    <a:pt x="546" y="250"/>
                  </a:lnTo>
                  <a:lnTo>
                    <a:pt x="544" y="241"/>
                  </a:lnTo>
                  <a:lnTo>
                    <a:pt x="543" y="238"/>
                  </a:lnTo>
                  <a:lnTo>
                    <a:pt x="540" y="235"/>
                  </a:lnTo>
                  <a:lnTo>
                    <a:pt x="536" y="232"/>
                  </a:lnTo>
                  <a:lnTo>
                    <a:pt x="532" y="229"/>
                  </a:lnTo>
                  <a:lnTo>
                    <a:pt x="529" y="228"/>
                  </a:lnTo>
                  <a:lnTo>
                    <a:pt x="523" y="227"/>
                  </a:lnTo>
                  <a:lnTo>
                    <a:pt x="523" y="227"/>
                  </a:lnTo>
                  <a:lnTo>
                    <a:pt x="447" y="228"/>
                  </a:lnTo>
                  <a:lnTo>
                    <a:pt x="372" y="229"/>
                  </a:lnTo>
                  <a:lnTo>
                    <a:pt x="296" y="229"/>
                  </a:lnTo>
                  <a:lnTo>
                    <a:pt x="258" y="227"/>
                  </a:lnTo>
                  <a:lnTo>
                    <a:pt x="221" y="224"/>
                  </a:lnTo>
                  <a:lnTo>
                    <a:pt x="221" y="224"/>
                  </a:lnTo>
                  <a:lnTo>
                    <a:pt x="191" y="223"/>
                  </a:lnTo>
                  <a:lnTo>
                    <a:pt x="161" y="224"/>
                  </a:lnTo>
                  <a:lnTo>
                    <a:pt x="131" y="223"/>
                  </a:lnTo>
                  <a:lnTo>
                    <a:pt x="115" y="223"/>
                  </a:lnTo>
                  <a:lnTo>
                    <a:pt x="101" y="220"/>
                  </a:lnTo>
                  <a:lnTo>
                    <a:pt x="101" y="220"/>
                  </a:lnTo>
                  <a:lnTo>
                    <a:pt x="89" y="218"/>
                  </a:lnTo>
                  <a:lnTo>
                    <a:pt x="80" y="214"/>
                  </a:lnTo>
                  <a:lnTo>
                    <a:pt x="72" y="208"/>
                  </a:lnTo>
                  <a:lnTo>
                    <a:pt x="66" y="203"/>
                  </a:lnTo>
                  <a:lnTo>
                    <a:pt x="60" y="195"/>
                  </a:lnTo>
                  <a:lnTo>
                    <a:pt x="55" y="189"/>
                  </a:lnTo>
                  <a:lnTo>
                    <a:pt x="52" y="180"/>
                  </a:lnTo>
                  <a:lnTo>
                    <a:pt x="50" y="172"/>
                  </a:lnTo>
                  <a:lnTo>
                    <a:pt x="47" y="152"/>
                  </a:lnTo>
                  <a:lnTo>
                    <a:pt x="46" y="133"/>
                  </a:lnTo>
                  <a:lnTo>
                    <a:pt x="47" y="114"/>
                  </a:lnTo>
                  <a:lnTo>
                    <a:pt x="50" y="96"/>
                  </a:lnTo>
                  <a:lnTo>
                    <a:pt x="50" y="96"/>
                  </a:lnTo>
                  <a:lnTo>
                    <a:pt x="50" y="88"/>
                  </a:lnTo>
                  <a:lnTo>
                    <a:pt x="50" y="79"/>
                  </a:lnTo>
                  <a:lnTo>
                    <a:pt x="50" y="71"/>
                  </a:lnTo>
                  <a:lnTo>
                    <a:pt x="51" y="65"/>
                  </a:lnTo>
                  <a:lnTo>
                    <a:pt x="54" y="58"/>
                  </a:lnTo>
                  <a:lnTo>
                    <a:pt x="59" y="53"/>
                  </a:lnTo>
                  <a:lnTo>
                    <a:pt x="67" y="49"/>
                  </a:lnTo>
                  <a:lnTo>
                    <a:pt x="79" y="48"/>
                  </a:lnTo>
                  <a:lnTo>
                    <a:pt x="79" y="4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11" name="Freeform 123"/>
            <p:cNvSpPr/>
            <p:nvPr/>
          </p:nvSpPr>
          <p:spPr bwMode="auto">
            <a:xfrm>
              <a:off x="5699126" y="4387850"/>
              <a:ext cx="244475" cy="128588"/>
            </a:xfrm>
            <a:custGeom>
              <a:avLst/>
              <a:gdLst/>
              <a:ahLst/>
              <a:cxnLst>
                <a:cxn ang="0">
                  <a:pos x="612" y="98"/>
                </a:cxn>
                <a:cxn ang="0">
                  <a:pos x="601" y="49"/>
                </a:cxn>
                <a:cxn ang="0">
                  <a:pos x="586" y="27"/>
                </a:cxn>
                <a:cxn ang="0">
                  <a:pos x="567" y="10"/>
                </a:cxn>
                <a:cxn ang="0">
                  <a:pos x="538" y="1"/>
                </a:cxn>
                <a:cxn ang="0">
                  <a:pos x="530" y="0"/>
                </a:cxn>
                <a:cxn ang="0">
                  <a:pos x="523" y="0"/>
                </a:cxn>
                <a:cxn ang="0">
                  <a:pos x="521" y="0"/>
                </a:cxn>
                <a:cxn ang="0">
                  <a:pos x="516" y="0"/>
                </a:cxn>
                <a:cxn ang="0">
                  <a:pos x="386" y="4"/>
                </a:cxn>
                <a:cxn ang="0">
                  <a:pos x="255" y="6"/>
                </a:cxn>
                <a:cxn ang="0">
                  <a:pos x="242" y="10"/>
                </a:cxn>
                <a:cxn ang="0">
                  <a:pos x="234" y="21"/>
                </a:cxn>
                <a:cxn ang="0">
                  <a:pos x="237" y="40"/>
                </a:cxn>
                <a:cxn ang="0">
                  <a:pos x="246" y="49"/>
                </a:cxn>
                <a:cxn ang="0">
                  <a:pos x="255" y="52"/>
                </a:cxn>
                <a:cxn ang="0">
                  <a:pos x="454" y="47"/>
                </a:cxn>
                <a:cxn ang="0">
                  <a:pos x="529" y="47"/>
                </a:cxn>
                <a:cxn ang="0">
                  <a:pos x="550" y="55"/>
                </a:cxn>
                <a:cxn ang="0">
                  <a:pos x="561" y="70"/>
                </a:cxn>
                <a:cxn ang="0">
                  <a:pos x="569" y="106"/>
                </a:cxn>
                <a:cxn ang="0">
                  <a:pos x="569" y="150"/>
                </a:cxn>
                <a:cxn ang="0">
                  <a:pos x="563" y="194"/>
                </a:cxn>
                <a:cxn ang="0">
                  <a:pos x="546" y="228"/>
                </a:cxn>
                <a:cxn ang="0">
                  <a:pos x="529" y="240"/>
                </a:cxn>
                <a:cxn ang="0">
                  <a:pos x="521" y="247"/>
                </a:cxn>
                <a:cxn ang="0">
                  <a:pos x="417" y="257"/>
                </a:cxn>
                <a:cxn ang="0">
                  <a:pos x="343" y="261"/>
                </a:cxn>
                <a:cxn ang="0">
                  <a:pos x="226" y="262"/>
                </a:cxn>
                <a:cxn ang="0">
                  <a:pos x="115" y="272"/>
                </a:cxn>
                <a:cxn ang="0">
                  <a:pos x="4" y="279"/>
                </a:cxn>
                <a:cxn ang="0">
                  <a:pos x="3" y="279"/>
                </a:cxn>
                <a:cxn ang="0">
                  <a:pos x="4" y="325"/>
                </a:cxn>
                <a:cxn ang="0">
                  <a:pos x="66" y="323"/>
                </a:cxn>
                <a:cxn ang="0">
                  <a:pos x="216" y="308"/>
                </a:cxn>
                <a:cxn ang="0">
                  <a:pos x="318" y="307"/>
                </a:cxn>
                <a:cxn ang="0">
                  <a:pos x="530" y="291"/>
                </a:cxn>
                <a:cxn ang="0">
                  <a:pos x="539" y="289"/>
                </a:cxn>
                <a:cxn ang="0">
                  <a:pos x="546" y="282"/>
                </a:cxn>
                <a:cxn ang="0">
                  <a:pos x="574" y="262"/>
                </a:cxn>
                <a:cxn ang="0">
                  <a:pos x="594" y="234"/>
                </a:cxn>
                <a:cxn ang="0">
                  <a:pos x="610" y="189"/>
                </a:cxn>
                <a:cxn ang="0">
                  <a:pos x="615" y="120"/>
                </a:cxn>
              </a:cxnLst>
              <a:rect l="0" t="0" r="r" b="b"/>
              <a:pathLst>
                <a:path w="615" h="325">
                  <a:moveTo>
                    <a:pt x="615" y="120"/>
                  </a:moveTo>
                  <a:lnTo>
                    <a:pt x="615" y="120"/>
                  </a:lnTo>
                  <a:lnTo>
                    <a:pt x="612" y="98"/>
                  </a:lnTo>
                  <a:lnTo>
                    <a:pt x="610" y="77"/>
                  </a:lnTo>
                  <a:lnTo>
                    <a:pt x="605" y="58"/>
                  </a:lnTo>
                  <a:lnTo>
                    <a:pt x="601" y="49"/>
                  </a:lnTo>
                  <a:lnTo>
                    <a:pt x="597" y="41"/>
                  </a:lnTo>
                  <a:lnTo>
                    <a:pt x="591" y="34"/>
                  </a:lnTo>
                  <a:lnTo>
                    <a:pt x="586" y="27"/>
                  </a:lnTo>
                  <a:lnTo>
                    <a:pt x="581" y="21"/>
                  </a:lnTo>
                  <a:lnTo>
                    <a:pt x="574" y="15"/>
                  </a:lnTo>
                  <a:lnTo>
                    <a:pt x="567" y="10"/>
                  </a:lnTo>
                  <a:lnTo>
                    <a:pt x="557" y="6"/>
                  </a:lnTo>
                  <a:lnTo>
                    <a:pt x="548" y="4"/>
                  </a:lnTo>
                  <a:lnTo>
                    <a:pt x="538" y="1"/>
                  </a:lnTo>
                  <a:lnTo>
                    <a:pt x="538" y="1"/>
                  </a:lnTo>
                  <a:lnTo>
                    <a:pt x="534" y="1"/>
                  </a:lnTo>
                  <a:lnTo>
                    <a:pt x="530" y="0"/>
                  </a:lnTo>
                  <a:lnTo>
                    <a:pt x="523" y="0"/>
                  </a:lnTo>
                  <a:lnTo>
                    <a:pt x="523" y="0"/>
                  </a:lnTo>
                  <a:lnTo>
                    <a:pt x="523" y="0"/>
                  </a:lnTo>
                  <a:lnTo>
                    <a:pt x="523" y="0"/>
                  </a:lnTo>
                  <a:lnTo>
                    <a:pt x="521" y="0"/>
                  </a:lnTo>
                  <a:lnTo>
                    <a:pt x="521" y="0"/>
                  </a:lnTo>
                  <a:lnTo>
                    <a:pt x="518" y="0"/>
                  </a:lnTo>
                  <a:lnTo>
                    <a:pt x="518" y="0"/>
                  </a:lnTo>
                  <a:lnTo>
                    <a:pt x="516" y="0"/>
                  </a:lnTo>
                  <a:lnTo>
                    <a:pt x="516" y="0"/>
                  </a:lnTo>
                  <a:lnTo>
                    <a:pt x="451" y="1"/>
                  </a:lnTo>
                  <a:lnTo>
                    <a:pt x="386" y="4"/>
                  </a:lnTo>
                  <a:lnTo>
                    <a:pt x="321" y="5"/>
                  </a:lnTo>
                  <a:lnTo>
                    <a:pt x="255" y="6"/>
                  </a:lnTo>
                  <a:lnTo>
                    <a:pt x="255" y="6"/>
                  </a:lnTo>
                  <a:lnTo>
                    <a:pt x="250" y="6"/>
                  </a:lnTo>
                  <a:lnTo>
                    <a:pt x="246" y="7"/>
                  </a:lnTo>
                  <a:lnTo>
                    <a:pt x="242" y="10"/>
                  </a:lnTo>
                  <a:lnTo>
                    <a:pt x="238" y="13"/>
                  </a:lnTo>
                  <a:lnTo>
                    <a:pt x="237" y="17"/>
                  </a:lnTo>
                  <a:lnTo>
                    <a:pt x="234" y="21"/>
                  </a:lnTo>
                  <a:lnTo>
                    <a:pt x="233" y="28"/>
                  </a:lnTo>
                  <a:lnTo>
                    <a:pt x="234" y="36"/>
                  </a:lnTo>
                  <a:lnTo>
                    <a:pt x="237" y="40"/>
                  </a:lnTo>
                  <a:lnTo>
                    <a:pt x="238" y="44"/>
                  </a:lnTo>
                  <a:lnTo>
                    <a:pt x="242" y="47"/>
                  </a:lnTo>
                  <a:lnTo>
                    <a:pt x="246" y="49"/>
                  </a:lnTo>
                  <a:lnTo>
                    <a:pt x="250" y="51"/>
                  </a:lnTo>
                  <a:lnTo>
                    <a:pt x="255" y="52"/>
                  </a:lnTo>
                  <a:lnTo>
                    <a:pt x="255" y="52"/>
                  </a:lnTo>
                  <a:lnTo>
                    <a:pt x="322" y="51"/>
                  </a:lnTo>
                  <a:lnTo>
                    <a:pt x="387" y="48"/>
                  </a:lnTo>
                  <a:lnTo>
                    <a:pt x="454" y="47"/>
                  </a:lnTo>
                  <a:lnTo>
                    <a:pt x="519" y="45"/>
                  </a:lnTo>
                  <a:lnTo>
                    <a:pt x="519" y="45"/>
                  </a:lnTo>
                  <a:lnTo>
                    <a:pt x="529" y="47"/>
                  </a:lnTo>
                  <a:lnTo>
                    <a:pt x="536" y="48"/>
                  </a:lnTo>
                  <a:lnTo>
                    <a:pt x="543" y="51"/>
                  </a:lnTo>
                  <a:lnTo>
                    <a:pt x="550" y="55"/>
                  </a:lnTo>
                  <a:lnTo>
                    <a:pt x="553" y="60"/>
                  </a:lnTo>
                  <a:lnTo>
                    <a:pt x="557" y="64"/>
                  </a:lnTo>
                  <a:lnTo>
                    <a:pt x="561" y="70"/>
                  </a:lnTo>
                  <a:lnTo>
                    <a:pt x="564" y="77"/>
                  </a:lnTo>
                  <a:lnTo>
                    <a:pt x="567" y="90"/>
                  </a:lnTo>
                  <a:lnTo>
                    <a:pt x="569" y="106"/>
                  </a:lnTo>
                  <a:lnTo>
                    <a:pt x="569" y="137"/>
                  </a:lnTo>
                  <a:lnTo>
                    <a:pt x="569" y="137"/>
                  </a:lnTo>
                  <a:lnTo>
                    <a:pt x="569" y="150"/>
                  </a:lnTo>
                  <a:lnTo>
                    <a:pt x="568" y="164"/>
                  </a:lnTo>
                  <a:lnTo>
                    <a:pt x="565" y="179"/>
                  </a:lnTo>
                  <a:lnTo>
                    <a:pt x="563" y="194"/>
                  </a:lnTo>
                  <a:lnTo>
                    <a:pt x="557" y="209"/>
                  </a:lnTo>
                  <a:lnTo>
                    <a:pt x="550" y="222"/>
                  </a:lnTo>
                  <a:lnTo>
                    <a:pt x="546" y="228"/>
                  </a:lnTo>
                  <a:lnTo>
                    <a:pt x="540" y="234"/>
                  </a:lnTo>
                  <a:lnTo>
                    <a:pt x="535" y="238"/>
                  </a:lnTo>
                  <a:lnTo>
                    <a:pt x="529" y="240"/>
                  </a:lnTo>
                  <a:lnTo>
                    <a:pt x="529" y="240"/>
                  </a:lnTo>
                  <a:lnTo>
                    <a:pt x="525" y="243"/>
                  </a:lnTo>
                  <a:lnTo>
                    <a:pt x="521" y="247"/>
                  </a:lnTo>
                  <a:lnTo>
                    <a:pt x="521" y="247"/>
                  </a:lnTo>
                  <a:lnTo>
                    <a:pt x="451" y="255"/>
                  </a:lnTo>
                  <a:lnTo>
                    <a:pt x="417" y="257"/>
                  </a:lnTo>
                  <a:lnTo>
                    <a:pt x="382" y="260"/>
                  </a:lnTo>
                  <a:lnTo>
                    <a:pt x="382" y="260"/>
                  </a:lnTo>
                  <a:lnTo>
                    <a:pt x="343" y="261"/>
                  </a:lnTo>
                  <a:lnTo>
                    <a:pt x="305" y="262"/>
                  </a:lnTo>
                  <a:lnTo>
                    <a:pt x="226" y="262"/>
                  </a:lnTo>
                  <a:lnTo>
                    <a:pt x="226" y="262"/>
                  </a:lnTo>
                  <a:lnTo>
                    <a:pt x="199" y="264"/>
                  </a:lnTo>
                  <a:lnTo>
                    <a:pt x="172" y="265"/>
                  </a:lnTo>
                  <a:lnTo>
                    <a:pt x="115" y="272"/>
                  </a:lnTo>
                  <a:lnTo>
                    <a:pt x="60" y="277"/>
                  </a:lnTo>
                  <a:lnTo>
                    <a:pt x="33" y="279"/>
                  </a:lnTo>
                  <a:lnTo>
                    <a:pt x="4" y="279"/>
                  </a:lnTo>
                  <a:lnTo>
                    <a:pt x="4" y="279"/>
                  </a:lnTo>
                  <a:lnTo>
                    <a:pt x="3" y="279"/>
                  </a:lnTo>
                  <a:lnTo>
                    <a:pt x="3" y="279"/>
                  </a:lnTo>
                  <a:lnTo>
                    <a:pt x="0" y="325"/>
                  </a:lnTo>
                  <a:lnTo>
                    <a:pt x="0" y="325"/>
                  </a:lnTo>
                  <a:lnTo>
                    <a:pt x="4" y="325"/>
                  </a:lnTo>
                  <a:lnTo>
                    <a:pt x="4" y="325"/>
                  </a:lnTo>
                  <a:lnTo>
                    <a:pt x="34" y="324"/>
                  </a:lnTo>
                  <a:lnTo>
                    <a:pt x="66" y="323"/>
                  </a:lnTo>
                  <a:lnTo>
                    <a:pt x="126" y="316"/>
                  </a:lnTo>
                  <a:lnTo>
                    <a:pt x="186" y="311"/>
                  </a:lnTo>
                  <a:lnTo>
                    <a:pt x="216" y="308"/>
                  </a:lnTo>
                  <a:lnTo>
                    <a:pt x="247" y="308"/>
                  </a:lnTo>
                  <a:lnTo>
                    <a:pt x="247" y="308"/>
                  </a:lnTo>
                  <a:lnTo>
                    <a:pt x="318" y="307"/>
                  </a:lnTo>
                  <a:lnTo>
                    <a:pt x="389" y="303"/>
                  </a:lnTo>
                  <a:lnTo>
                    <a:pt x="459" y="298"/>
                  </a:lnTo>
                  <a:lnTo>
                    <a:pt x="530" y="291"/>
                  </a:lnTo>
                  <a:lnTo>
                    <a:pt x="530" y="291"/>
                  </a:lnTo>
                  <a:lnTo>
                    <a:pt x="534" y="290"/>
                  </a:lnTo>
                  <a:lnTo>
                    <a:pt x="539" y="289"/>
                  </a:lnTo>
                  <a:lnTo>
                    <a:pt x="543" y="286"/>
                  </a:lnTo>
                  <a:lnTo>
                    <a:pt x="546" y="282"/>
                  </a:lnTo>
                  <a:lnTo>
                    <a:pt x="546" y="282"/>
                  </a:lnTo>
                  <a:lnTo>
                    <a:pt x="556" y="277"/>
                  </a:lnTo>
                  <a:lnTo>
                    <a:pt x="565" y="270"/>
                  </a:lnTo>
                  <a:lnTo>
                    <a:pt x="574" y="262"/>
                  </a:lnTo>
                  <a:lnTo>
                    <a:pt x="582" y="253"/>
                  </a:lnTo>
                  <a:lnTo>
                    <a:pt x="589" y="244"/>
                  </a:lnTo>
                  <a:lnTo>
                    <a:pt x="594" y="234"/>
                  </a:lnTo>
                  <a:lnTo>
                    <a:pt x="599" y="223"/>
                  </a:lnTo>
                  <a:lnTo>
                    <a:pt x="603" y="213"/>
                  </a:lnTo>
                  <a:lnTo>
                    <a:pt x="610" y="189"/>
                  </a:lnTo>
                  <a:lnTo>
                    <a:pt x="614" y="166"/>
                  </a:lnTo>
                  <a:lnTo>
                    <a:pt x="615" y="142"/>
                  </a:lnTo>
                  <a:lnTo>
                    <a:pt x="615" y="120"/>
                  </a:lnTo>
                  <a:lnTo>
                    <a:pt x="615" y="1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12" name="Freeform 124"/>
            <p:cNvSpPr/>
            <p:nvPr/>
          </p:nvSpPr>
          <p:spPr bwMode="auto">
            <a:xfrm>
              <a:off x="5697538" y="4565650"/>
              <a:ext cx="220663" cy="109538"/>
            </a:xfrm>
            <a:custGeom>
              <a:avLst/>
              <a:gdLst/>
              <a:ahLst/>
              <a:cxnLst>
                <a:cxn ang="0">
                  <a:pos x="463" y="48"/>
                </a:cxn>
                <a:cxn ang="0">
                  <a:pos x="414" y="50"/>
                </a:cxn>
                <a:cxn ang="0">
                  <a:pos x="342" y="53"/>
                </a:cxn>
                <a:cxn ang="0">
                  <a:pos x="270" y="59"/>
                </a:cxn>
                <a:cxn ang="0">
                  <a:pos x="115" y="71"/>
                </a:cxn>
                <a:cxn ang="0">
                  <a:pos x="22" y="67"/>
                </a:cxn>
                <a:cxn ang="0">
                  <a:pos x="13" y="65"/>
                </a:cxn>
                <a:cxn ang="0">
                  <a:pos x="1" y="51"/>
                </a:cxn>
                <a:cxn ang="0">
                  <a:pos x="2" y="31"/>
                </a:cxn>
                <a:cxn ang="0">
                  <a:pos x="11" y="23"/>
                </a:cxn>
                <a:cxn ang="0">
                  <a:pos x="22" y="21"/>
                </a:cxn>
                <a:cxn ang="0">
                  <a:pos x="146" y="23"/>
                </a:cxn>
                <a:cxn ang="0">
                  <a:pos x="314" y="10"/>
                </a:cxn>
                <a:cxn ang="0">
                  <a:pos x="392" y="3"/>
                </a:cxn>
                <a:cxn ang="0">
                  <a:pos x="473" y="0"/>
                </a:cxn>
                <a:cxn ang="0">
                  <a:pos x="510" y="7"/>
                </a:cxn>
                <a:cxn ang="0">
                  <a:pos x="528" y="17"/>
                </a:cxn>
                <a:cxn ang="0">
                  <a:pos x="546" y="44"/>
                </a:cxn>
                <a:cxn ang="0">
                  <a:pos x="553" y="83"/>
                </a:cxn>
                <a:cxn ang="0">
                  <a:pos x="554" y="123"/>
                </a:cxn>
                <a:cxn ang="0">
                  <a:pos x="554" y="181"/>
                </a:cxn>
                <a:cxn ang="0">
                  <a:pos x="546" y="207"/>
                </a:cxn>
                <a:cxn ang="0">
                  <a:pos x="532" y="229"/>
                </a:cxn>
                <a:cxn ang="0">
                  <a:pos x="498" y="254"/>
                </a:cxn>
                <a:cxn ang="0">
                  <a:pos x="448" y="269"/>
                </a:cxn>
                <a:cxn ang="0">
                  <a:pos x="380" y="274"/>
                </a:cxn>
                <a:cxn ang="0">
                  <a:pos x="231" y="275"/>
                </a:cxn>
                <a:cxn ang="0">
                  <a:pos x="34" y="272"/>
                </a:cxn>
                <a:cxn ang="0">
                  <a:pos x="19" y="269"/>
                </a:cxn>
                <a:cxn ang="0">
                  <a:pos x="13" y="258"/>
                </a:cxn>
                <a:cxn ang="0">
                  <a:pos x="14" y="238"/>
                </a:cxn>
                <a:cxn ang="0">
                  <a:pos x="23" y="229"/>
                </a:cxn>
                <a:cxn ang="0">
                  <a:pos x="34" y="227"/>
                </a:cxn>
                <a:cxn ang="0">
                  <a:pos x="260" y="229"/>
                </a:cxn>
                <a:cxn ang="0">
                  <a:pos x="336" y="224"/>
                </a:cxn>
                <a:cxn ang="0">
                  <a:pos x="426" y="223"/>
                </a:cxn>
                <a:cxn ang="0">
                  <a:pos x="456" y="220"/>
                </a:cxn>
                <a:cxn ang="0">
                  <a:pos x="485" y="208"/>
                </a:cxn>
                <a:cxn ang="0">
                  <a:pos x="501" y="189"/>
                </a:cxn>
                <a:cxn ang="0">
                  <a:pos x="510" y="152"/>
                </a:cxn>
                <a:cxn ang="0">
                  <a:pos x="507" y="96"/>
                </a:cxn>
                <a:cxn ang="0">
                  <a:pos x="506" y="79"/>
                </a:cxn>
                <a:cxn ang="0">
                  <a:pos x="503" y="58"/>
                </a:cxn>
                <a:cxn ang="0">
                  <a:pos x="478" y="48"/>
                </a:cxn>
              </a:cxnLst>
              <a:rect l="0" t="0" r="r" b="b"/>
              <a:pathLst>
                <a:path w="556" h="275">
                  <a:moveTo>
                    <a:pt x="478" y="48"/>
                  </a:moveTo>
                  <a:lnTo>
                    <a:pt x="478" y="48"/>
                  </a:lnTo>
                  <a:lnTo>
                    <a:pt x="463" y="48"/>
                  </a:lnTo>
                  <a:lnTo>
                    <a:pt x="447" y="49"/>
                  </a:lnTo>
                  <a:lnTo>
                    <a:pt x="430" y="50"/>
                  </a:lnTo>
                  <a:lnTo>
                    <a:pt x="414" y="50"/>
                  </a:lnTo>
                  <a:lnTo>
                    <a:pt x="414" y="50"/>
                  </a:lnTo>
                  <a:lnTo>
                    <a:pt x="378" y="51"/>
                  </a:lnTo>
                  <a:lnTo>
                    <a:pt x="342" y="53"/>
                  </a:lnTo>
                  <a:lnTo>
                    <a:pt x="306" y="55"/>
                  </a:lnTo>
                  <a:lnTo>
                    <a:pt x="270" y="59"/>
                  </a:lnTo>
                  <a:lnTo>
                    <a:pt x="270" y="59"/>
                  </a:lnTo>
                  <a:lnTo>
                    <a:pt x="208" y="65"/>
                  </a:lnTo>
                  <a:lnTo>
                    <a:pt x="146" y="70"/>
                  </a:lnTo>
                  <a:lnTo>
                    <a:pt x="115" y="71"/>
                  </a:lnTo>
                  <a:lnTo>
                    <a:pt x="83" y="71"/>
                  </a:lnTo>
                  <a:lnTo>
                    <a:pt x="53" y="70"/>
                  </a:lnTo>
                  <a:lnTo>
                    <a:pt x="22" y="67"/>
                  </a:lnTo>
                  <a:lnTo>
                    <a:pt x="22" y="67"/>
                  </a:lnTo>
                  <a:lnTo>
                    <a:pt x="17" y="66"/>
                  </a:lnTo>
                  <a:lnTo>
                    <a:pt x="13" y="65"/>
                  </a:lnTo>
                  <a:lnTo>
                    <a:pt x="9" y="62"/>
                  </a:lnTo>
                  <a:lnTo>
                    <a:pt x="5" y="59"/>
                  </a:lnTo>
                  <a:lnTo>
                    <a:pt x="1" y="51"/>
                  </a:lnTo>
                  <a:lnTo>
                    <a:pt x="0" y="42"/>
                  </a:lnTo>
                  <a:lnTo>
                    <a:pt x="1" y="34"/>
                  </a:lnTo>
                  <a:lnTo>
                    <a:pt x="2" y="31"/>
                  </a:lnTo>
                  <a:lnTo>
                    <a:pt x="5" y="28"/>
                  </a:lnTo>
                  <a:lnTo>
                    <a:pt x="9" y="25"/>
                  </a:lnTo>
                  <a:lnTo>
                    <a:pt x="11" y="23"/>
                  </a:lnTo>
                  <a:lnTo>
                    <a:pt x="17" y="21"/>
                  </a:lnTo>
                  <a:lnTo>
                    <a:pt x="22" y="21"/>
                  </a:lnTo>
                  <a:lnTo>
                    <a:pt x="22" y="21"/>
                  </a:lnTo>
                  <a:lnTo>
                    <a:pt x="64" y="24"/>
                  </a:lnTo>
                  <a:lnTo>
                    <a:pt x="106" y="24"/>
                  </a:lnTo>
                  <a:lnTo>
                    <a:pt x="146" y="23"/>
                  </a:lnTo>
                  <a:lnTo>
                    <a:pt x="188" y="20"/>
                  </a:lnTo>
                  <a:lnTo>
                    <a:pt x="272" y="12"/>
                  </a:lnTo>
                  <a:lnTo>
                    <a:pt x="314" y="10"/>
                  </a:lnTo>
                  <a:lnTo>
                    <a:pt x="354" y="6"/>
                  </a:lnTo>
                  <a:lnTo>
                    <a:pt x="354" y="6"/>
                  </a:lnTo>
                  <a:lnTo>
                    <a:pt x="392" y="3"/>
                  </a:lnTo>
                  <a:lnTo>
                    <a:pt x="433" y="0"/>
                  </a:lnTo>
                  <a:lnTo>
                    <a:pt x="454" y="0"/>
                  </a:lnTo>
                  <a:lnTo>
                    <a:pt x="473" y="0"/>
                  </a:lnTo>
                  <a:lnTo>
                    <a:pt x="493" y="3"/>
                  </a:lnTo>
                  <a:lnTo>
                    <a:pt x="510" y="7"/>
                  </a:lnTo>
                  <a:lnTo>
                    <a:pt x="510" y="7"/>
                  </a:lnTo>
                  <a:lnTo>
                    <a:pt x="518" y="10"/>
                  </a:lnTo>
                  <a:lnTo>
                    <a:pt x="523" y="14"/>
                  </a:lnTo>
                  <a:lnTo>
                    <a:pt x="528" y="17"/>
                  </a:lnTo>
                  <a:lnTo>
                    <a:pt x="533" y="21"/>
                  </a:lnTo>
                  <a:lnTo>
                    <a:pt x="541" y="32"/>
                  </a:lnTo>
                  <a:lnTo>
                    <a:pt x="546" y="44"/>
                  </a:lnTo>
                  <a:lnTo>
                    <a:pt x="549" y="55"/>
                  </a:lnTo>
                  <a:lnTo>
                    <a:pt x="552" y="70"/>
                  </a:lnTo>
                  <a:lnTo>
                    <a:pt x="553" y="83"/>
                  </a:lnTo>
                  <a:lnTo>
                    <a:pt x="553" y="96"/>
                  </a:lnTo>
                  <a:lnTo>
                    <a:pt x="553" y="96"/>
                  </a:lnTo>
                  <a:lnTo>
                    <a:pt x="554" y="123"/>
                  </a:lnTo>
                  <a:lnTo>
                    <a:pt x="556" y="152"/>
                  </a:lnTo>
                  <a:lnTo>
                    <a:pt x="556" y="167"/>
                  </a:lnTo>
                  <a:lnTo>
                    <a:pt x="554" y="181"/>
                  </a:lnTo>
                  <a:lnTo>
                    <a:pt x="552" y="194"/>
                  </a:lnTo>
                  <a:lnTo>
                    <a:pt x="546" y="207"/>
                  </a:lnTo>
                  <a:lnTo>
                    <a:pt x="546" y="207"/>
                  </a:lnTo>
                  <a:lnTo>
                    <a:pt x="542" y="216"/>
                  </a:lnTo>
                  <a:lnTo>
                    <a:pt x="537" y="223"/>
                  </a:lnTo>
                  <a:lnTo>
                    <a:pt x="532" y="229"/>
                  </a:lnTo>
                  <a:lnTo>
                    <a:pt x="525" y="236"/>
                  </a:lnTo>
                  <a:lnTo>
                    <a:pt x="512" y="246"/>
                  </a:lnTo>
                  <a:lnTo>
                    <a:pt x="498" y="254"/>
                  </a:lnTo>
                  <a:lnTo>
                    <a:pt x="482" y="261"/>
                  </a:lnTo>
                  <a:lnTo>
                    <a:pt x="465" y="265"/>
                  </a:lnTo>
                  <a:lnTo>
                    <a:pt x="448" y="269"/>
                  </a:lnTo>
                  <a:lnTo>
                    <a:pt x="430" y="270"/>
                  </a:lnTo>
                  <a:lnTo>
                    <a:pt x="430" y="270"/>
                  </a:lnTo>
                  <a:lnTo>
                    <a:pt x="380" y="274"/>
                  </a:lnTo>
                  <a:lnTo>
                    <a:pt x="331" y="275"/>
                  </a:lnTo>
                  <a:lnTo>
                    <a:pt x="281" y="275"/>
                  </a:lnTo>
                  <a:lnTo>
                    <a:pt x="231" y="275"/>
                  </a:lnTo>
                  <a:lnTo>
                    <a:pt x="132" y="274"/>
                  </a:lnTo>
                  <a:lnTo>
                    <a:pt x="34" y="272"/>
                  </a:lnTo>
                  <a:lnTo>
                    <a:pt x="34" y="272"/>
                  </a:lnTo>
                  <a:lnTo>
                    <a:pt x="28" y="272"/>
                  </a:lnTo>
                  <a:lnTo>
                    <a:pt x="23" y="271"/>
                  </a:lnTo>
                  <a:lnTo>
                    <a:pt x="19" y="269"/>
                  </a:lnTo>
                  <a:lnTo>
                    <a:pt x="17" y="266"/>
                  </a:lnTo>
                  <a:lnTo>
                    <a:pt x="14" y="262"/>
                  </a:lnTo>
                  <a:lnTo>
                    <a:pt x="13" y="258"/>
                  </a:lnTo>
                  <a:lnTo>
                    <a:pt x="11" y="250"/>
                  </a:lnTo>
                  <a:lnTo>
                    <a:pt x="13" y="241"/>
                  </a:lnTo>
                  <a:lnTo>
                    <a:pt x="14" y="238"/>
                  </a:lnTo>
                  <a:lnTo>
                    <a:pt x="17" y="235"/>
                  </a:lnTo>
                  <a:lnTo>
                    <a:pt x="19" y="232"/>
                  </a:lnTo>
                  <a:lnTo>
                    <a:pt x="23" y="229"/>
                  </a:lnTo>
                  <a:lnTo>
                    <a:pt x="28" y="228"/>
                  </a:lnTo>
                  <a:lnTo>
                    <a:pt x="34" y="227"/>
                  </a:lnTo>
                  <a:lnTo>
                    <a:pt x="34" y="227"/>
                  </a:lnTo>
                  <a:lnTo>
                    <a:pt x="108" y="228"/>
                  </a:lnTo>
                  <a:lnTo>
                    <a:pt x="184" y="229"/>
                  </a:lnTo>
                  <a:lnTo>
                    <a:pt x="260" y="229"/>
                  </a:lnTo>
                  <a:lnTo>
                    <a:pt x="298" y="227"/>
                  </a:lnTo>
                  <a:lnTo>
                    <a:pt x="336" y="224"/>
                  </a:lnTo>
                  <a:lnTo>
                    <a:pt x="336" y="224"/>
                  </a:lnTo>
                  <a:lnTo>
                    <a:pt x="366" y="223"/>
                  </a:lnTo>
                  <a:lnTo>
                    <a:pt x="396" y="224"/>
                  </a:lnTo>
                  <a:lnTo>
                    <a:pt x="426" y="223"/>
                  </a:lnTo>
                  <a:lnTo>
                    <a:pt x="440" y="223"/>
                  </a:lnTo>
                  <a:lnTo>
                    <a:pt x="456" y="220"/>
                  </a:lnTo>
                  <a:lnTo>
                    <a:pt x="456" y="220"/>
                  </a:lnTo>
                  <a:lnTo>
                    <a:pt x="467" y="218"/>
                  </a:lnTo>
                  <a:lnTo>
                    <a:pt x="477" y="214"/>
                  </a:lnTo>
                  <a:lnTo>
                    <a:pt x="485" y="208"/>
                  </a:lnTo>
                  <a:lnTo>
                    <a:pt x="491" y="203"/>
                  </a:lnTo>
                  <a:lnTo>
                    <a:pt x="497" y="195"/>
                  </a:lnTo>
                  <a:lnTo>
                    <a:pt x="501" y="189"/>
                  </a:lnTo>
                  <a:lnTo>
                    <a:pt x="505" y="180"/>
                  </a:lnTo>
                  <a:lnTo>
                    <a:pt x="507" y="172"/>
                  </a:lnTo>
                  <a:lnTo>
                    <a:pt x="510" y="152"/>
                  </a:lnTo>
                  <a:lnTo>
                    <a:pt x="510" y="133"/>
                  </a:lnTo>
                  <a:lnTo>
                    <a:pt x="508" y="114"/>
                  </a:lnTo>
                  <a:lnTo>
                    <a:pt x="507" y="96"/>
                  </a:lnTo>
                  <a:lnTo>
                    <a:pt x="507" y="96"/>
                  </a:lnTo>
                  <a:lnTo>
                    <a:pt x="506" y="88"/>
                  </a:lnTo>
                  <a:lnTo>
                    <a:pt x="506" y="79"/>
                  </a:lnTo>
                  <a:lnTo>
                    <a:pt x="506" y="71"/>
                  </a:lnTo>
                  <a:lnTo>
                    <a:pt x="506" y="65"/>
                  </a:lnTo>
                  <a:lnTo>
                    <a:pt x="503" y="58"/>
                  </a:lnTo>
                  <a:lnTo>
                    <a:pt x="498" y="53"/>
                  </a:lnTo>
                  <a:lnTo>
                    <a:pt x="490" y="49"/>
                  </a:lnTo>
                  <a:lnTo>
                    <a:pt x="478" y="48"/>
                  </a:lnTo>
                  <a:lnTo>
                    <a:pt x="478" y="4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13" name="Freeform 125"/>
            <p:cNvSpPr/>
            <p:nvPr/>
          </p:nvSpPr>
          <p:spPr bwMode="auto">
            <a:xfrm>
              <a:off x="5508626" y="4500563"/>
              <a:ext cx="19050" cy="90488"/>
            </a:xfrm>
            <a:custGeom>
              <a:avLst/>
              <a:gdLst/>
              <a:ahLst/>
              <a:cxnLst>
                <a:cxn ang="0">
                  <a:pos x="0" y="23"/>
                </a:cxn>
                <a:cxn ang="0">
                  <a:pos x="0" y="208"/>
                </a:cxn>
                <a:cxn ang="0">
                  <a:pos x="0" y="208"/>
                </a:cxn>
                <a:cxn ang="0">
                  <a:pos x="0" y="214"/>
                </a:cxn>
                <a:cxn ang="0">
                  <a:pos x="1" y="217"/>
                </a:cxn>
                <a:cxn ang="0">
                  <a:pos x="4" y="221"/>
                </a:cxn>
                <a:cxn ang="0">
                  <a:pos x="7" y="224"/>
                </a:cxn>
                <a:cxn ang="0">
                  <a:pos x="11" y="227"/>
                </a:cxn>
                <a:cxn ang="0">
                  <a:pos x="14" y="228"/>
                </a:cxn>
                <a:cxn ang="0">
                  <a:pos x="22" y="229"/>
                </a:cxn>
                <a:cxn ang="0">
                  <a:pos x="31" y="228"/>
                </a:cxn>
                <a:cxn ang="0">
                  <a:pos x="35" y="227"/>
                </a:cxn>
                <a:cxn ang="0">
                  <a:pos x="38" y="224"/>
                </a:cxn>
                <a:cxn ang="0">
                  <a:pos x="41" y="221"/>
                </a:cxn>
                <a:cxn ang="0">
                  <a:pos x="43" y="217"/>
                </a:cxn>
                <a:cxn ang="0">
                  <a:pos x="45" y="214"/>
                </a:cxn>
                <a:cxn ang="0">
                  <a:pos x="46" y="208"/>
                </a:cxn>
                <a:cxn ang="0">
                  <a:pos x="46" y="23"/>
                </a:cxn>
                <a:cxn ang="0">
                  <a:pos x="46" y="23"/>
                </a:cxn>
                <a:cxn ang="0">
                  <a:pos x="45" y="17"/>
                </a:cxn>
                <a:cxn ang="0">
                  <a:pos x="43" y="12"/>
                </a:cxn>
                <a:cxn ang="0">
                  <a:pos x="41" y="8"/>
                </a:cxn>
                <a:cxn ang="0">
                  <a:pos x="38" y="6"/>
                </a:cxn>
                <a:cxn ang="0">
                  <a:pos x="35" y="3"/>
                </a:cxn>
                <a:cxn ang="0">
                  <a:pos x="31" y="2"/>
                </a:cxn>
                <a:cxn ang="0">
                  <a:pos x="22" y="0"/>
                </a:cxn>
                <a:cxn ang="0">
                  <a:pos x="14" y="2"/>
                </a:cxn>
                <a:cxn ang="0">
                  <a:pos x="11" y="3"/>
                </a:cxn>
                <a:cxn ang="0">
                  <a:pos x="7" y="6"/>
                </a:cxn>
                <a:cxn ang="0">
                  <a:pos x="4" y="8"/>
                </a:cxn>
                <a:cxn ang="0">
                  <a:pos x="1" y="12"/>
                </a:cxn>
                <a:cxn ang="0">
                  <a:pos x="0" y="17"/>
                </a:cxn>
                <a:cxn ang="0">
                  <a:pos x="0" y="23"/>
                </a:cxn>
                <a:cxn ang="0">
                  <a:pos x="0" y="23"/>
                </a:cxn>
              </a:cxnLst>
              <a:rect l="0" t="0" r="r" b="b"/>
              <a:pathLst>
                <a:path w="46" h="229">
                  <a:moveTo>
                    <a:pt x="0" y="23"/>
                  </a:moveTo>
                  <a:lnTo>
                    <a:pt x="0" y="208"/>
                  </a:lnTo>
                  <a:lnTo>
                    <a:pt x="0" y="208"/>
                  </a:lnTo>
                  <a:lnTo>
                    <a:pt x="0" y="214"/>
                  </a:lnTo>
                  <a:lnTo>
                    <a:pt x="1" y="217"/>
                  </a:lnTo>
                  <a:lnTo>
                    <a:pt x="4" y="221"/>
                  </a:lnTo>
                  <a:lnTo>
                    <a:pt x="7" y="224"/>
                  </a:lnTo>
                  <a:lnTo>
                    <a:pt x="11" y="227"/>
                  </a:lnTo>
                  <a:lnTo>
                    <a:pt x="14" y="228"/>
                  </a:lnTo>
                  <a:lnTo>
                    <a:pt x="22" y="229"/>
                  </a:lnTo>
                  <a:lnTo>
                    <a:pt x="31" y="228"/>
                  </a:lnTo>
                  <a:lnTo>
                    <a:pt x="35" y="227"/>
                  </a:lnTo>
                  <a:lnTo>
                    <a:pt x="38" y="224"/>
                  </a:lnTo>
                  <a:lnTo>
                    <a:pt x="41" y="221"/>
                  </a:lnTo>
                  <a:lnTo>
                    <a:pt x="43" y="217"/>
                  </a:lnTo>
                  <a:lnTo>
                    <a:pt x="45" y="214"/>
                  </a:lnTo>
                  <a:lnTo>
                    <a:pt x="46" y="208"/>
                  </a:lnTo>
                  <a:lnTo>
                    <a:pt x="46" y="23"/>
                  </a:lnTo>
                  <a:lnTo>
                    <a:pt x="46" y="23"/>
                  </a:lnTo>
                  <a:lnTo>
                    <a:pt x="45" y="17"/>
                  </a:lnTo>
                  <a:lnTo>
                    <a:pt x="43" y="12"/>
                  </a:lnTo>
                  <a:lnTo>
                    <a:pt x="41" y="8"/>
                  </a:lnTo>
                  <a:lnTo>
                    <a:pt x="38" y="6"/>
                  </a:lnTo>
                  <a:lnTo>
                    <a:pt x="35" y="3"/>
                  </a:lnTo>
                  <a:lnTo>
                    <a:pt x="31" y="2"/>
                  </a:lnTo>
                  <a:lnTo>
                    <a:pt x="22" y="0"/>
                  </a:lnTo>
                  <a:lnTo>
                    <a:pt x="14" y="2"/>
                  </a:lnTo>
                  <a:lnTo>
                    <a:pt x="11" y="3"/>
                  </a:lnTo>
                  <a:lnTo>
                    <a:pt x="7" y="6"/>
                  </a:lnTo>
                  <a:lnTo>
                    <a:pt x="4" y="8"/>
                  </a:lnTo>
                  <a:lnTo>
                    <a:pt x="1" y="12"/>
                  </a:lnTo>
                  <a:lnTo>
                    <a:pt x="0" y="17"/>
                  </a:lnTo>
                  <a:lnTo>
                    <a:pt x="0" y="23"/>
                  </a:lnTo>
                  <a:lnTo>
                    <a:pt x="0" y="2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14" name="Freeform 126"/>
            <p:cNvSpPr/>
            <p:nvPr/>
          </p:nvSpPr>
          <p:spPr bwMode="auto">
            <a:xfrm>
              <a:off x="5502276" y="4656138"/>
              <a:ext cx="217488" cy="144463"/>
            </a:xfrm>
            <a:custGeom>
              <a:avLst/>
              <a:gdLst/>
              <a:ahLst/>
              <a:cxnLst>
                <a:cxn ang="0">
                  <a:pos x="548" y="17"/>
                </a:cxn>
                <a:cxn ang="0">
                  <a:pos x="541" y="7"/>
                </a:cxn>
                <a:cxn ang="0">
                  <a:pos x="531" y="0"/>
                </a:cxn>
                <a:cxn ang="0">
                  <a:pos x="523" y="0"/>
                </a:cxn>
                <a:cxn ang="0">
                  <a:pos x="507" y="7"/>
                </a:cxn>
                <a:cxn ang="0">
                  <a:pos x="501" y="21"/>
                </a:cxn>
                <a:cxn ang="0">
                  <a:pos x="503" y="190"/>
                </a:cxn>
                <a:cxn ang="0">
                  <a:pos x="503" y="240"/>
                </a:cxn>
                <a:cxn ang="0">
                  <a:pos x="497" y="283"/>
                </a:cxn>
                <a:cxn ang="0">
                  <a:pos x="484" y="302"/>
                </a:cxn>
                <a:cxn ang="0">
                  <a:pos x="471" y="310"/>
                </a:cxn>
                <a:cxn ang="0">
                  <a:pos x="431" y="321"/>
                </a:cxn>
                <a:cxn ang="0">
                  <a:pos x="397" y="322"/>
                </a:cxn>
                <a:cxn ang="0">
                  <a:pos x="267" y="314"/>
                </a:cxn>
                <a:cxn ang="0">
                  <a:pos x="180" y="312"/>
                </a:cxn>
                <a:cxn ang="0">
                  <a:pos x="115" y="305"/>
                </a:cxn>
                <a:cxn ang="0">
                  <a:pos x="81" y="292"/>
                </a:cxn>
                <a:cxn ang="0">
                  <a:pos x="57" y="268"/>
                </a:cxn>
                <a:cxn ang="0">
                  <a:pos x="49" y="244"/>
                </a:cxn>
                <a:cxn ang="0">
                  <a:pos x="47" y="195"/>
                </a:cxn>
                <a:cxn ang="0">
                  <a:pos x="49" y="132"/>
                </a:cxn>
                <a:cxn ang="0">
                  <a:pos x="53" y="51"/>
                </a:cxn>
                <a:cxn ang="0">
                  <a:pos x="55" y="19"/>
                </a:cxn>
                <a:cxn ang="0">
                  <a:pos x="48" y="7"/>
                </a:cxn>
                <a:cxn ang="0">
                  <a:pos x="32" y="2"/>
                </a:cxn>
                <a:cxn ang="0">
                  <a:pos x="17" y="7"/>
                </a:cxn>
                <a:cxn ang="0">
                  <a:pos x="10" y="19"/>
                </a:cxn>
                <a:cxn ang="0">
                  <a:pos x="8" y="58"/>
                </a:cxn>
                <a:cxn ang="0">
                  <a:pos x="0" y="166"/>
                </a:cxn>
                <a:cxn ang="0">
                  <a:pos x="2" y="238"/>
                </a:cxn>
                <a:cxn ang="0">
                  <a:pos x="17" y="288"/>
                </a:cxn>
                <a:cxn ang="0">
                  <a:pos x="30" y="314"/>
                </a:cxn>
                <a:cxn ang="0">
                  <a:pos x="59" y="336"/>
                </a:cxn>
                <a:cxn ang="0">
                  <a:pos x="97" y="349"/>
                </a:cxn>
                <a:cxn ang="0">
                  <a:pos x="166" y="357"/>
                </a:cxn>
                <a:cxn ang="0">
                  <a:pos x="260" y="359"/>
                </a:cxn>
                <a:cxn ang="0">
                  <a:pos x="417" y="363"/>
                </a:cxn>
                <a:cxn ang="0">
                  <a:pos x="464" y="360"/>
                </a:cxn>
                <a:cxn ang="0">
                  <a:pos x="498" y="348"/>
                </a:cxn>
                <a:cxn ang="0">
                  <a:pos x="518" y="332"/>
                </a:cxn>
                <a:cxn ang="0">
                  <a:pos x="539" y="298"/>
                </a:cxn>
                <a:cxn ang="0">
                  <a:pos x="548" y="245"/>
                </a:cxn>
                <a:cxn ang="0">
                  <a:pos x="550" y="194"/>
                </a:cxn>
                <a:cxn ang="0">
                  <a:pos x="549" y="23"/>
                </a:cxn>
              </a:cxnLst>
              <a:rect l="0" t="0" r="r" b="b"/>
              <a:pathLst>
                <a:path w="550" h="363">
                  <a:moveTo>
                    <a:pt x="549" y="23"/>
                  </a:moveTo>
                  <a:lnTo>
                    <a:pt x="549" y="23"/>
                  </a:lnTo>
                  <a:lnTo>
                    <a:pt x="548" y="17"/>
                  </a:lnTo>
                  <a:lnTo>
                    <a:pt x="547" y="13"/>
                  </a:lnTo>
                  <a:lnTo>
                    <a:pt x="545" y="9"/>
                  </a:lnTo>
                  <a:lnTo>
                    <a:pt x="541" y="7"/>
                  </a:lnTo>
                  <a:lnTo>
                    <a:pt x="539" y="4"/>
                  </a:lnTo>
                  <a:lnTo>
                    <a:pt x="535" y="2"/>
                  </a:lnTo>
                  <a:lnTo>
                    <a:pt x="531" y="0"/>
                  </a:lnTo>
                  <a:lnTo>
                    <a:pt x="526" y="0"/>
                  </a:lnTo>
                  <a:lnTo>
                    <a:pt x="523" y="0"/>
                  </a:lnTo>
                  <a:lnTo>
                    <a:pt x="523" y="0"/>
                  </a:lnTo>
                  <a:lnTo>
                    <a:pt x="516" y="0"/>
                  </a:lnTo>
                  <a:lnTo>
                    <a:pt x="511" y="3"/>
                  </a:lnTo>
                  <a:lnTo>
                    <a:pt x="507" y="7"/>
                  </a:lnTo>
                  <a:lnTo>
                    <a:pt x="503" y="11"/>
                  </a:lnTo>
                  <a:lnTo>
                    <a:pt x="502" y="16"/>
                  </a:lnTo>
                  <a:lnTo>
                    <a:pt x="501" y="21"/>
                  </a:lnTo>
                  <a:lnTo>
                    <a:pt x="501" y="28"/>
                  </a:lnTo>
                  <a:lnTo>
                    <a:pt x="503" y="33"/>
                  </a:lnTo>
                  <a:lnTo>
                    <a:pt x="503" y="190"/>
                  </a:lnTo>
                  <a:lnTo>
                    <a:pt x="503" y="190"/>
                  </a:lnTo>
                  <a:lnTo>
                    <a:pt x="503" y="221"/>
                  </a:lnTo>
                  <a:lnTo>
                    <a:pt x="503" y="240"/>
                  </a:lnTo>
                  <a:lnTo>
                    <a:pt x="502" y="258"/>
                  </a:lnTo>
                  <a:lnTo>
                    <a:pt x="499" y="275"/>
                  </a:lnTo>
                  <a:lnTo>
                    <a:pt x="497" y="283"/>
                  </a:lnTo>
                  <a:lnTo>
                    <a:pt x="493" y="289"/>
                  </a:lnTo>
                  <a:lnTo>
                    <a:pt x="489" y="296"/>
                  </a:lnTo>
                  <a:lnTo>
                    <a:pt x="484" y="302"/>
                  </a:lnTo>
                  <a:lnTo>
                    <a:pt x="477" y="306"/>
                  </a:lnTo>
                  <a:lnTo>
                    <a:pt x="471" y="310"/>
                  </a:lnTo>
                  <a:lnTo>
                    <a:pt x="471" y="310"/>
                  </a:lnTo>
                  <a:lnTo>
                    <a:pt x="458" y="315"/>
                  </a:lnTo>
                  <a:lnTo>
                    <a:pt x="445" y="318"/>
                  </a:lnTo>
                  <a:lnTo>
                    <a:pt x="431" y="321"/>
                  </a:lnTo>
                  <a:lnTo>
                    <a:pt x="417" y="321"/>
                  </a:lnTo>
                  <a:lnTo>
                    <a:pt x="417" y="321"/>
                  </a:lnTo>
                  <a:lnTo>
                    <a:pt x="397" y="322"/>
                  </a:lnTo>
                  <a:lnTo>
                    <a:pt x="374" y="321"/>
                  </a:lnTo>
                  <a:lnTo>
                    <a:pt x="320" y="318"/>
                  </a:lnTo>
                  <a:lnTo>
                    <a:pt x="267" y="314"/>
                  </a:lnTo>
                  <a:lnTo>
                    <a:pt x="226" y="312"/>
                  </a:lnTo>
                  <a:lnTo>
                    <a:pt x="226" y="312"/>
                  </a:lnTo>
                  <a:lnTo>
                    <a:pt x="180" y="312"/>
                  </a:lnTo>
                  <a:lnTo>
                    <a:pt x="154" y="310"/>
                  </a:lnTo>
                  <a:lnTo>
                    <a:pt x="128" y="308"/>
                  </a:lnTo>
                  <a:lnTo>
                    <a:pt x="115" y="305"/>
                  </a:lnTo>
                  <a:lnTo>
                    <a:pt x="103" y="301"/>
                  </a:lnTo>
                  <a:lnTo>
                    <a:pt x="91" y="297"/>
                  </a:lnTo>
                  <a:lnTo>
                    <a:pt x="81" y="292"/>
                  </a:lnTo>
                  <a:lnTo>
                    <a:pt x="72" y="285"/>
                  </a:lnTo>
                  <a:lnTo>
                    <a:pt x="64" y="278"/>
                  </a:lnTo>
                  <a:lnTo>
                    <a:pt x="57" y="268"/>
                  </a:lnTo>
                  <a:lnTo>
                    <a:pt x="53" y="258"/>
                  </a:lnTo>
                  <a:lnTo>
                    <a:pt x="53" y="258"/>
                  </a:lnTo>
                  <a:lnTo>
                    <a:pt x="49" y="244"/>
                  </a:lnTo>
                  <a:lnTo>
                    <a:pt x="47" y="228"/>
                  </a:lnTo>
                  <a:lnTo>
                    <a:pt x="47" y="212"/>
                  </a:lnTo>
                  <a:lnTo>
                    <a:pt x="47" y="195"/>
                  </a:lnTo>
                  <a:lnTo>
                    <a:pt x="48" y="162"/>
                  </a:lnTo>
                  <a:lnTo>
                    <a:pt x="49" y="132"/>
                  </a:lnTo>
                  <a:lnTo>
                    <a:pt x="49" y="132"/>
                  </a:lnTo>
                  <a:lnTo>
                    <a:pt x="49" y="105"/>
                  </a:lnTo>
                  <a:lnTo>
                    <a:pt x="52" y="79"/>
                  </a:lnTo>
                  <a:lnTo>
                    <a:pt x="53" y="51"/>
                  </a:lnTo>
                  <a:lnTo>
                    <a:pt x="55" y="24"/>
                  </a:lnTo>
                  <a:lnTo>
                    <a:pt x="55" y="24"/>
                  </a:lnTo>
                  <a:lnTo>
                    <a:pt x="55" y="19"/>
                  </a:lnTo>
                  <a:lnTo>
                    <a:pt x="53" y="15"/>
                  </a:lnTo>
                  <a:lnTo>
                    <a:pt x="51" y="11"/>
                  </a:lnTo>
                  <a:lnTo>
                    <a:pt x="48" y="7"/>
                  </a:lnTo>
                  <a:lnTo>
                    <a:pt x="44" y="6"/>
                  </a:lnTo>
                  <a:lnTo>
                    <a:pt x="40" y="3"/>
                  </a:lnTo>
                  <a:lnTo>
                    <a:pt x="32" y="2"/>
                  </a:lnTo>
                  <a:lnTo>
                    <a:pt x="23" y="3"/>
                  </a:lnTo>
                  <a:lnTo>
                    <a:pt x="19" y="6"/>
                  </a:lnTo>
                  <a:lnTo>
                    <a:pt x="17" y="7"/>
                  </a:lnTo>
                  <a:lnTo>
                    <a:pt x="13" y="11"/>
                  </a:lnTo>
                  <a:lnTo>
                    <a:pt x="12" y="15"/>
                  </a:lnTo>
                  <a:lnTo>
                    <a:pt x="10" y="19"/>
                  </a:lnTo>
                  <a:lnTo>
                    <a:pt x="9" y="24"/>
                  </a:lnTo>
                  <a:lnTo>
                    <a:pt x="9" y="24"/>
                  </a:lnTo>
                  <a:lnTo>
                    <a:pt x="8" y="58"/>
                  </a:lnTo>
                  <a:lnTo>
                    <a:pt x="5" y="93"/>
                  </a:lnTo>
                  <a:lnTo>
                    <a:pt x="2" y="130"/>
                  </a:lnTo>
                  <a:lnTo>
                    <a:pt x="0" y="166"/>
                  </a:lnTo>
                  <a:lnTo>
                    <a:pt x="0" y="203"/>
                  </a:lnTo>
                  <a:lnTo>
                    <a:pt x="1" y="221"/>
                  </a:lnTo>
                  <a:lnTo>
                    <a:pt x="2" y="238"/>
                  </a:lnTo>
                  <a:lnTo>
                    <a:pt x="6" y="255"/>
                  </a:lnTo>
                  <a:lnTo>
                    <a:pt x="10" y="272"/>
                  </a:lnTo>
                  <a:lnTo>
                    <a:pt x="17" y="288"/>
                  </a:lnTo>
                  <a:lnTo>
                    <a:pt x="23" y="304"/>
                  </a:lnTo>
                  <a:lnTo>
                    <a:pt x="23" y="304"/>
                  </a:lnTo>
                  <a:lnTo>
                    <a:pt x="30" y="314"/>
                  </a:lnTo>
                  <a:lnTo>
                    <a:pt x="39" y="322"/>
                  </a:lnTo>
                  <a:lnTo>
                    <a:pt x="48" y="330"/>
                  </a:lnTo>
                  <a:lnTo>
                    <a:pt x="59" y="336"/>
                  </a:lnTo>
                  <a:lnTo>
                    <a:pt x="70" y="342"/>
                  </a:lnTo>
                  <a:lnTo>
                    <a:pt x="84" y="346"/>
                  </a:lnTo>
                  <a:lnTo>
                    <a:pt x="97" y="349"/>
                  </a:lnTo>
                  <a:lnTo>
                    <a:pt x="111" y="352"/>
                  </a:lnTo>
                  <a:lnTo>
                    <a:pt x="138" y="356"/>
                  </a:lnTo>
                  <a:lnTo>
                    <a:pt x="166" y="357"/>
                  </a:lnTo>
                  <a:lnTo>
                    <a:pt x="214" y="357"/>
                  </a:lnTo>
                  <a:lnTo>
                    <a:pt x="214" y="357"/>
                  </a:lnTo>
                  <a:lnTo>
                    <a:pt x="260" y="359"/>
                  </a:lnTo>
                  <a:lnTo>
                    <a:pt x="316" y="361"/>
                  </a:lnTo>
                  <a:lnTo>
                    <a:pt x="371" y="363"/>
                  </a:lnTo>
                  <a:lnTo>
                    <a:pt x="417" y="363"/>
                  </a:lnTo>
                  <a:lnTo>
                    <a:pt x="417" y="363"/>
                  </a:lnTo>
                  <a:lnTo>
                    <a:pt x="441" y="363"/>
                  </a:lnTo>
                  <a:lnTo>
                    <a:pt x="464" y="360"/>
                  </a:lnTo>
                  <a:lnTo>
                    <a:pt x="477" y="357"/>
                  </a:lnTo>
                  <a:lnTo>
                    <a:pt x="488" y="353"/>
                  </a:lnTo>
                  <a:lnTo>
                    <a:pt x="498" y="348"/>
                  </a:lnTo>
                  <a:lnTo>
                    <a:pt x="507" y="343"/>
                  </a:lnTo>
                  <a:lnTo>
                    <a:pt x="507" y="343"/>
                  </a:lnTo>
                  <a:lnTo>
                    <a:pt x="518" y="332"/>
                  </a:lnTo>
                  <a:lnTo>
                    <a:pt x="527" y="322"/>
                  </a:lnTo>
                  <a:lnTo>
                    <a:pt x="533" y="310"/>
                  </a:lnTo>
                  <a:lnTo>
                    <a:pt x="539" y="298"/>
                  </a:lnTo>
                  <a:lnTo>
                    <a:pt x="541" y="285"/>
                  </a:lnTo>
                  <a:lnTo>
                    <a:pt x="544" y="272"/>
                  </a:lnTo>
                  <a:lnTo>
                    <a:pt x="548" y="245"/>
                  </a:lnTo>
                  <a:lnTo>
                    <a:pt x="548" y="245"/>
                  </a:lnTo>
                  <a:lnTo>
                    <a:pt x="549" y="221"/>
                  </a:lnTo>
                  <a:lnTo>
                    <a:pt x="550" y="194"/>
                  </a:lnTo>
                  <a:lnTo>
                    <a:pt x="550" y="134"/>
                  </a:lnTo>
                  <a:lnTo>
                    <a:pt x="549" y="23"/>
                  </a:lnTo>
                  <a:lnTo>
                    <a:pt x="549" y="2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15" name="Freeform 127"/>
            <p:cNvSpPr/>
            <p:nvPr/>
          </p:nvSpPr>
          <p:spPr bwMode="auto">
            <a:xfrm>
              <a:off x="5694363" y="4497388"/>
              <a:ext cx="20638" cy="93663"/>
            </a:xfrm>
            <a:custGeom>
              <a:avLst/>
              <a:gdLst/>
              <a:ahLst/>
              <a:cxnLst>
                <a:cxn ang="0">
                  <a:pos x="49" y="142"/>
                </a:cxn>
                <a:cxn ang="0">
                  <a:pos x="49" y="142"/>
                </a:cxn>
                <a:cxn ang="0">
                  <a:pos x="50" y="82"/>
                </a:cxn>
                <a:cxn ang="0">
                  <a:pos x="51" y="22"/>
                </a:cxn>
                <a:cxn ang="0">
                  <a:pos x="51" y="22"/>
                </a:cxn>
                <a:cxn ang="0">
                  <a:pos x="51" y="17"/>
                </a:cxn>
                <a:cxn ang="0">
                  <a:pos x="49" y="13"/>
                </a:cxn>
                <a:cxn ang="0">
                  <a:pos x="47" y="9"/>
                </a:cxn>
                <a:cxn ang="0">
                  <a:pos x="44" y="6"/>
                </a:cxn>
                <a:cxn ang="0">
                  <a:pos x="41" y="4"/>
                </a:cxn>
                <a:cxn ang="0">
                  <a:pos x="37" y="2"/>
                </a:cxn>
                <a:cxn ang="0">
                  <a:pos x="28" y="0"/>
                </a:cxn>
                <a:cxn ang="0">
                  <a:pos x="20" y="2"/>
                </a:cxn>
                <a:cxn ang="0">
                  <a:pos x="16" y="4"/>
                </a:cxn>
                <a:cxn ang="0">
                  <a:pos x="12" y="6"/>
                </a:cxn>
                <a:cxn ang="0">
                  <a:pos x="10" y="9"/>
                </a:cxn>
                <a:cxn ang="0">
                  <a:pos x="7" y="13"/>
                </a:cxn>
                <a:cxn ang="0">
                  <a:pos x="6" y="17"/>
                </a:cxn>
                <a:cxn ang="0">
                  <a:pos x="6" y="22"/>
                </a:cxn>
                <a:cxn ang="0">
                  <a:pos x="6" y="22"/>
                </a:cxn>
                <a:cxn ang="0">
                  <a:pos x="4" y="87"/>
                </a:cxn>
                <a:cxn ang="0">
                  <a:pos x="3" y="153"/>
                </a:cxn>
                <a:cxn ang="0">
                  <a:pos x="3" y="153"/>
                </a:cxn>
                <a:cxn ang="0">
                  <a:pos x="2" y="170"/>
                </a:cxn>
                <a:cxn ang="0">
                  <a:pos x="0" y="187"/>
                </a:cxn>
                <a:cxn ang="0">
                  <a:pos x="0" y="204"/>
                </a:cxn>
                <a:cxn ang="0">
                  <a:pos x="2" y="212"/>
                </a:cxn>
                <a:cxn ang="0">
                  <a:pos x="3" y="220"/>
                </a:cxn>
                <a:cxn ang="0">
                  <a:pos x="3" y="220"/>
                </a:cxn>
                <a:cxn ang="0">
                  <a:pos x="6" y="225"/>
                </a:cxn>
                <a:cxn ang="0">
                  <a:pos x="8" y="229"/>
                </a:cxn>
                <a:cxn ang="0">
                  <a:pos x="12" y="231"/>
                </a:cxn>
                <a:cxn ang="0">
                  <a:pos x="16" y="234"/>
                </a:cxn>
                <a:cxn ang="0">
                  <a:pos x="20" y="235"/>
                </a:cxn>
                <a:cxn ang="0">
                  <a:pos x="24" y="235"/>
                </a:cxn>
                <a:cxn ang="0">
                  <a:pos x="32" y="235"/>
                </a:cxn>
                <a:cxn ang="0">
                  <a:pos x="40" y="231"/>
                </a:cxn>
                <a:cxn ang="0">
                  <a:pos x="44" y="229"/>
                </a:cxn>
                <a:cxn ang="0">
                  <a:pos x="46" y="225"/>
                </a:cxn>
                <a:cxn ang="0">
                  <a:pos x="47" y="222"/>
                </a:cxn>
                <a:cxn ang="0">
                  <a:pos x="49" y="217"/>
                </a:cxn>
                <a:cxn ang="0">
                  <a:pos x="49" y="213"/>
                </a:cxn>
                <a:cxn ang="0">
                  <a:pos x="47" y="208"/>
                </a:cxn>
                <a:cxn ang="0">
                  <a:pos x="47" y="208"/>
                </a:cxn>
                <a:cxn ang="0">
                  <a:pos x="46" y="201"/>
                </a:cxn>
                <a:cxn ang="0">
                  <a:pos x="45" y="193"/>
                </a:cxn>
                <a:cxn ang="0">
                  <a:pos x="46" y="175"/>
                </a:cxn>
                <a:cxn ang="0">
                  <a:pos x="47" y="158"/>
                </a:cxn>
                <a:cxn ang="0">
                  <a:pos x="49" y="142"/>
                </a:cxn>
                <a:cxn ang="0">
                  <a:pos x="49" y="142"/>
                </a:cxn>
              </a:cxnLst>
              <a:rect l="0" t="0" r="r" b="b"/>
              <a:pathLst>
                <a:path w="51" h="235">
                  <a:moveTo>
                    <a:pt x="49" y="142"/>
                  </a:moveTo>
                  <a:lnTo>
                    <a:pt x="49" y="142"/>
                  </a:lnTo>
                  <a:lnTo>
                    <a:pt x="50" y="82"/>
                  </a:lnTo>
                  <a:lnTo>
                    <a:pt x="51" y="22"/>
                  </a:lnTo>
                  <a:lnTo>
                    <a:pt x="51" y="22"/>
                  </a:lnTo>
                  <a:lnTo>
                    <a:pt x="51" y="17"/>
                  </a:lnTo>
                  <a:lnTo>
                    <a:pt x="49" y="13"/>
                  </a:lnTo>
                  <a:lnTo>
                    <a:pt x="47" y="9"/>
                  </a:lnTo>
                  <a:lnTo>
                    <a:pt x="44" y="6"/>
                  </a:lnTo>
                  <a:lnTo>
                    <a:pt x="41" y="4"/>
                  </a:lnTo>
                  <a:lnTo>
                    <a:pt x="37" y="2"/>
                  </a:lnTo>
                  <a:lnTo>
                    <a:pt x="28" y="0"/>
                  </a:lnTo>
                  <a:lnTo>
                    <a:pt x="20" y="2"/>
                  </a:lnTo>
                  <a:lnTo>
                    <a:pt x="16" y="4"/>
                  </a:lnTo>
                  <a:lnTo>
                    <a:pt x="12" y="6"/>
                  </a:lnTo>
                  <a:lnTo>
                    <a:pt x="10" y="9"/>
                  </a:lnTo>
                  <a:lnTo>
                    <a:pt x="7" y="13"/>
                  </a:lnTo>
                  <a:lnTo>
                    <a:pt x="6" y="17"/>
                  </a:lnTo>
                  <a:lnTo>
                    <a:pt x="6" y="22"/>
                  </a:lnTo>
                  <a:lnTo>
                    <a:pt x="6" y="22"/>
                  </a:lnTo>
                  <a:lnTo>
                    <a:pt x="4" y="87"/>
                  </a:lnTo>
                  <a:lnTo>
                    <a:pt x="3" y="153"/>
                  </a:lnTo>
                  <a:lnTo>
                    <a:pt x="3" y="153"/>
                  </a:lnTo>
                  <a:lnTo>
                    <a:pt x="2" y="170"/>
                  </a:lnTo>
                  <a:lnTo>
                    <a:pt x="0" y="187"/>
                  </a:lnTo>
                  <a:lnTo>
                    <a:pt x="0" y="204"/>
                  </a:lnTo>
                  <a:lnTo>
                    <a:pt x="2" y="212"/>
                  </a:lnTo>
                  <a:lnTo>
                    <a:pt x="3" y="220"/>
                  </a:lnTo>
                  <a:lnTo>
                    <a:pt x="3" y="220"/>
                  </a:lnTo>
                  <a:lnTo>
                    <a:pt x="6" y="225"/>
                  </a:lnTo>
                  <a:lnTo>
                    <a:pt x="8" y="229"/>
                  </a:lnTo>
                  <a:lnTo>
                    <a:pt x="12" y="231"/>
                  </a:lnTo>
                  <a:lnTo>
                    <a:pt x="16" y="234"/>
                  </a:lnTo>
                  <a:lnTo>
                    <a:pt x="20" y="235"/>
                  </a:lnTo>
                  <a:lnTo>
                    <a:pt x="24" y="235"/>
                  </a:lnTo>
                  <a:lnTo>
                    <a:pt x="32" y="235"/>
                  </a:lnTo>
                  <a:lnTo>
                    <a:pt x="40" y="231"/>
                  </a:lnTo>
                  <a:lnTo>
                    <a:pt x="44" y="229"/>
                  </a:lnTo>
                  <a:lnTo>
                    <a:pt x="46" y="225"/>
                  </a:lnTo>
                  <a:lnTo>
                    <a:pt x="47" y="222"/>
                  </a:lnTo>
                  <a:lnTo>
                    <a:pt x="49" y="217"/>
                  </a:lnTo>
                  <a:lnTo>
                    <a:pt x="49" y="213"/>
                  </a:lnTo>
                  <a:lnTo>
                    <a:pt x="47" y="208"/>
                  </a:lnTo>
                  <a:lnTo>
                    <a:pt x="47" y="208"/>
                  </a:lnTo>
                  <a:lnTo>
                    <a:pt x="46" y="201"/>
                  </a:lnTo>
                  <a:lnTo>
                    <a:pt x="45" y="193"/>
                  </a:lnTo>
                  <a:lnTo>
                    <a:pt x="46" y="175"/>
                  </a:lnTo>
                  <a:lnTo>
                    <a:pt x="47" y="158"/>
                  </a:lnTo>
                  <a:lnTo>
                    <a:pt x="49" y="142"/>
                  </a:lnTo>
                  <a:lnTo>
                    <a:pt x="49" y="142"/>
                  </a:lnTo>
                  <a:close/>
                </a:path>
              </a:pathLst>
            </a:custGeom>
            <a:grpFill/>
            <a:ln w="9525">
              <a:noFill/>
              <a:round/>
            </a:ln>
          </p:spPr>
          <p:txBody>
            <a:bodyPr vert="horz" wrap="square" lIns="91440" tIns="45720" rIns="91440" bIns="45720" numCol="1" anchor="t" anchorCtr="0" compatLnSpc="1"/>
            <a:lstStyle/>
            <a:p>
              <a:endParaRPr lang="zh-CN" altLang="en-US"/>
            </a:p>
          </p:txBody>
        </p:sp>
      </p:grpSp>
      <p:pic>
        <p:nvPicPr>
          <p:cNvPr id="2" name="图片 1"/>
          <p:cNvPicPr>
            <a:picLocks noChangeAspect="1"/>
          </p:cNvPicPr>
          <p:nvPr/>
        </p:nvPicPr>
        <p:blipFill>
          <a:blip r:embed="rId2" cstate="print"/>
          <a:stretch>
            <a:fillRect/>
          </a:stretch>
        </p:blipFill>
        <p:spPr>
          <a:xfrm>
            <a:off x="6246496" y="2674595"/>
            <a:ext cx="1259681" cy="946309"/>
          </a:xfrm>
          <a:prstGeom prst="rect">
            <a:avLst/>
          </a:prstGeom>
        </p:spPr>
      </p:pic>
      <p:sp>
        <p:nvSpPr>
          <p:cNvPr id="3" name="灯片编号占位符 2"/>
          <p:cNvSpPr>
            <a:spLocks noGrp="1"/>
          </p:cNvSpPr>
          <p:nvPr>
            <p:ph type="sldNum" sz="quarter" idx="12"/>
          </p:nvPr>
        </p:nvSpPr>
        <p:spPr/>
        <p:txBody>
          <a:bodyPr/>
          <a:lstStyle/>
          <a:p>
            <a:pPr>
              <a:defRPr/>
            </a:pPr>
            <a:fld id="{417E90B0-B30D-4592-AC1B-3BAE3148F6D1}" type="slidenum">
              <a:rPr lang="zh-CN" altLang="en-US" smtClean="0"/>
              <a:pPr>
                <a:defRPr/>
              </a:pPr>
              <a:t>7</a:t>
            </a:fld>
            <a:endParaRPr lang="zh-CN" altLang="en-US"/>
          </a:p>
        </p:txBody>
      </p:sp>
    </p:spTree>
    <p:extLst>
      <p:ext uri="{BB962C8B-B14F-4D97-AF65-F5344CB8AC3E}">
        <p14:creationId xmlns:p14="http://schemas.microsoft.com/office/powerpoint/2010/main" val="4241766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6"/>
          <p:cNvSpPr>
            <a:spLocks noChangeArrowheads="1"/>
          </p:cNvSpPr>
          <p:nvPr/>
        </p:nvSpPr>
        <p:spPr bwMode="auto">
          <a:xfrm>
            <a:off x="764555" y="970331"/>
            <a:ext cx="7632700" cy="1107996"/>
          </a:xfrm>
          <a:prstGeom prst="rect">
            <a:avLst/>
          </a:prstGeom>
          <a:solidFill>
            <a:srgbClr val="FFFF00"/>
          </a:solidFill>
          <a:ln>
            <a:noFill/>
          </a:ln>
          <a:effectLst/>
        </p:spPr>
        <p:txBody>
          <a:bodyPr>
            <a:spAutoFit/>
          </a:bodyPr>
          <a:lstStyle/>
          <a:p>
            <a:r>
              <a:rPr lang="zh-CN" altLang="en-US" sz="6600" b="1" dirty="0" smtClean="0">
                <a:solidFill>
                  <a:srgbClr val="FD2317"/>
                </a:solidFill>
                <a:effectLst>
                  <a:outerShdw blurRad="38100" dist="38100" dir="2700000" algn="tl">
                    <a:srgbClr val="C0C0C0"/>
                  </a:outerShdw>
                </a:effectLst>
                <a:ea typeface="隶书" panose="02010509060101010101" pitchFamily="49" charset="-122"/>
              </a:rPr>
              <a:t>主题之一：站起来</a:t>
            </a:r>
            <a:endParaRPr lang="zh-CN" altLang="en-US" sz="6600" b="1" dirty="0">
              <a:solidFill>
                <a:srgbClr val="FD2317"/>
              </a:solidFill>
              <a:effectLst>
                <a:outerShdw blurRad="38100" dist="38100" dir="2700000" algn="tl">
                  <a:srgbClr val="C0C0C0"/>
                </a:outerShdw>
              </a:effectLst>
              <a:ea typeface="隶书" panose="02010509060101010101" pitchFamily="49" charset="-122"/>
            </a:endParaRPr>
          </a:p>
        </p:txBody>
      </p:sp>
      <p:sp>
        <p:nvSpPr>
          <p:cNvPr id="51207" name="Rectangle 7"/>
          <p:cNvSpPr>
            <a:spLocks noChangeArrowheads="1"/>
          </p:cNvSpPr>
          <p:nvPr/>
        </p:nvSpPr>
        <p:spPr bwMode="auto">
          <a:xfrm>
            <a:off x="0" y="2227620"/>
            <a:ext cx="8820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600" b="1" dirty="0" smtClean="0">
                <a:solidFill>
                  <a:srgbClr val="0033CC"/>
                </a:solidFill>
                <a:effectLst>
                  <a:outerShdw blurRad="38100" dist="38100" dir="2700000" algn="tl">
                    <a:srgbClr val="C0C0C0"/>
                  </a:outerShdw>
                </a:effectLst>
                <a:latin typeface="黑体" panose="02010609060101010101" pitchFamily="2" charset="-122"/>
                <a:ea typeface="黑体" panose="02010609060101010101" pitchFamily="2" charset="-122"/>
              </a:rPr>
              <a:t>中华人民共和国</a:t>
            </a:r>
            <a:r>
              <a:rPr lang="zh-CN" altLang="en-US" sz="3600" b="1" dirty="0">
                <a:solidFill>
                  <a:srgbClr val="0033CC"/>
                </a:solidFill>
                <a:effectLst>
                  <a:outerShdw blurRad="38100" dist="38100" dir="2700000" algn="tl">
                    <a:srgbClr val="C0C0C0"/>
                  </a:outerShdw>
                </a:effectLst>
                <a:latin typeface="黑体" panose="02010609060101010101" pitchFamily="2" charset="-122"/>
                <a:ea typeface="黑体" panose="02010609060101010101" pitchFamily="2" charset="-122"/>
              </a:rPr>
              <a:t>的成立和巩固 </a:t>
            </a:r>
          </a:p>
        </p:txBody>
      </p:sp>
      <p:sp>
        <p:nvSpPr>
          <p:cNvPr id="51208" name="Text Box 8"/>
          <p:cNvSpPr txBox="1">
            <a:spLocks noChangeArrowheads="1"/>
          </p:cNvSpPr>
          <p:nvPr/>
        </p:nvSpPr>
        <p:spPr bwMode="auto">
          <a:xfrm>
            <a:off x="2592388" y="3115622"/>
            <a:ext cx="34467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en-US" altLang="zh-CN" sz="3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1949</a:t>
            </a:r>
            <a:r>
              <a:rPr lang="zh-CN" altLang="en-US" sz="3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en-US" altLang="zh-CN" sz="3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1953</a:t>
            </a:r>
            <a:r>
              <a:rPr lang="zh-CN" altLang="en-US" sz="36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p>
        </p:txBody>
      </p:sp>
      <p:grpSp>
        <p:nvGrpSpPr>
          <p:cNvPr id="7" name="Group 4"/>
          <p:cNvGrpSpPr/>
          <p:nvPr/>
        </p:nvGrpSpPr>
        <p:grpSpPr bwMode="auto">
          <a:xfrm>
            <a:off x="0" y="-26988"/>
            <a:ext cx="9251950" cy="935707"/>
            <a:chOff x="-23" y="-17"/>
            <a:chExt cx="5828" cy="663"/>
          </a:xfrm>
        </p:grpSpPr>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 y="-17"/>
              <a:ext cx="5828"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1610" y="223"/>
              <a:ext cx="3218"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500"/>
                </a:lnSpc>
                <a:defRPr/>
              </a:pP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中国</a:t>
              </a:r>
              <a:r>
                <a:rPr kumimoji="1" lang="zh-CN" altLang="en-US" sz="4800" b="1" dirty="0" smtClean="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现代史总</a:t>
              </a:r>
              <a:r>
                <a:rPr kumimoji="1" lang="zh-CN" altLang="en-US" sz="4800" b="1" dirty="0">
                  <a:solidFill>
                    <a:srgbClr val="FFFFFF"/>
                  </a:solidFill>
                  <a:effectLst>
                    <a:outerShdw blurRad="38100" dist="38100" dir="2700000" algn="tl">
                      <a:srgbClr val="C0C0C0"/>
                    </a:outerShdw>
                  </a:effectLst>
                  <a:latin typeface="华文彩云" panose="02010800040101010101" pitchFamily="2" charset="-122"/>
                  <a:ea typeface="华文彩云" panose="02010800040101010101" pitchFamily="2" charset="-122"/>
                </a:rPr>
                <a:t>复习</a:t>
              </a:r>
            </a:p>
          </p:txBody>
        </p:sp>
      </p:grpSp>
      <p:sp>
        <p:nvSpPr>
          <p:cNvPr id="10" name="Rectangle 7"/>
          <p:cNvSpPr>
            <a:spLocks noChangeArrowheads="1"/>
          </p:cNvSpPr>
          <p:nvPr/>
        </p:nvSpPr>
        <p:spPr bwMode="auto">
          <a:xfrm>
            <a:off x="-252536" y="4437112"/>
            <a:ext cx="92879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600" b="1" dirty="0" smtClean="0">
                <a:solidFill>
                  <a:srgbClr val="0033CC"/>
                </a:solidFill>
                <a:effectLst>
                  <a:outerShdw blurRad="38100" dist="38100" dir="2700000" algn="tl">
                    <a:srgbClr val="C0C0C0"/>
                  </a:outerShdw>
                </a:effectLst>
                <a:latin typeface="黑体" panose="02010609060101010101" pitchFamily="2" charset="-122"/>
                <a:ea typeface="黑体" panose="02010609060101010101" pitchFamily="2" charset="-122"/>
              </a:rPr>
              <a:t>社会主义建设的探索</a:t>
            </a:r>
            <a:r>
              <a:rPr lang="en-US" altLang="zh-CN" sz="3600" b="1" dirty="0" smtClean="0">
                <a:solidFill>
                  <a:srgbClr val="0033CC"/>
                </a:solidFill>
                <a:effectLst>
                  <a:outerShdw blurRad="38100" dist="38100" dir="2700000" algn="tl">
                    <a:srgbClr val="C0C0C0"/>
                  </a:outerShdw>
                </a:effectLst>
                <a:latin typeface="黑体" panose="02010609060101010101" pitchFamily="2" charset="-122"/>
                <a:ea typeface="黑体" panose="02010609060101010101" pitchFamily="2" charset="-122"/>
              </a:rPr>
              <a:t> </a:t>
            </a:r>
            <a:endParaRPr lang="en-US" altLang="zh-CN" sz="3600" b="1" dirty="0">
              <a:solidFill>
                <a:srgbClr val="0033CC"/>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2" name="矩形 1"/>
          <p:cNvSpPr/>
          <p:nvPr/>
        </p:nvSpPr>
        <p:spPr>
          <a:xfrm>
            <a:off x="2618106" y="5283554"/>
            <a:ext cx="3900427" cy="646331"/>
          </a:xfrm>
          <a:prstGeom prst="rect">
            <a:avLst/>
          </a:prstGeom>
        </p:spPr>
        <p:txBody>
          <a:bodyPr wrap="none">
            <a:spAutoFit/>
          </a:bodyPr>
          <a:lstStyle/>
          <a:p>
            <a:pPr algn="ctr"/>
            <a:r>
              <a:rPr lang="en-US" altLang="zh-CN" sz="3600" b="1" dirty="0" smtClean="0">
                <a:effectLst>
                  <a:outerShdw blurRad="38100" dist="38100" dir="2700000" algn="tl">
                    <a:srgbClr val="C0C0C0"/>
                  </a:outerShdw>
                </a:effectLst>
                <a:latin typeface="楷体" panose="02010609060101010101" pitchFamily="49" charset="-122"/>
                <a:ea typeface="楷体" panose="02010609060101010101" pitchFamily="49" charset="-122"/>
              </a:rPr>
              <a:t>(1953</a:t>
            </a:r>
            <a:r>
              <a:rPr lang="zh-CN" altLang="en-US" sz="3600" b="1" dirty="0">
                <a:effectLst>
                  <a:outerShdw blurRad="38100" dist="38100" dir="2700000" algn="tl">
                    <a:srgbClr val="C0C0C0"/>
                  </a:outerShdw>
                </a:effectLst>
                <a:latin typeface="楷体" panose="02010609060101010101" pitchFamily="49" charset="-122"/>
                <a:ea typeface="楷体" panose="02010609060101010101" pitchFamily="49" charset="-122"/>
              </a:rPr>
              <a:t>年</a:t>
            </a:r>
            <a:r>
              <a:rPr lang="en-US" altLang="zh-CN" sz="3600" b="1" dirty="0" smtClean="0">
                <a:effectLst>
                  <a:outerShdw blurRad="38100" dist="38100" dir="2700000" algn="tl">
                    <a:srgbClr val="C0C0C0"/>
                  </a:outerShdw>
                </a:effectLst>
                <a:latin typeface="楷体" panose="02010609060101010101" pitchFamily="49" charset="-122"/>
                <a:ea typeface="楷体" panose="02010609060101010101" pitchFamily="49" charset="-122"/>
              </a:rPr>
              <a:t>-1976</a:t>
            </a:r>
            <a:r>
              <a:rPr lang="zh-CN" altLang="en-US" sz="3600" b="1" dirty="0">
                <a:effectLst>
                  <a:outerShdw blurRad="38100" dist="38100" dir="2700000" algn="tl">
                    <a:srgbClr val="C0C0C0"/>
                  </a:outerShdw>
                </a:effectLst>
                <a:latin typeface="楷体" panose="02010609060101010101" pitchFamily="49" charset="-122"/>
                <a:ea typeface="楷体" panose="02010609060101010101" pitchFamily="49" charset="-122"/>
              </a:rPr>
              <a:t>年</a:t>
            </a:r>
            <a:r>
              <a:rPr lang="en-US" altLang="zh-CN" sz="3600" b="1" dirty="0">
                <a:effectLst>
                  <a:outerShdw blurRad="38100" dist="38100" dir="2700000" algn="tl">
                    <a:srgbClr val="C0C0C0"/>
                  </a:outerShdw>
                </a:effectLst>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strips(downLeft)">
                                      <p:cBhvr>
                                        <p:cTn id="7" dur="500"/>
                                        <p:tgtEl>
                                          <p:spTgt spid="51206"/>
                                        </p:tgtEl>
                                      </p:cBhvr>
                                    </p:animEffect>
                                  </p:childTnLst>
                                </p:cTn>
                              </p:par>
                            </p:childTnLst>
                          </p:cTn>
                        </p:par>
                        <p:par>
                          <p:cTn id="8" fill="hold">
                            <p:stCondLst>
                              <p:cond delay="500"/>
                            </p:stCondLst>
                            <p:childTnLst>
                              <p:par>
                                <p:cTn id="9" presetID="58" presetClass="entr" presetSubtype="0" accel="100000" fill="hold" grpId="0" nodeType="afterEffect">
                                  <p:stCondLst>
                                    <p:cond delay="0"/>
                                  </p:stCondLst>
                                  <p:childTnLst>
                                    <p:set>
                                      <p:cBhvr>
                                        <p:cTn id="10" dur="1" fill="hold">
                                          <p:stCondLst>
                                            <p:cond delay="0"/>
                                          </p:stCondLst>
                                        </p:cTn>
                                        <p:tgtEl>
                                          <p:spTgt spid="51207"/>
                                        </p:tgtEl>
                                        <p:attrNameLst>
                                          <p:attrName>style.visibility</p:attrName>
                                        </p:attrNameLst>
                                      </p:cBhvr>
                                      <p:to>
                                        <p:strVal val="visible"/>
                                      </p:to>
                                    </p:set>
                                    <p:anim calcmode="lin" valueType="num">
                                      <p:cBhvr>
                                        <p:cTn id="11" dur="500" fill="hold"/>
                                        <p:tgtEl>
                                          <p:spTgt spid="51207"/>
                                        </p:tgtEl>
                                        <p:attrNameLst>
                                          <p:attrName>ppt_w</p:attrName>
                                        </p:attrNameLst>
                                      </p:cBhvr>
                                      <p:tavLst>
                                        <p:tav tm="0">
                                          <p:val>
                                            <p:strVal val="#ppt_w*2.5"/>
                                          </p:val>
                                        </p:tav>
                                        <p:tav tm="100000">
                                          <p:val>
                                            <p:strVal val="#ppt_w"/>
                                          </p:val>
                                        </p:tav>
                                      </p:tavLst>
                                    </p:anim>
                                    <p:anim calcmode="lin" valueType="num">
                                      <p:cBhvr>
                                        <p:cTn id="12" dur="500" fill="hold"/>
                                        <p:tgtEl>
                                          <p:spTgt spid="51207"/>
                                        </p:tgtEl>
                                        <p:attrNameLst>
                                          <p:attrName>ppt_h</p:attrName>
                                        </p:attrNameLst>
                                      </p:cBhvr>
                                      <p:tavLst>
                                        <p:tav tm="0">
                                          <p:val>
                                            <p:strVal val="#ppt_h*0.01"/>
                                          </p:val>
                                        </p:tav>
                                        <p:tav tm="100000">
                                          <p:val>
                                            <p:strVal val="#ppt_h"/>
                                          </p:val>
                                        </p:tav>
                                      </p:tavLst>
                                    </p:anim>
                                    <p:anim calcmode="lin" valueType="num">
                                      <p:cBhvr>
                                        <p:cTn id="13" dur="500" fill="hold"/>
                                        <p:tgtEl>
                                          <p:spTgt spid="51207"/>
                                        </p:tgtEl>
                                        <p:attrNameLst>
                                          <p:attrName>ppt_x</p:attrName>
                                        </p:attrNameLst>
                                      </p:cBhvr>
                                      <p:tavLst>
                                        <p:tav tm="0">
                                          <p:val>
                                            <p:strVal val="#ppt_x"/>
                                          </p:val>
                                        </p:tav>
                                        <p:tav tm="100000">
                                          <p:val>
                                            <p:strVal val="#ppt_x"/>
                                          </p:val>
                                        </p:tav>
                                      </p:tavLst>
                                    </p:anim>
                                    <p:anim calcmode="lin" valueType="num">
                                      <p:cBhvr>
                                        <p:cTn id="14" dur="500" fill="hold"/>
                                        <p:tgtEl>
                                          <p:spTgt spid="51207"/>
                                        </p:tgtEl>
                                        <p:attrNameLst>
                                          <p:attrName>ppt_y</p:attrName>
                                        </p:attrNameLst>
                                      </p:cBhvr>
                                      <p:tavLst>
                                        <p:tav tm="0">
                                          <p:val>
                                            <p:strVal val="#ppt_h+1"/>
                                          </p:val>
                                        </p:tav>
                                        <p:tav tm="100000">
                                          <p:val>
                                            <p:strVal val="#ppt_y"/>
                                          </p:val>
                                        </p:tav>
                                      </p:tavLst>
                                    </p:anim>
                                    <p:animEffect transition="in" filter="fade">
                                      <p:cBhvr>
                                        <p:cTn id="15" dur="500"/>
                                        <p:tgtEl>
                                          <p:spTgt spid="51207"/>
                                        </p:tgtEl>
                                      </p:cBhvr>
                                    </p:animEffect>
                                  </p:childTnLst>
                                </p:cTn>
                              </p:par>
                            </p:childTnLst>
                          </p:cTn>
                        </p:par>
                        <p:par>
                          <p:cTn id="16" fill="hold">
                            <p:stCondLst>
                              <p:cond delay="1000"/>
                            </p:stCondLst>
                            <p:childTnLst>
                              <p:par>
                                <p:cTn id="17" presetID="58" presetClass="entr" presetSubtype="0" accel="100000" fill="hold" grpId="0" nodeType="afterEffect">
                                  <p:stCondLst>
                                    <p:cond delay="0"/>
                                  </p:stCondLst>
                                  <p:childTnLst>
                                    <p:set>
                                      <p:cBhvr>
                                        <p:cTn id="18" dur="1" fill="hold">
                                          <p:stCondLst>
                                            <p:cond delay="0"/>
                                          </p:stCondLst>
                                        </p:cTn>
                                        <p:tgtEl>
                                          <p:spTgt spid="51208"/>
                                        </p:tgtEl>
                                        <p:attrNameLst>
                                          <p:attrName>style.visibility</p:attrName>
                                        </p:attrNameLst>
                                      </p:cBhvr>
                                      <p:to>
                                        <p:strVal val="visible"/>
                                      </p:to>
                                    </p:set>
                                    <p:anim calcmode="lin" valueType="num">
                                      <p:cBhvr>
                                        <p:cTn id="19" dur="500" fill="hold"/>
                                        <p:tgtEl>
                                          <p:spTgt spid="51208"/>
                                        </p:tgtEl>
                                        <p:attrNameLst>
                                          <p:attrName>ppt_w</p:attrName>
                                        </p:attrNameLst>
                                      </p:cBhvr>
                                      <p:tavLst>
                                        <p:tav tm="0">
                                          <p:val>
                                            <p:strVal val="#ppt_w*2.5"/>
                                          </p:val>
                                        </p:tav>
                                        <p:tav tm="100000">
                                          <p:val>
                                            <p:strVal val="#ppt_w"/>
                                          </p:val>
                                        </p:tav>
                                      </p:tavLst>
                                    </p:anim>
                                    <p:anim calcmode="lin" valueType="num">
                                      <p:cBhvr>
                                        <p:cTn id="20" dur="500" fill="hold"/>
                                        <p:tgtEl>
                                          <p:spTgt spid="51208"/>
                                        </p:tgtEl>
                                        <p:attrNameLst>
                                          <p:attrName>ppt_h</p:attrName>
                                        </p:attrNameLst>
                                      </p:cBhvr>
                                      <p:tavLst>
                                        <p:tav tm="0">
                                          <p:val>
                                            <p:strVal val="#ppt_h*0.01"/>
                                          </p:val>
                                        </p:tav>
                                        <p:tav tm="100000">
                                          <p:val>
                                            <p:strVal val="#ppt_h"/>
                                          </p:val>
                                        </p:tav>
                                      </p:tavLst>
                                    </p:anim>
                                    <p:anim calcmode="lin" valueType="num">
                                      <p:cBhvr>
                                        <p:cTn id="21" dur="500" fill="hold"/>
                                        <p:tgtEl>
                                          <p:spTgt spid="51208"/>
                                        </p:tgtEl>
                                        <p:attrNameLst>
                                          <p:attrName>ppt_x</p:attrName>
                                        </p:attrNameLst>
                                      </p:cBhvr>
                                      <p:tavLst>
                                        <p:tav tm="0">
                                          <p:val>
                                            <p:strVal val="#ppt_x"/>
                                          </p:val>
                                        </p:tav>
                                        <p:tav tm="100000">
                                          <p:val>
                                            <p:strVal val="#ppt_x"/>
                                          </p:val>
                                        </p:tav>
                                      </p:tavLst>
                                    </p:anim>
                                    <p:anim calcmode="lin" valueType="num">
                                      <p:cBhvr>
                                        <p:cTn id="22" dur="500" fill="hold"/>
                                        <p:tgtEl>
                                          <p:spTgt spid="51208"/>
                                        </p:tgtEl>
                                        <p:attrNameLst>
                                          <p:attrName>ppt_y</p:attrName>
                                        </p:attrNameLst>
                                      </p:cBhvr>
                                      <p:tavLst>
                                        <p:tav tm="0">
                                          <p:val>
                                            <p:strVal val="#ppt_h+1"/>
                                          </p:val>
                                        </p:tav>
                                        <p:tav tm="100000">
                                          <p:val>
                                            <p:strVal val="#ppt_y"/>
                                          </p:val>
                                        </p:tav>
                                      </p:tavLst>
                                    </p:anim>
                                    <p:animEffect transition="in" filter="fade">
                                      <p:cBhvr>
                                        <p:cTn id="23" dur="500"/>
                                        <p:tgtEl>
                                          <p:spTgt spid="51208"/>
                                        </p:tgtEl>
                                      </p:cBhvr>
                                    </p:animEffect>
                                  </p:childTnLst>
                                </p:cTn>
                              </p:par>
                            </p:childTnLst>
                          </p:cTn>
                        </p:par>
                        <p:par>
                          <p:cTn id="24" fill="hold">
                            <p:stCondLst>
                              <p:cond delay="1500"/>
                            </p:stCondLst>
                            <p:childTnLst>
                              <p:par>
                                <p:cTn id="25" presetID="5" presetClass="entr" presetSubtype="1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p:bldP spid="51207" grpId="0"/>
      <p:bldP spid="5120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未开国大典名"/>
          <p:cNvPicPr preferRelativeResize="0">
            <a:picLocks noChangeArrowheads="1"/>
          </p:cNvPicPr>
          <p:nvPr/>
        </p:nvPicPr>
        <p:blipFill>
          <a:blip r:embed="rId4">
            <a:extLst>
              <a:ext uri="{28A0092B-C50C-407E-A947-70E740481C1C}">
                <a14:useLocalDpi xmlns:a14="http://schemas.microsoft.com/office/drawing/2010/main" val="0"/>
              </a:ext>
            </a:extLst>
          </a:blip>
          <a:srcRect t="1302" b="5040"/>
          <a:stretch>
            <a:fillRect/>
          </a:stretch>
        </p:blipFill>
        <p:spPr bwMode="auto">
          <a:xfrm>
            <a:off x="827088" y="1196975"/>
            <a:ext cx="4492625" cy="2554288"/>
          </a:xfrm>
          <a:prstGeom prst="rect">
            <a:avLst/>
          </a:prstGeom>
          <a:solidFill>
            <a:srgbClr val="FF3300"/>
          </a:solidFill>
          <a:ln w="38100" algn="ctr">
            <a:solidFill>
              <a:srgbClr val="CC0000"/>
            </a:solidFill>
            <a:miter lim="800000"/>
            <a:headEnd/>
            <a:tailEnd/>
          </a:ln>
        </p:spPr>
      </p:pic>
      <p:sp>
        <p:nvSpPr>
          <p:cNvPr id="6147" name="AutoShape 3"/>
          <p:cNvSpPr>
            <a:spLocks noChangeArrowheads="1"/>
          </p:cNvSpPr>
          <p:nvPr/>
        </p:nvSpPr>
        <p:spPr bwMode="auto">
          <a:xfrm>
            <a:off x="5867400" y="1484313"/>
            <a:ext cx="1905000" cy="381000"/>
          </a:xfrm>
          <a:prstGeom prst="roundRect">
            <a:avLst>
              <a:gd name="adj" fmla="val 16667"/>
            </a:avLst>
          </a:prstGeom>
          <a:solidFill>
            <a:srgbClr val="FAF0B4"/>
          </a:solidFill>
          <a:ln w="9525" algn="ctr">
            <a:solidFill>
              <a:srgbClr val="FF0000"/>
            </a:solidFill>
            <a:round/>
            <a:headEnd/>
            <a:tailEnd/>
          </a:ln>
        </p:spPr>
        <p:txBody>
          <a:bodyPr wrap="none" anchor="ct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lgn="ctr" eaLnBrk="1" hangingPunct="1">
              <a:spcBef>
                <a:spcPct val="0"/>
              </a:spcBef>
              <a:buFontTx/>
              <a:buNone/>
            </a:pPr>
            <a:r>
              <a:rPr kumimoji="1" lang="zh-CN" altLang="en-US" b="1">
                <a:solidFill>
                  <a:srgbClr val="A50021"/>
                </a:solidFill>
                <a:latin typeface="Times New Roman" panose="02020603050405020304" pitchFamily="18" charset="0"/>
                <a:ea typeface="隶书" panose="02010509060101010101" pitchFamily="49" charset="-122"/>
              </a:rPr>
              <a:t>开国大典</a:t>
            </a:r>
          </a:p>
        </p:txBody>
      </p:sp>
      <p:sp>
        <p:nvSpPr>
          <p:cNvPr id="6148" name="Text Box 6"/>
          <p:cNvSpPr>
            <a:spLocks noChangeArrowheads="1"/>
          </p:cNvSpPr>
          <p:nvPr/>
        </p:nvSpPr>
        <p:spPr bwMode="auto">
          <a:xfrm>
            <a:off x="5364163" y="908050"/>
            <a:ext cx="33115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400" b="1">
                <a:latin typeface="黑体" panose="02010609060101010101" pitchFamily="49" charset="-122"/>
                <a:ea typeface="黑体" panose="02010609060101010101" pitchFamily="49" charset="-122"/>
              </a:rPr>
              <a:t>1</a:t>
            </a:r>
            <a:r>
              <a:rPr kumimoji="1" lang="zh-CN" altLang="en-US" sz="2400" b="1">
                <a:latin typeface="黑体" panose="02010609060101010101" pitchFamily="49" charset="-122"/>
                <a:ea typeface="黑体" panose="02010609060101010101" pitchFamily="49" charset="-122"/>
              </a:rPr>
              <a:t>、图片反映的事件？</a:t>
            </a:r>
          </a:p>
        </p:txBody>
      </p:sp>
      <p:sp>
        <p:nvSpPr>
          <p:cNvPr id="6149" name="Text Box 7"/>
          <p:cNvSpPr>
            <a:spLocks noChangeArrowheads="1"/>
          </p:cNvSpPr>
          <p:nvPr/>
        </p:nvSpPr>
        <p:spPr bwMode="auto">
          <a:xfrm>
            <a:off x="5435600" y="1989138"/>
            <a:ext cx="3124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400" b="1">
                <a:latin typeface="黑体" panose="02010609060101010101" pitchFamily="49" charset="-122"/>
                <a:ea typeface="黑体" panose="02010609060101010101" pitchFamily="49" charset="-122"/>
              </a:rPr>
              <a:t>2</a:t>
            </a:r>
            <a:r>
              <a:rPr kumimoji="1" lang="zh-CN" altLang="en-US" sz="2400" b="1">
                <a:latin typeface="黑体" panose="02010609060101010101" pitchFamily="49" charset="-122"/>
                <a:ea typeface="黑体" panose="02010609060101010101" pitchFamily="49" charset="-122"/>
              </a:rPr>
              <a:t>、时间、开国领袖？</a:t>
            </a:r>
          </a:p>
        </p:txBody>
      </p:sp>
      <p:sp>
        <p:nvSpPr>
          <p:cNvPr id="6150" name="Text Box 8"/>
          <p:cNvSpPr>
            <a:spLocks noChangeArrowheads="1"/>
          </p:cNvSpPr>
          <p:nvPr/>
        </p:nvSpPr>
        <p:spPr bwMode="auto">
          <a:xfrm>
            <a:off x="5795963" y="2636838"/>
            <a:ext cx="2286000" cy="955675"/>
          </a:xfrm>
          <a:prstGeom prst="rect">
            <a:avLst/>
          </a:prstGeom>
          <a:solidFill>
            <a:srgbClr val="FFFF00"/>
          </a:solidFill>
          <a:ln w="9525" algn="ctr">
            <a:solidFill>
              <a:srgbClr val="000000"/>
            </a:solidFill>
            <a:miter lim="800000"/>
            <a:headEnd/>
            <a:tailEnd/>
          </a:ln>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800" b="1">
                <a:latin typeface="黑体" panose="02010609060101010101" pitchFamily="49" charset="-122"/>
                <a:ea typeface="黑体" panose="02010609060101010101" pitchFamily="49" charset="-122"/>
              </a:rPr>
              <a:t>1949</a:t>
            </a: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10</a:t>
            </a: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毛泽东</a:t>
            </a:r>
          </a:p>
        </p:txBody>
      </p:sp>
      <p:sp>
        <p:nvSpPr>
          <p:cNvPr id="6151" name="Text Box 9"/>
          <p:cNvSpPr>
            <a:spLocks noChangeArrowheads="1"/>
          </p:cNvSpPr>
          <p:nvPr/>
        </p:nvSpPr>
        <p:spPr bwMode="auto">
          <a:xfrm>
            <a:off x="827088" y="3789363"/>
            <a:ext cx="2209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en-US" altLang="zh-CN" sz="2400" b="1">
                <a:latin typeface="黑体" panose="02010609060101010101" pitchFamily="49" charset="-122"/>
                <a:ea typeface="黑体" panose="02010609060101010101" pitchFamily="49" charset="-122"/>
              </a:rPr>
              <a:t>3</a:t>
            </a:r>
            <a:r>
              <a:rPr kumimoji="1" lang="zh-CN" altLang="en-US" sz="2400" b="1">
                <a:latin typeface="黑体" panose="02010609060101010101" pitchFamily="49" charset="-122"/>
                <a:ea typeface="黑体" panose="02010609060101010101" pitchFamily="49" charset="-122"/>
              </a:rPr>
              <a:t>、历史意义？</a:t>
            </a:r>
          </a:p>
        </p:txBody>
      </p:sp>
      <p:sp>
        <p:nvSpPr>
          <p:cNvPr id="6152" name="Rectangle 10"/>
          <p:cNvSpPr>
            <a:spLocks noChangeArrowheads="1"/>
          </p:cNvSpPr>
          <p:nvPr/>
        </p:nvSpPr>
        <p:spPr bwMode="auto">
          <a:xfrm>
            <a:off x="468313" y="4221163"/>
            <a:ext cx="8137525" cy="2528887"/>
          </a:xfrm>
          <a:prstGeom prst="rect">
            <a:avLst/>
          </a:prstGeom>
          <a:solidFill>
            <a:srgbClr val="FFFF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lgn="just" eaLnBrk="1" hangingPunct="1">
              <a:spcBef>
                <a:spcPct val="0"/>
              </a:spcBef>
              <a:buFontTx/>
              <a:buNone/>
            </a:pPr>
            <a:r>
              <a:rPr kumimoji="1" lang="zh-CN" altLang="en-US" b="1">
                <a:solidFill>
                  <a:srgbClr val="000000"/>
                </a:solidFill>
                <a:latin typeface="黑体" panose="02010609060101010101" pitchFamily="49" charset="-122"/>
                <a:ea typeface="黑体" panose="02010609060101010101" pitchFamily="49" charset="-122"/>
              </a:rPr>
              <a:t>（</a:t>
            </a:r>
            <a:r>
              <a:rPr kumimoji="1" lang="en-US" altLang="zh-CN" b="1">
                <a:solidFill>
                  <a:srgbClr val="000000"/>
                </a:solidFill>
                <a:latin typeface="黑体" panose="02010609060101010101" pitchFamily="49" charset="-122"/>
                <a:ea typeface="黑体" panose="02010609060101010101" pitchFamily="49" charset="-122"/>
              </a:rPr>
              <a:t>1</a:t>
            </a:r>
            <a:r>
              <a:rPr kumimoji="1" lang="zh-CN" altLang="en-US" b="1">
                <a:solidFill>
                  <a:srgbClr val="000000"/>
                </a:solidFill>
                <a:latin typeface="黑体" panose="02010609060101010101" pitchFamily="49" charset="-122"/>
                <a:ea typeface="黑体" panose="02010609060101010101" pitchFamily="49" charset="-122"/>
              </a:rPr>
              <a:t>）国内：</a:t>
            </a:r>
            <a:r>
              <a:rPr kumimoji="1" lang="zh-CN" altLang="en-US" b="1">
                <a:solidFill>
                  <a:srgbClr val="000000"/>
                </a:solidFill>
                <a:latin typeface="黑体" panose="02010609060101010101" pitchFamily="49" charset="-122"/>
                <a:ea typeface="黑体" panose="02010609060101010101" pitchFamily="49" charset="-122"/>
                <a:sym typeface="Wingdings 2" panose="05020102010507070707" pitchFamily="18" charset="2"/>
              </a:rPr>
              <a:t></a:t>
            </a:r>
            <a:r>
              <a:rPr kumimoji="1" lang="zh-CN" altLang="en-US" b="1">
                <a:solidFill>
                  <a:srgbClr val="000000"/>
                </a:solidFill>
                <a:latin typeface="黑体" panose="02010609060101010101" pitchFamily="49" charset="-122"/>
                <a:ea typeface="黑体" panose="02010609060101010101" pitchFamily="49" charset="-122"/>
              </a:rPr>
              <a:t>它标志中国</a:t>
            </a:r>
            <a:r>
              <a:rPr kumimoji="1" lang="zh-CN" altLang="en-US" b="1">
                <a:solidFill>
                  <a:srgbClr val="FF0000"/>
                </a:solidFill>
                <a:latin typeface="黑体" panose="02010609060101010101" pitchFamily="49" charset="-122"/>
                <a:ea typeface="黑体" panose="02010609060101010101" pitchFamily="49" charset="-122"/>
              </a:rPr>
              <a:t>新民主主义革命</a:t>
            </a:r>
            <a:r>
              <a:rPr kumimoji="1" lang="zh-CN" altLang="en-US" b="1">
                <a:solidFill>
                  <a:srgbClr val="000000"/>
                </a:solidFill>
                <a:latin typeface="黑体" panose="02010609060101010101" pitchFamily="49" charset="-122"/>
                <a:ea typeface="黑体" panose="02010609060101010101" pitchFamily="49" charset="-122"/>
              </a:rPr>
              <a:t>的胜利；</a:t>
            </a:r>
            <a:r>
              <a:rPr kumimoji="1" lang="zh-CN" altLang="en-US" b="1">
                <a:solidFill>
                  <a:srgbClr val="000000"/>
                </a:solidFill>
                <a:latin typeface="黑体" panose="02010609060101010101" pitchFamily="49" charset="-122"/>
                <a:ea typeface="黑体" panose="02010609060101010101" pitchFamily="49" charset="-122"/>
                <a:sym typeface="Wingdings 2" panose="05020102010507070707" pitchFamily="18" charset="2"/>
              </a:rPr>
              <a:t></a:t>
            </a:r>
            <a:r>
              <a:rPr kumimoji="1" lang="zh-CN" altLang="en-US" b="1">
                <a:solidFill>
                  <a:srgbClr val="FF0000"/>
                </a:solidFill>
                <a:latin typeface="黑体" panose="02010609060101010101" pitchFamily="49" charset="-122"/>
                <a:ea typeface="黑体" panose="02010609060101010101" pitchFamily="49" charset="-122"/>
              </a:rPr>
              <a:t>结束了中国百年来任人宰割的屈辱历史</a:t>
            </a:r>
            <a:r>
              <a:rPr kumimoji="1" lang="zh-CN" altLang="en-US" b="1">
                <a:solidFill>
                  <a:srgbClr val="000000"/>
                </a:solidFill>
                <a:latin typeface="黑体" panose="02010609060101010101" pitchFamily="49" charset="-122"/>
                <a:ea typeface="黑体" panose="02010609060101010101" pitchFamily="49" charset="-122"/>
                <a:sym typeface="Wingdings 2" panose="05020102010507070707" pitchFamily="18" charset="2"/>
              </a:rPr>
              <a:t> ；</a:t>
            </a:r>
            <a:r>
              <a:rPr kumimoji="1" lang="zh-CN" altLang="en-US" b="1">
                <a:solidFill>
                  <a:srgbClr val="000000"/>
                </a:solidFill>
                <a:latin typeface="黑体" panose="02010609060101010101" pitchFamily="49" charset="-122"/>
                <a:ea typeface="黑体" panose="02010609060101010101" pitchFamily="49" charset="-122"/>
              </a:rPr>
              <a:t> </a:t>
            </a:r>
            <a:r>
              <a:rPr kumimoji="1" lang="zh-CN" altLang="en-US" b="1">
                <a:solidFill>
                  <a:srgbClr val="FF0000"/>
                </a:solidFill>
                <a:latin typeface="黑体" panose="02010609060101010101" pitchFamily="49" charset="-122"/>
                <a:ea typeface="黑体" panose="02010609060101010101" pitchFamily="49" charset="-122"/>
              </a:rPr>
              <a:t>国家赢得了独立，人民当家做了主人</a:t>
            </a:r>
            <a:r>
              <a:rPr kumimoji="1" lang="zh-CN" altLang="en-US" b="1">
                <a:solidFill>
                  <a:srgbClr val="000000"/>
                </a:solidFill>
                <a:latin typeface="黑体" panose="02010609060101010101" pitchFamily="49" charset="-122"/>
                <a:ea typeface="黑体" panose="02010609060101010101" pitchFamily="49" charset="-122"/>
                <a:sym typeface="Wingdings 2" panose="05020102010507070707" pitchFamily="18" charset="2"/>
              </a:rPr>
              <a:t>；</a:t>
            </a:r>
            <a:r>
              <a:rPr kumimoji="1" lang="zh-CN" altLang="en-US" b="1">
                <a:solidFill>
                  <a:srgbClr val="000000"/>
                </a:solidFill>
                <a:latin typeface="黑体" panose="02010609060101010101" pitchFamily="49" charset="-122"/>
                <a:ea typeface="黑体" panose="02010609060101010101" pitchFamily="49" charset="-122"/>
              </a:rPr>
              <a:t>中国从此进入了向社会主义</a:t>
            </a:r>
            <a:r>
              <a:rPr kumimoji="1" lang="zh-CN" altLang="en-US" b="1">
                <a:solidFill>
                  <a:srgbClr val="FF0000"/>
                </a:solidFill>
                <a:latin typeface="黑体" panose="02010609060101010101" pitchFamily="49" charset="-122"/>
                <a:ea typeface="黑体" panose="02010609060101010101" pitchFamily="49" charset="-122"/>
              </a:rPr>
              <a:t>过渡</a:t>
            </a:r>
            <a:r>
              <a:rPr kumimoji="1" lang="zh-CN" altLang="en-US" b="1">
                <a:solidFill>
                  <a:srgbClr val="000000"/>
                </a:solidFill>
                <a:latin typeface="黑体" panose="02010609060101010101" pitchFamily="49" charset="-122"/>
                <a:ea typeface="黑体" panose="02010609060101010101" pitchFamily="49" charset="-122"/>
              </a:rPr>
              <a:t>的新时期。</a:t>
            </a:r>
          </a:p>
        </p:txBody>
      </p:sp>
      <p:pic>
        <p:nvPicPr>
          <p:cNvPr id="2068" name="ls-8x-yx-1.mid">
            <a:hlinkClick r:id="" action="ppaction://media"/>
          </p:cNvPr>
          <p:cNvPicPr preferRelativeResize="0">
            <a:picLocks noRot="1" noChangeAspect="1" noChangeArrowheads="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4932363" y="3429000"/>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4" name="Text Box 12"/>
          <p:cNvSpPr>
            <a:spLocks noChangeArrowheads="1"/>
          </p:cNvSpPr>
          <p:nvPr/>
        </p:nvSpPr>
        <p:spPr bwMode="auto">
          <a:xfrm>
            <a:off x="192088" y="110898"/>
            <a:ext cx="8124328"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100000"/>
              <a:buChar char="•"/>
              <a:defRPr sz="3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eaLnBrk="1" hangingPunct="1">
              <a:spcBef>
                <a:spcPct val="50000"/>
              </a:spcBef>
              <a:buFontTx/>
              <a:buNone/>
            </a:pPr>
            <a:r>
              <a:rPr kumimoji="1" lang="zh-CN" altLang="en-US" sz="4800" b="1" dirty="0">
                <a:solidFill>
                  <a:srgbClr val="0070C0"/>
                </a:solidFill>
                <a:latin typeface="Times New Roman" panose="02020603050405020304" pitchFamily="18" charset="0"/>
                <a:ea typeface="黑体" panose="02010609060101010101" pitchFamily="49" charset="-122"/>
              </a:rPr>
              <a:t>一</a:t>
            </a:r>
            <a:r>
              <a:rPr kumimoji="1" lang="zh-CN" altLang="en-US" sz="4800" b="1" dirty="0" smtClean="0">
                <a:solidFill>
                  <a:srgbClr val="0070C0"/>
                </a:solidFill>
                <a:latin typeface="Times New Roman" panose="02020603050405020304" pitchFamily="18" charset="0"/>
                <a:ea typeface="黑体" panose="02010609060101010101" pitchFamily="49" charset="-122"/>
              </a:rPr>
              <a:t>、</a:t>
            </a:r>
            <a:r>
              <a:rPr kumimoji="1" lang="zh-CN" altLang="en-US" sz="4800" b="1" dirty="0">
                <a:solidFill>
                  <a:srgbClr val="0070C0"/>
                </a:solidFill>
                <a:latin typeface="Times New Roman" panose="02020603050405020304" pitchFamily="18" charset="0"/>
                <a:ea typeface="黑体" panose="02010609060101010101" pitchFamily="49" charset="-122"/>
              </a:rPr>
              <a:t>中华人民共和国的成立</a:t>
            </a:r>
          </a:p>
        </p:txBody>
      </p:sp>
      <p:pic>
        <p:nvPicPr>
          <p:cNvPr id="2070" name="义勇军进行曲 中华人民共和国国歌.mp3">
            <a:hlinkClick r:id="" action="ppaction://media"/>
          </p:cNvPr>
          <p:cNvPicPr preferRelativeResize="0">
            <a:picLocks noRot="1" noChangeAspect="1" noChangeArrowheads="1"/>
          </p:cNvPicPr>
          <p:nvPr>
            <a:audioFile r:link="rId2"/>
          </p:nvPr>
        </p:nvPicPr>
        <p:blipFill>
          <a:blip r:embed="rId6">
            <a:extLst>
              <a:ext uri="{28A0092B-C50C-407E-A947-70E740481C1C}">
                <a14:useLocalDpi xmlns:a14="http://schemas.microsoft.com/office/drawing/2010/main" val="0"/>
              </a:ext>
            </a:extLst>
          </a:blip>
          <a:srcRect/>
          <a:stretch>
            <a:fillRect/>
          </a:stretch>
        </p:blipFill>
        <p:spPr bwMode="auto">
          <a:xfrm>
            <a:off x="4932363" y="3500438"/>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2020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068"/>
                                        </p:tgtEl>
                                      </p:cBhvr>
                                    </p:cmd>
                                  </p:childTnLst>
                                </p:cTn>
                              </p:par>
                            </p:childTnLst>
                          </p:cTn>
                        </p:par>
                        <p:par>
                          <p:cTn id="7" fill="hold" nodeType="afterGroup">
                            <p:stCondLst>
                              <p:cond delay="1"/>
                            </p:stCondLst>
                            <p:childTnLst>
                              <p:par>
                                <p:cTn id="8" presetID="1" presetClass="mediacall" presetSubtype="0" fill="hold" nodeType="afterEffect">
                                  <p:stCondLst>
                                    <p:cond delay="0"/>
                                  </p:stCondLst>
                                  <p:childTnLst>
                                    <p:cmd type="call" cmd="playFrom(0.0)">
                                      <p:cBhvr>
                                        <p:cTn id="9" dur="1" fill="hold"/>
                                        <p:tgtEl>
                                          <p:spTgt spid="20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068"/>
                </p:tgtEl>
              </p:cMediaNode>
            </p:audio>
            <p:audio>
              <p:cMediaNode vol="80000">
                <p:cTn id="11" fill="hold" display="0">
                  <p:stCondLst>
                    <p:cond delay="indefinite"/>
                  </p:stCondLst>
                  <p:endCondLst>
                    <p:cond evt="onStopAudio" delay="0">
                      <p:tgtEl>
                        <p:sldTgt/>
                      </p:tgtEl>
                    </p:cond>
                  </p:endCondLst>
                </p:cTn>
                <p:tgtEl>
                  <p:spTgt spid="207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h_f"/>
  <p:tag name="KSO_WM_UNIT_INDEX" val="1_1_1"/>
  <p:tag name="KSO_WM_UNIT_ID" val="259*l_h_f*1_1_1"/>
  <p:tag name="KSO_WM_UNIT_CLEAR" val="1"/>
  <p:tag name="KSO_WM_UNIT_LAYERLEVEL" val="1_1_1"/>
  <p:tag name="KSO_WM_UNIT_VALUE" val="16"/>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i"/>
  <p:tag name="KSO_WM_UNIT_INDEX" val="1_1"/>
  <p:tag name="KSO_WM_UNIT_ID" val="259*l_i*1_1"/>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h_a"/>
  <p:tag name="KSO_WM_UNIT_INDEX" val="1_1_1"/>
  <p:tag name="KSO_WM_UNIT_ID" val="259*l_h_a*1_1_1"/>
  <p:tag name="KSO_WM_UNIT_CLEAR" val="1"/>
  <p:tag name="KSO_WM_UNIT_LAYERLEVEL" val="1_1_1"/>
  <p:tag name="KSO_WM_UNIT_VALUE" val="8"/>
  <p:tag name="KSO_WM_UNIT_HIGHLIGHT" val="0"/>
  <p:tag name="KSO_WM_UNIT_COMPATIBLE" val="0"/>
  <p:tag name="KSO_WM_UNIT_PRESET_TEXT" val="LOREM"/>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h_f"/>
  <p:tag name="KSO_WM_UNIT_INDEX" val="1_3_1"/>
  <p:tag name="KSO_WM_UNIT_ID" val="259*l_h_f*1_3_1"/>
  <p:tag name="KSO_WM_UNIT_CLEAR" val="1"/>
  <p:tag name="KSO_WM_UNIT_LAYERLEVEL" val="1_1_1"/>
  <p:tag name="KSO_WM_UNIT_VALUE" val="16"/>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h_f"/>
  <p:tag name="KSO_WM_UNIT_INDEX" val="1_2_1"/>
  <p:tag name="KSO_WM_UNIT_ID" val="259*l_h_f*1_2_1"/>
  <p:tag name="KSO_WM_UNIT_CLEAR" val="1"/>
  <p:tag name="KSO_WM_UNIT_LAYERLEVEL" val="1_1_1"/>
  <p:tag name="KSO_WM_UNIT_VALUE" val="16"/>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i"/>
  <p:tag name="KSO_WM_UNIT_INDEX" val="1_1"/>
  <p:tag name="KSO_WM_UNIT_ID" val="259*l_i*1_1"/>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h_a"/>
  <p:tag name="KSO_WM_UNIT_INDEX" val="1_1_1"/>
  <p:tag name="KSO_WM_UNIT_ID" val="259*l_h_a*1_1_1"/>
  <p:tag name="KSO_WM_UNIT_CLEAR" val="1"/>
  <p:tag name="KSO_WM_UNIT_LAYERLEVEL" val="1_1_1"/>
  <p:tag name="KSO_WM_UNIT_VALUE" val="8"/>
  <p:tag name="KSO_WM_UNIT_HIGHLIGHT" val="0"/>
  <p:tag name="KSO_WM_UNIT_COMPATIBLE" val="0"/>
  <p:tag name="KSO_WM_UNIT_PRESET_TEXT" val="LOREM"/>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i"/>
  <p:tag name="KSO_WM_UNIT_INDEX" val="1_3"/>
  <p:tag name="KSO_WM_UNIT_ID" val="259*l_i*1_3"/>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h_a"/>
  <p:tag name="KSO_WM_UNIT_INDEX" val="1_2_1"/>
  <p:tag name="KSO_WM_UNIT_ID" val="259*l_h_a*1_2_1"/>
  <p:tag name="KSO_WM_UNIT_CLEAR" val="1"/>
  <p:tag name="KSO_WM_UNIT_LAYERLEVEL" val="1_1_1"/>
  <p:tag name="KSO_WM_UNIT_VALUE" val="8"/>
  <p:tag name="KSO_WM_UNIT_HIGHLIGHT" val="0"/>
  <p:tag name="KSO_WM_UNIT_COMPATIBLE" val="0"/>
  <p:tag name="KSO_WM_UNIT_PRESET_TEXT" val="LOREM"/>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i"/>
  <p:tag name="KSO_WM_UNIT_INDEX" val="1_2"/>
  <p:tag name="KSO_WM_UNIT_ID" val="259*l_i*1_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82"/>
  <p:tag name="KSO_WM_UNIT_TYPE" val="l_h_a"/>
  <p:tag name="KSO_WM_UNIT_INDEX" val="1_3_1"/>
  <p:tag name="KSO_WM_UNIT_ID" val="259*l_h_a*1_3_1"/>
  <p:tag name="KSO_WM_UNIT_CLEAR" val="1"/>
  <p:tag name="KSO_WM_UNIT_LAYERLEVEL" val="1_1_1"/>
  <p:tag name="KSO_WM_UNIT_VALUE" val="8"/>
  <p:tag name="KSO_WM_UNIT_HIGHLIGHT" val="0"/>
  <p:tag name="KSO_WM_UNIT_COMPATIBLE" val="0"/>
  <p:tag name="KSO_WM_UNIT_PRESET_TEXT" val="LOREM"/>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1358</TotalTime>
  <Words>1829</Words>
  <Application>Microsoft Office PowerPoint</Application>
  <PresentationFormat>全屏显示(4:3)</PresentationFormat>
  <Paragraphs>296</Paragraphs>
  <Slides>43</Slides>
  <Notes>8</Notes>
  <HiddenSlides>0</HiddenSlides>
  <MMClips>4</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65" baseType="lpstr">
      <vt:lpstr>方正静蕾简体</vt:lpstr>
      <vt:lpstr>方正姚体</vt:lpstr>
      <vt:lpstr>黑体</vt:lpstr>
      <vt:lpstr>华文彩云</vt:lpstr>
      <vt:lpstr>华文行楷</vt:lpstr>
      <vt:lpstr>华文楷体</vt:lpstr>
      <vt:lpstr>华文隶书</vt:lpstr>
      <vt:lpstr>华文新魏</vt:lpstr>
      <vt:lpstr>楷体</vt:lpstr>
      <vt:lpstr>楷体_GB2312</vt:lpstr>
      <vt:lpstr>隶书</vt:lpstr>
      <vt:lpstr>宋体</vt:lpstr>
      <vt:lpstr>微软雅黑</vt:lpstr>
      <vt:lpstr>新蒂黑板报</vt:lpstr>
      <vt:lpstr>Arial</vt:lpstr>
      <vt:lpstr>Calibri</vt:lpstr>
      <vt:lpstr>Tahoma</vt:lpstr>
      <vt:lpstr>Times New Roman</vt:lpstr>
      <vt:lpstr>Wingdings</vt:lpstr>
      <vt:lpstr>Wingdings 2</vt:lpstr>
      <vt:lpstr>Office 主题​​</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三、社会主义建设初步探索</vt:lpstr>
      <vt:lpstr>PowerPoint 演示文稿</vt:lpstr>
      <vt:lpstr>PowerPoint 演示文稿</vt:lpstr>
      <vt:lpstr>PowerPoint 演示文稿</vt:lpstr>
      <vt:lpstr>PowerPoint 演示文稿</vt:lpstr>
      <vt:lpstr>PowerPoint 演示文稿</vt:lpstr>
      <vt:lpstr>PowerPoint 演示文稿</vt:lpstr>
      <vt:lpstr>“文革”教训：</vt:lpstr>
      <vt:lpstr>PowerPoint 演示文稿</vt:lpstr>
      <vt:lpstr>一、伟大的转折 十一届三中全会的召开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民族团结与祖国统一</vt:lpstr>
      <vt:lpstr>PowerPoint 演示文稿</vt:lpstr>
      <vt:lpstr>三、 国防建设与外交成就</vt:lpstr>
      <vt:lpstr>PowerPoint 演示文稿</vt:lpstr>
      <vt:lpstr>PowerPoint 演示文稿</vt:lpstr>
      <vt:lpstr>PowerPoint 演示文稿</vt:lpstr>
      <vt:lpstr>PowerPoint 演示文稿</vt:lpstr>
    </vt:vector>
  </TitlesOfParts>
  <Company>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Crystal_Hu - 胡晓方</cp:lastModifiedBy>
  <cp:revision>62</cp:revision>
  <dcterms:created xsi:type="dcterms:W3CDTF">2018-03-29T02:06:00Z</dcterms:created>
  <dcterms:modified xsi:type="dcterms:W3CDTF">2020-06-10T00:29:47Z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